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7010400" cy="9223375"/>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4DC"/>
    <a:srgbClr val="EDB9A9"/>
    <a:srgbClr val="A5BFB1"/>
    <a:srgbClr val="FF7C80"/>
    <a:srgbClr val="66FFFF"/>
    <a:srgbClr val="0083C4"/>
    <a:srgbClr val="0066FF"/>
    <a:srgbClr val="6699FF"/>
    <a:srgbClr val="3399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263"/>
  </p:normalViewPr>
  <p:slideViewPr>
    <p:cSldViewPr>
      <p:cViewPr>
        <p:scale>
          <a:sx n="25" d="100"/>
          <a:sy n="25" d="100"/>
        </p:scale>
        <p:origin x="1080" y="36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47491B7E-B12C-9D42-B42A-2C0CB464C6D0}" type="datetimeFigureOut">
              <a:rPr lang="en-US" smtClean="0"/>
              <a:t>2/3/23</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61413"/>
            <a:ext cx="3038475" cy="461962"/>
          </a:xfrm>
          <a:prstGeom prst="rect">
            <a:avLst/>
          </a:prstGeom>
        </p:spPr>
        <p:txBody>
          <a:bodyPr vert="horz" lIns="91440" tIns="45720" rIns="91440" bIns="45720" rtlCol="0" anchor="b"/>
          <a:lstStyle>
            <a:lvl1pPr algn="r">
              <a:defRPr sz="1200"/>
            </a:lvl1pPr>
          </a:lstStyle>
          <a:p>
            <a:fld id="{D7462BE4-A618-D842-B458-EF6AB8E358EE}" type="slidenum">
              <a:rPr lang="en-US" smtClean="0"/>
              <a:t>‹#›</a:t>
            </a:fld>
            <a:endParaRPr lang="en-US"/>
          </a:p>
        </p:txBody>
      </p:sp>
    </p:spTree>
    <p:extLst>
      <p:ext uri="{BB962C8B-B14F-4D97-AF65-F5344CB8AC3E}">
        <p14:creationId xmlns:p14="http://schemas.microsoft.com/office/powerpoint/2010/main" val="350203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62BE4-A618-D842-B458-EF6AB8E358EE}" type="slidenum">
              <a:rPr lang="en-US" smtClean="0"/>
              <a:t>1</a:t>
            </a:fld>
            <a:endParaRPr lang="en-US"/>
          </a:p>
        </p:txBody>
      </p:sp>
    </p:spTree>
    <p:extLst>
      <p:ext uri="{BB962C8B-B14F-4D97-AF65-F5344CB8AC3E}">
        <p14:creationId xmlns:p14="http://schemas.microsoft.com/office/powerpoint/2010/main" val="180062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975"/>
            <a:ext cx="32918400" cy="114601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5486400" y="17289463"/>
            <a:ext cx="32918400" cy="794861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04089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17838" y="8763000"/>
            <a:ext cx="37855525" cy="208867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6525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10275" y="1752600"/>
            <a:ext cx="9463088" cy="278971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838" y="1752600"/>
            <a:ext cx="28240037" cy="278971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61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17838" y="8763000"/>
            <a:ext cx="37855525" cy="208867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02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025" y="8207375"/>
            <a:ext cx="37857113" cy="13692188"/>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994025" y="22029738"/>
            <a:ext cx="37857113" cy="72009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3772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17838" y="8763000"/>
            <a:ext cx="18851562" cy="208867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8763000"/>
            <a:ext cx="18851563" cy="208867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347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2600" y="1752600"/>
            <a:ext cx="37857113" cy="63627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3022600" y="8069263"/>
            <a:ext cx="18568988" cy="39544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22600" y="12023725"/>
            <a:ext cx="18568988" cy="17686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20238" y="8069263"/>
            <a:ext cx="18659475" cy="39544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20238" y="12023725"/>
            <a:ext cx="18659475" cy="17686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264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838" y="1752600"/>
            <a:ext cx="37855525" cy="63627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1098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7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8659475" y="4740275"/>
            <a:ext cx="22220238" cy="233934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2600" y="9875838"/>
            <a:ext cx="14157325" cy="1829593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891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2600" y="2193925"/>
            <a:ext cx="14157325" cy="76819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8659475" y="4740275"/>
            <a:ext cx="22220238" cy="23393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3022600" y="9875838"/>
            <a:ext cx="14157325" cy="1829593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5076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3C4"/>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6EECBAC1-F61E-4008-A26C-DB2B490CAECA}"/>
              </a:ext>
            </a:extLst>
          </p:cNvPr>
          <p:cNvSpPr>
            <a:spLocks noChangeArrowheads="1"/>
          </p:cNvSpPr>
          <p:nvPr userDrawn="1"/>
        </p:nvSpPr>
        <p:spPr bwMode="auto">
          <a:xfrm>
            <a:off x="0" y="5483225"/>
            <a:ext cx="9140825" cy="27424063"/>
          </a:xfrm>
          <a:prstGeom prst="rect">
            <a:avLst/>
          </a:prstGeom>
          <a:solidFill>
            <a:srgbClr val="B3D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228600" rIns="457200" bIns="457200"/>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4800">
              <a:latin typeface="Impact" panose="020B0806030902050204" pitchFamily="34" charset="0"/>
            </a:endParaRPr>
          </a:p>
        </p:txBody>
      </p:sp>
      <p:sp>
        <p:nvSpPr>
          <p:cNvPr id="1027" name="Rectangle 8">
            <a:extLst>
              <a:ext uri="{FF2B5EF4-FFF2-40B4-BE49-F238E27FC236}">
                <a16:creationId xmlns:a16="http://schemas.microsoft.com/office/drawing/2014/main" id="{12907DA7-6165-45F9-8EE0-00FF6DED1D75}"/>
              </a:ext>
            </a:extLst>
          </p:cNvPr>
          <p:cNvSpPr>
            <a:spLocks noChangeArrowheads="1"/>
          </p:cNvSpPr>
          <p:nvPr userDrawn="1"/>
        </p:nvSpPr>
        <p:spPr bwMode="auto">
          <a:xfrm>
            <a:off x="9140825" y="0"/>
            <a:ext cx="34736088" cy="5484813"/>
          </a:xfrm>
          <a:prstGeom prst="rect">
            <a:avLst/>
          </a:prstGeom>
          <a:solidFill>
            <a:srgbClr val="B3D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457200" rIns="457200" bIns="457200"/>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028" name="Rectangle 9">
            <a:extLst>
              <a:ext uri="{FF2B5EF4-FFF2-40B4-BE49-F238E27FC236}">
                <a16:creationId xmlns:a16="http://schemas.microsoft.com/office/drawing/2014/main" id="{8785BE40-42EF-4C6D-80A0-C7EAD96E6230}"/>
              </a:ext>
            </a:extLst>
          </p:cNvPr>
          <p:cNvSpPr>
            <a:spLocks noChangeArrowheads="1"/>
          </p:cNvSpPr>
          <p:nvPr userDrawn="1"/>
        </p:nvSpPr>
        <p:spPr bwMode="auto">
          <a:xfrm>
            <a:off x="9140825" y="5483225"/>
            <a:ext cx="34736088" cy="274240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457200" rIns="457200" bIns="457200"/>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a:p>
        </p:txBody>
      </p:sp>
      <p:sp>
        <p:nvSpPr>
          <p:cNvPr id="1029" name="Line 11">
            <a:extLst>
              <a:ext uri="{FF2B5EF4-FFF2-40B4-BE49-F238E27FC236}">
                <a16:creationId xmlns:a16="http://schemas.microsoft.com/office/drawing/2014/main" id="{89604A9F-6BE5-43DF-9389-ECB97526EE21}"/>
              </a:ext>
            </a:extLst>
          </p:cNvPr>
          <p:cNvSpPr>
            <a:spLocks noChangeShapeType="1"/>
          </p:cNvSpPr>
          <p:nvPr userDrawn="1"/>
        </p:nvSpPr>
        <p:spPr bwMode="auto">
          <a:xfrm>
            <a:off x="9144000" y="0"/>
            <a:ext cx="0" cy="32918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Line 12">
            <a:extLst>
              <a:ext uri="{FF2B5EF4-FFF2-40B4-BE49-F238E27FC236}">
                <a16:creationId xmlns:a16="http://schemas.microsoft.com/office/drawing/2014/main" id="{85F33E25-5BCF-45A3-9F59-EFD428356FD5}"/>
              </a:ext>
            </a:extLst>
          </p:cNvPr>
          <p:cNvSpPr>
            <a:spLocks noChangeShapeType="1"/>
          </p:cNvSpPr>
          <p:nvPr userDrawn="1"/>
        </p:nvSpPr>
        <p:spPr bwMode="auto">
          <a:xfrm>
            <a:off x="0" y="5486400"/>
            <a:ext cx="4387691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5" descr="PosterTemplateCopyright">
            <a:extLst>
              <a:ext uri="{FF2B5EF4-FFF2-40B4-BE49-F238E27FC236}">
                <a16:creationId xmlns:a16="http://schemas.microsoft.com/office/drawing/2014/main" id="{43EFD919-CF50-4DFA-8B7F-24E23E67ED06}"/>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819400" y="32394525"/>
            <a:ext cx="3502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kern="12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panose="020B0604020202020204" pitchFamily="34" charset="0"/>
        </a:defRPr>
      </a:lvl2pPr>
      <a:lvl3pPr algn="ctr" defTabSz="4389438" rtl="0" eaLnBrk="0" fontAlgn="base" hangingPunct="0">
        <a:spcBef>
          <a:spcPct val="0"/>
        </a:spcBef>
        <a:spcAft>
          <a:spcPct val="0"/>
        </a:spcAft>
        <a:defRPr sz="21100">
          <a:solidFill>
            <a:schemeClr val="tx2"/>
          </a:solidFill>
          <a:latin typeface="Arial" panose="020B0604020202020204" pitchFamily="34" charset="0"/>
        </a:defRPr>
      </a:lvl3pPr>
      <a:lvl4pPr algn="ctr" defTabSz="4389438" rtl="0" eaLnBrk="0" fontAlgn="base" hangingPunct="0">
        <a:spcBef>
          <a:spcPct val="0"/>
        </a:spcBef>
        <a:spcAft>
          <a:spcPct val="0"/>
        </a:spcAft>
        <a:defRPr sz="21100">
          <a:solidFill>
            <a:schemeClr val="tx2"/>
          </a:solidFill>
          <a:latin typeface="Arial" panose="020B0604020202020204" pitchFamily="34" charset="0"/>
        </a:defRPr>
      </a:lvl4pPr>
      <a:lvl5pPr algn="ctr" defTabSz="4389438" rtl="0" eaLnBrk="0" fontAlgn="base" hangingPunct="0">
        <a:spcBef>
          <a:spcPct val="0"/>
        </a:spcBef>
        <a:spcAft>
          <a:spcPct val="0"/>
        </a:spcAft>
        <a:defRPr sz="21100">
          <a:solidFill>
            <a:schemeClr val="tx2"/>
          </a:solidFill>
          <a:latin typeface="Arial" panose="020B0604020202020204" pitchFamily="34" charset="0"/>
        </a:defRPr>
      </a:lvl5pPr>
      <a:lvl6pPr marL="457200" algn="ctr" defTabSz="4389438" rtl="0" fontAlgn="base">
        <a:spcBef>
          <a:spcPct val="0"/>
        </a:spcBef>
        <a:spcAft>
          <a:spcPct val="0"/>
        </a:spcAft>
        <a:defRPr sz="21100">
          <a:solidFill>
            <a:schemeClr val="tx2"/>
          </a:solidFill>
          <a:latin typeface="Arial" panose="020B0604020202020204" pitchFamily="34" charset="0"/>
        </a:defRPr>
      </a:lvl6pPr>
      <a:lvl7pPr marL="914400" algn="ctr" defTabSz="4389438" rtl="0" fontAlgn="base">
        <a:spcBef>
          <a:spcPct val="0"/>
        </a:spcBef>
        <a:spcAft>
          <a:spcPct val="0"/>
        </a:spcAft>
        <a:defRPr sz="21100">
          <a:solidFill>
            <a:schemeClr val="tx2"/>
          </a:solidFill>
          <a:latin typeface="Arial" panose="020B0604020202020204" pitchFamily="34" charset="0"/>
        </a:defRPr>
      </a:lvl7pPr>
      <a:lvl8pPr marL="1371600" algn="ctr" defTabSz="4389438" rtl="0" fontAlgn="base">
        <a:spcBef>
          <a:spcPct val="0"/>
        </a:spcBef>
        <a:spcAft>
          <a:spcPct val="0"/>
        </a:spcAft>
        <a:defRPr sz="21100">
          <a:solidFill>
            <a:schemeClr val="tx2"/>
          </a:solidFill>
          <a:latin typeface="Arial" panose="020B0604020202020204" pitchFamily="34" charset="0"/>
        </a:defRPr>
      </a:lvl8pPr>
      <a:lvl9pPr marL="1828800" algn="ctr" defTabSz="4389438" rtl="0" fontAlgn="base">
        <a:spcBef>
          <a:spcPct val="0"/>
        </a:spcBef>
        <a:spcAft>
          <a:spcPct val="0"/>
        </a:spcAft>
        <a:defRPr sz="21100">
          <a:solidFill>
            <a:schemeClr val="tx2"/>
          </a:solidFill>
          <a:latin typeface="Arial" panose="020B0604020202020204" pitchFamily="34" charset="0"/>
        </a:defRPr>
      </a:lvl9pPr>
    </p:titleStyle>
    <p:bodyStyle>
      <a:lvl1pPr marL="1646238" indent="-1646238" algn="l" defTabSz="4389438" rtl="0" eaLnBrk="0" fontAlgn="base" hangingPunct="0">
        <a:spcBef>
          <a:spcPct val="20000"/>
        </a:spcBef>
        <a:spcAft>
          <a:spcPct val="0"/>
        </a:spcAft>
        <a:buChar char="•"/>
        <a:defRPr sz="15400" kern="12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kern="1200">
          <a:solidFill>
            <a:schemeClr val="tx1"/>
          </a:solidFill>
          <a:latin typeface="+mn-lt"/>
          <a:ea typeface="+mn-ea"/>
          <a:cs typeface="+mn-cs"/>
        </a:defRPr>
      </a:lvl2pPr>
      <a:lvl3pPr marL="5486400" indent="-1096963" algn="l" defTabSz="4389438" rtl="0" eaLnBrk="0" fontAlgn="base" hangingPunct="0">
        <a:spcBef>
          <a:spcPct val="20000"/>
        </a:spcBef>
        <a:spcAft>
          <a:spcPct val="0"/>
        </a:spcAft>
        <a:buChar char="•"/>
        <a:defRPr sz="11500" kern="1200">
          <a:solidFill>
            <a:schemeClr val="tx1"/>
          </a:solidFill>
          <a:latin typeface="+mn-lt"/>
          <a:ea typeface="+mn-ea"/>
          <a:cs typeface="+mn-cs"/>
        </a:defRPr>
      </a:lvl3pPr>
      <a:lvl4pPr marL="7680325"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4pPr>
      <a:lvl5pPr marL="9875838"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050" name="Text Box 13">
            <a:extLst>
              <a:ext uri="{FF2B5EF4-FFF2-40B4-BE49-F238E27FC236}">
                <a16:creationId xmlns:a16="http://schemas.microsoft.com/office/drawing/2014/main" id="{367CA2D7-3842-4B7E-8639-4E98FA9EC743}"/>
              </a:ext>
            </a:extLst>
          </p:cNvPr>
          <p:cNvSpPr txBox="1">
            <a:spLocks noChangeArrowheads="1"/>
          </p:cNvSpPr>
          <p:nvPr/>
        </p:nvSpPr>
        <p:spPr bwMode="auto">
          <a:xfrm>
            <a:off x="14872" y="6955384"/>
            <a:ext cx="9104728" cy="25963016"/>
          </a:xfrm>
          <a:prstGeom prst="rect">
            <a:avLst/>
          </a:prstGeom>
          <a:solidFill>
            <a:srgbClr val="EDB9A9"/>
          </a:solidFill>
          <a:ln>
            <a:noFill/>
          </a:ln>
        </p:spPr>
        <p:txBody>
          <a:bodyPr lIns="228600" tIns="228600" rIns="228600" bIns="228600"/>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a:spcBef>
                <a:spcPts val="0"/>
              </a:spcBef>
              <a:spcAft>
                <a:spcPts val="0"/>
              </a:spcAft>
            </a:pPr>
            <a:r>
              <a:rPr lang="en-US" sz="4400" dirty="0">
                <a:effectLst/>
                <a:latin typeface="Baskerville" panose="02020502070401020303" pitchFamily="18" charset="0"/>
                <a:ea typeface="Baskerville" panose="02020502070401020303" pitchFamily="18" charset="0"/>
                <a:cs typeface="Times New Roman" panose="02020603050405020304" pitchFamily="18" charset="0"/>
              </a:rPr>
              <a:t> </a:t>
            </a:r>
          </a:p>
          <a:p>
            <a:pPr marL="0" marR="0">
              <a:spcBef>
                <a:spcPts val="0"/>
              </a:spcBef>
              <a:spcAft>
                <a:spcPts val="0"/>
              </a:spcAft>
            </a:pPr>
            <a:r>
              <a:rPr lang="en-US" sz="4400" dirty="0">
                <a:effectLst/>
                <a:latin typeface="Baskerville" panose="02020502070401020303" pitchFamily="18" charset="0"/>
                <a:ea typeface="Baskerville" panose="02020502070401020303" pitchFamily="18" charset="0"/>
                <a:cs typeface="Times New Roman" panose="02020603050405020304" pitchFamily="18" charset="0"/>
              </a:rPr>
              <a:t>According to the American Foundation for Suicide Prevention (2022), suicide is classified as a public health crisis, as it is the third leading cause of death for individuals aged 10-24 in the state of New Jersey. Due to a large percentage of this age range spending a significant amount of their lives in school, teachers are in a prime position to recognize mental health concerns or suicide risks and make appropriate referrals for help. School personnel would benefit from regular trainings to help build the skills and confidence to identify and assist vulnerable youth in seeking help. This poster addresses related policy passed in several U.S. States, as well as the need for the reintroduction of NJ Bill S2584 regarding mandated annual suicide prevention trainings in New Jersey K-12 public schools.</a:t>
            </a:r>
          </a:p>
          <a:p>
            <a:pPr eaLnBrk="1" hangingPunct="1"/>
            <a:endParaRPr lang="en-US" sz="4000" dirty="0">
              <a:latin typeface="Baskerville" panose="02020502070401020303" pitchFamily="18" charset="0"/>
              <a:ea typeface="Baskerville" panose="02020502070401020303" pitchFamily="18" charset="0"/>
            </a:endParaRPr>
          </a:p>
        </p:txBody>
      </p:sp>
      <p:sp>
        <p:nvSpPr>
          <p:cNvPr id="2052" name="Text Box 15">
            <a:extLst>
              <a:ext uri="{FF2B5EF4-FFF2-40B4-BE49-F238E27FC236}">
                <a16:creationId xmlns:a16="http://schemas.microsoft.com/office/drawing/2014/main" id="{0FC0DA0F-0FC4-4FCB-88B1-AC8AA7DA065C}"/>
              </a:ext>
            </a:extLst>
          </p:cNvPr>
          <p:cNvSpPr txBox="1">
            <a:spLocks noChangeArrowheads="1"/>
          </p:cNvSpPr>
          <p:nvPr/>
        </p:nvSpPr>
        <p:spPr bwMode="auto">
          <a:xfrm>
            <a:off x="9094200" y="-3461"/>
            <a:ext cx="34841219" cy="3342245"/>
          </a:xfrm>
          <a:prstGeom prst="rect">
            <a:avLst/>
          </a:prstGeom>
          <a:solidFill>
            <a:srgbClr val="D6F4DC"/>
          </a:solidFill>
          <a:ln>
            <a:noFill/>
          </a:ln>
          <a:effectLst/>
        </p:spPr>
        <p:txBody>
          <a:bodyPr lIns="457200" tIns="914400" rIns="457200" bIns="457200" anchor="ctr" anchorCtr="1"/>
          <a:lstStyle>
            <a:lvl1pPr defTabSz="4389438">
              <a:defRPr sz="3200">
                <a:solidFill>
                  <a:schemeClr val="tx1"/>
                </a:solidFill>
                <a:latin typeface="Arial" panose="020B0604020202020204" pitchFamily="34" charset="0"/>
              </a:defRPr>
            </a:lvl1pPr>
            <a:lvl2pPr marL="742950" indent="-285750" defTabSz="4389438">
              <a:defRPr sz="3200">
                <a:solidFill>
                  <a:schemeClr val="tx1"/>
                </a:solidFill>
                <a:latin typeface="Arial" panose="020B0604020202020204" pitchFamily="34" charset="0"/>
              </a:defRPr>
            </a:lvl2pPr>
            <a:lvl3pPr marL="1143000" indent="-228600" defTabSz="4389438">
              <a:defRPr sz="3200">
                <a:solidFill>
                  <a:schemeClr val="tx1"/>
                </a:solidFill>
                <a:latin typeface="Arial" panose="020B0604020202020204" pitchFamily="34" charset="0"/>
              </a:defRPr>
            </a:lvl3pPr>
            <a:lvl4pPr marL="1600200" indent="-228600" defTabSz="4389438">
              <a:defRPr sz="3200">
                <a:solidFill>
                  <a:schemeClr val="tx1"/>
                </a:solidFill>
                <a:latin typeface="Arial" panose="020B0604020202020204" pitchFamily="34" charset="0"/>
              </a:defRPr>
            </a:lvl4pPr>
            <a:lvl5pPr marL="2057400" indent="-228600" defTabSz="4389438">
              <a:defRPr sz="3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8000" b="1" dirty="0">
                <a:latin typeface="Baskerville" panose="02020502070401020303" pitchFamily="18" charset="0"/>
                <a:ea typeface="Baskerville" panose="02020502070401020303" pitchFamily="18" charset="0"/>
              </a:rPr>
              <a:t>Policy Priority: Mandating Annual Suicide Prevention Training for School Personnel in New Jersey (K-12</a:t>
            </a:r>
            <a:r>
              <a:rPr lang="en-US" altLang="en-US" sz="8000" dirty="0">
                <a:latin typeface="Baskerville" panose="02020502070401020303" pitchFamily="18" charset="0"/>
                <a:ea typeface="Baskerville" panose="02020502070401020303" pitchFamily="18" charset="0"/>
              </a:rPr>
              <a:t>)</a:t>
            </a:r>
            <a:r>
              <a:rPr lang="en-US" altLang="en-US" sz="8000" dirty="0">
                <a:latin typeface="Impact" panose="020B0806030902050204" pitchFamily="34" charset="0"/>
              </a:rPr>
              <a:t> </a:t>
            </a:r>
            <a:endParaRPr lang="en-US" altLang="en-US" sz="8000" b="1" dirty="0">
              <a:latin typeface="+mj-lt"/>
              <a:ea typeface="Baskerville SemiBold" panose="02020502070401020303" pitchFamily="18" charset="0"/>
            </a:endParaRPr>
          </a:p>
        </p:txBody>
      </p:sp>
      <p:sp>
        <p:nvSpPr>
          <p:cNvPr id="2064" name="Text Box 16">
            <a:extLst>
              <a:ext uri="{FF2B5EF4-FFF2-40B4-BE49-F238E27FC236}">
                <a16:creationId xmlns:a16="http://schemas.microsoft.com/office/drawing/2014/main" id="{92BC1744-DE58-4F08-8FAC-8AB26922AEC7}"/>
              </a:ext>
            </a:extLst>
          </p:cNvPr>
          <p:cNvSpPr txBox="1">
            <a:spLocks noChangeArrowheads="1"/>
          </p:cNvSpPr>
          <p:nvPr/>
        </p:nvSpPr>
        <p:spPr bwMode="auto">
          <a:xfrm>
            <a:off x="9068800" y="3338784"/>
            <a:ext cx="34841219" cy="2261204"/>
          </a:xfrm>
          <a:prstGeom prst="rect">
            <a:avLst/>
          </a:prstGeom>
          <a:solidFill>
            <a:schemeClr val="bg2">
              <a:lumMod val="20000"/>
              <a:lumOff val="80000"/>
            </a:schemeClr>
          </a:solidFill>
          <a:ln>
            <a:noFill/>
          </a:ln>
          <a:effectLst/>
        </p:spPr>
        <p:txBody>
          <a:bodyPr lIns="457200" tIns="457200" rIns="457200" bIns="4572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5400" b="1" dirty="0">
                <a:latin typeface="Baskerville" panose="02020502070401020303" pitchFamily="18" charset="0"/>
                <a:ea typeface="Baskerville" panose="02020502070401020303" pitchFamily="18" charset="0"/>
              </a:rPr>
              <a:t>Amanda M. Ricci, BSW Student</a:t>
            </a:r>
          </a:p>
          <a:p>
            <a:pPr algn="ctr" eaLnBrk="1" hangingPunct="1">
              <a:defRPr/>
            </a:pPr>
            <a:r>
              <a:rPr lang="en-US" altLang="en-US" sz="5400" b="1" dirty="0">
                <a:latin typeface="Baskerville" panose="02020502070401020303" pitchFamily="18" charset="0"/>
                <a:ea typeface="Baskerville" panose="02020502070401020303" pitchFamily="18" charset="0"/>
              </a:rPr>
              <a:t>Georgian Court University</a:t>
            </a:r>
          </a:p>
        </p:txBody>
      </p:sp>
      <p:sp>
        <p:nvSpPr>
          <p:cNvPr id="2059" name="Text Box 23">
            <a:extLst>
              <a:ext uri="{FF2B5EF4-FFF2-40B4-BE49-F238E27FC236}">
                <a16:creationId xmlns:a16="http://schemas.microsoft.com/office/drawing/2014/main" id="{FD623F7A-07B1-449B-9FBC-15970FC5E2A0}"/>
              </a:ext>
            </a:extLst>
          </p:cNvPr>
          <p:cNvSpPr txBox="1">
            <a:spLocks noChangeArrowheads="1"/>
          </p:cNvSpPr>
          <p:nvPr/>
        </p:nvSpPr>
        <p:spPr bwMode="auto">
          <a:xfrm>
            <a:off x="9449555" y="5962958"/>
            <a:ext cx="8872145" cy="1371600"/>
          </a:xfrm>
          <a:prstGeom prst="rect">
            <a:avLst/>
          </a:prstGeom>
          <a:solidFill>
            <a:schemeClr val="accent3">
              <a:lumMod val="85000"/>
            </a:schemeClr>
          </a:solidFill>
          <a:ln>
            <a:noFill/>
          </a:ln>
          <a:effectLst/>
        </p:spPr>
        <p:txBody>
          <a:bodyPr wrap="none" lIns="228600" tIns="228600" rIns="228600" bIns="228600" anchor="ctr" anchorCtr="1"/>
          <a:lstStyle>
            <a:lvl1pPr defTabSz="4389438">
              <a:defRPr sz="3200">
                <a:solidFill>
                  <a:schemeClr val="tx1"/>
                </a:solidFill>
                <a:latin typeface="Arial" panose="020B0604020202020204" pitchFamily="34" charset="0"/>
              </a:defRPr>
            </a:lvl1pPr>
            <a:lvl2pPr marL="742950" indent="-285750" defTabSz="4389438">
              <a:defRPr sz="3200">
                <a:solidFill>
                  <a:schemeClr val="tx1"/>
                </a:solidFill>
                <a:latin typeface="Arial" panose="020B0604020202020204" pitchFamily="34" charset="0"/>
              </a:defRPr>
            </a:lvl2pPr>
            <a:lvl3pPr marL="1143000" indent="-228600" defTabSz="4389438">
              <a:defRPr sz="3200">
                <a:solidFill>
                  <a:schemeClr val="tx1"/>
                </a:solidFill>
                <a:latin typeface="Arial" panose="020B0604020202020204" pitchFamily="34" charset="0"/>
              </a:defRPr>
            </a:lvl3pPr>
            <a:lvl4pPr marL="1600200" indent="-228600" defTabSz="4389438">
              <a:defRPr sz="3200">
                <a:solidFill>
                  <a:schemeClr val="tx1"/>
                </a:solidFill>
                <a:latin typeface="Arial" panose="020B0604020202020204" pitchFamily="34" charset="0"/>
              </a:defRPr>
            </a:lvl4pPr>
            <a:lvl5pPr marL="2057400" indent="-228600" defTabSz="4389438">
              <a:defRPr sz="3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4800" b="1" dirty="0">
                <a:latin typeface="Baskerville" panose="02020502070401020303" pitchFamily="18" charset="0"/>
                <a:ea typeface="Baskerville" panose="02020502070401020303" pitchFamily="18" charset="0"/>
              </a:rPr>
              <a:t>Social Problem</a:t>
            </a:r>
          </a:p>
        </p:txBody>
      </p:sp>
      <p:sp>
        <p:nvSpPr>
          <p:cNvPr id="2060" name="Text Box 25">
            <a:extLst>
              <a:ext uri="{FF2B5EF4-FFF2-40B4-BE49-F238E27FC236}">
                <a16:creationId xmlns:a16="http://schemas.microsoft.com/office/drawing/2014/main" id="{8DE61C36-5FCE-4A61-B22C-21022DFE4B10}"/>
              </a:ext>
            </a:extLst>
          </p:cNvPr>
          <p:cNvSpPr txBox="1">
            <a:spLocks noChangeArrowheads="1"/>
          </p:cNvSpPr>
          <p:nvPr/>
        </p:nvSpPr>
        <p:spPr bwMode="auto">
          <a:xfrm>
            <a:off x="9675694" y="19795140"/>
            <a:ext cx="9542938" cy="1371601"/>
          </a:xfrm>
          <a:prstGeom prst="rect">
            <a:avLst/>
          </a:prstGeom>
          <a:solidFill>
            <a:schemeClr val="accent3">
              <a:lumMod val="85000"/>
            </a:schemeClr>
          </a:solidFill>
          <a:ln>
            <a:noFill/>
          </a:ln>
          <a:effectLst/>
        </p:spPr>
        <p:txBody>
          <a:bodyPr wrap="none" lIns="228600" tIns="228600" rIns="228600" bIns="228600" anchor="ctr" anchorCtr="1"/>
          <a:lstStyle>
            <a:lvl1pPr defTabSz="4389438">
              <a:defRPr sz="3200">
                <a:solidFill>
                  <a:schemeClr val="tx1"/>
                </a:solidFill>
                <a:latin typeface="Arial" panose="020B0604020202020204" pitchFamily="34" charset="0"/>
              </a:defRPr>
            </a:lvl1pPr>
            <a:lvl2pPr marL="742950" indent="-285750" defTabSz="4389438">
              <a:defRPr sz="3200">
                <a:solidFill>
                  <a:schemeClr val="tx1"/>
                </a:solidFill>
                <a:latin typeface="Arial" panose="020B0604020202020204" pitchFamily="34" charset="0"/>
              </a:defRPr>
            </a:lvl2pPr>
            <a:lvl3pPr marL="1143000" indent="-228600" defTabSz="4389438">
              <a:defRPr sz="3200">
                <a:solidFill>
                  <a:schemeClr val="tx1"/>
                </a:solidFill>
                <a:latin typeface="Arial" panose="020B0604020202020204" pitchFamily="34" charset="0"/>
              </a:defRPr>
            </a:lvl3pPr>
            <a:lvl4pPr marL="1600200" indent="-228600" defTabSz="4389438">
              <a:defRPr sz="3200">
                <a:solidFill>
                  <a:schemeClr val="tx1"/>
                </a:solidFill>
                <a:latin typeface="Arial" panose="020B0604020202020204" pitchFamily="34" charset="0"/>
              </a:defRPr>
            </a:lvl4pPr>
            <a:lvl5pPr marL="2057400" indent="-228600" defTabSz="4389438">
              <a:defRPr sz="3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4800" b="1" dirty="0">
                <a:latin typeface="Baskerville" panose="02020502070401020303" pitchFamily="18" charset="0"/>
                <a:ea typeface="Baskerville" panose="02020502070401020303" pitchFamily="18" charset="0"/>
              </a:rPr>
              <a:t>How has the problem been </a:t>
            </a:r>
          </a:p>
          <a:p>
            <a:pPr eaLnBrk="1" hangingPunct="1"/>
            <a:r>
              <a:rPr lang="en-US" altLang="en-US" sz="4800" b="1" dirty="0">
                <a:latin typeface="Baskerville" panose="02020502070401020303" pitchFamily="18" charset="0"/>
                <a:ea typeface="Baskerville" panose="02020502070401020303" pitchFamily="18" charset="0"/>
              </a:rPr>
              <a:t>addressed before</a:t>
            </a:r>
            <a:r>
              <a:rPr lang="en-US" altLang="en-US" sz="4800" b="1" dirty="0">
                <a:latin typeface="+mj-lt"/>
              </a:rPr>
              <a:t>?</a:t>
            </a:r>
          </a:p>
        </p:txBody>
      </p:sp>
      <p:sp>
        <p:nvSpPr>
          <p:cNvPr id="2062" name="Text Box 27">
            <a:extLst>
              <a:ext uri="{FF2B5EF4-FFF2-40B4-BE49-F238E27FC236}">
                <a16:creationId xmlns:a16="http://schemas.microsoft.com/office/drawing/2014/main" id="{965EE81C-B443-4F28-9AE9-E68D88003139}"/>
              </a:ext>
            </a:extLst>
          </p:cNvPr>
          <p:cNvSpPr txBox="1">
            <a:spLocks noChangeArrowheads="1"/>
          </p:cNvSpPr>
          <p:nvPr/>
        </p:nvSpPr>
        <p:spPr bwMode="auto">
          <a:xfrm>
            <a:off x="31461566" y="6246158"/>
            <a:ext cx="10440550" cy="1848041"/>
          </a:xfrm>
          <a:prstGeom prst="rect">
            <a:avLst/>
          </a:prstGeom>
          <a:solidFill>
            <a:schemeClr val="accent3">
              <a:lumMod val="85000"/>
            </a:schemeClr>
          </a:solidFill>
          <a:ln>
            <a:noFill/>
          </a:ln>
          <a:effectLst/>
        </p:spPr>
        <p:txBody>
          <a:bodyPr wrap="none" lIns="228600" tIns="228600" rIns="228600" bIns="228600" anchor="ctr" anchorCtr="1"/>
          <a:lstStyle>
            <a:lvl1pPr defTabSz="4389438">
              <a:defRPr sz="3200">
                <a:solidFill>
                  <a:schemeClr val="tx1"/>
                </a:solidFill>
                <a:latin typeface="Arial" panose="020B0604020202020204" pitchFamily="34" charset="0"/>
              </a:defRPr>
            </a:lvl1pPr>
            <a:lvl2pPr marL="742950" indent="-285750" defTabSz="4389438">
              <a:defRPr sz="3200">
                <a:solidFill>
                  <a:schemeClr val="tx1"/>
                </a:solidFill>
                <a:latin typeface="Arial" panose="020B0604020202020204" pitchFamily="34" charset="0"/>
              </a:defRPr>
            </a:lvl2pPr>
            <a:lvl3pPr marL="1143000" indent="-228600" defTabSz="4389438">
              <a:defRPr sz="3200">
                <a:solidFill>
                  <a:schemeClr val="tx1"/>
                </a:solidFill>
                <a:latin typeface="Arial" panose="020B0604020202020204" pitchFamily="34" charset="0"/>
              </a:defRPr>
            </a:lvl3pPr>
            <a:lvl4pPr marL="1600200" indent="-228600" defTabSz="4389438">
              <a:defRPr sz="3200">
                <a:solidFill>
                  <a:schemeClr val="tx1"/>
                </a:solidFill>
                <a:latin typeface="Arial" panose="020B0604020202020204" pitchFamily="34" charset="0"/>
              </a:defRPr>
            </a:lvl4pPr>
            <a:lvl5pPr marL="2057400" indent="-228600" defTabSz="4389438">
              <a:defRPr sz="3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4800" b="1" dirty="0">
                <a:latin typeface="Baskerville" panose="02020502070401020303" pitchFamily="18" charset="0"/>
                <a:ea typeface="Baskerville" panose="02020502070401020303" pitchFamily="18" charset="0"/>
              </a:rPr>
              <a:t>Strengths &amp; Weakness of the Policy</a:t>
            </a:r>
          </a:p>
        </p:txBody>
      </p:sp>
      <p:sp>
        <p:nvSpPr>
          <p:cNvPr id="2" name="Text Box 29">
            <a:extLst>
              <a:ext uri="{FF2B5EF4-FFF2-40B4-BE49-F238E27FC236}">
                <a16:creationId xmlns:a16="http://schemas.microsoft.com/office/drawing/2014/main" id="{A1DA5858-2CE6-440D-94EA-C8FDC74DF021}"/>
              </a:ext>
            </a:extLst>
          </p:cNvPr>
          <p:cNvSpPr txBox="1">
            <a:spLocks noChangeArrowheads="1"/>
          </p:cNvSpPr>
          <p:nvPr/>
        </p:nvSpPr>
        <p:spPr bwMode="auto">
          <a:xfrm>
            <a:off x="19899332" y="6246157"/>
            <a:ext cx="10200834" cy="1848041"/>
          </a:xfrm>
          <a:prstGeom prst="rect">
            <a:avLst/>
          </a:prstGeom>
          <a:solidFill>
            <a:schemeClr val="accent3">
              <a:lumMod val="85000"/>
            </a:schemeClr>
          </a:solidFill>
          <a:ln>
            <a:noFill/>
          </a:ln>
          <a:effectLst/>
        </p:spPr>
        <p:txBody>
          <a:bodyPr wrap="none" lIns="228600" tIns="228600" rIns="228600" bIns="228600" anchor="ctr" anchorCtr="1"/>
          <a:lstStyle>
            <a:lvl1pPr defTabSz="4389438">
              <a:defRPr sz="3200">
                <a:solidFill>
                  <a:schemeClr val="tx1"/>
                </a:solidFill>
                <a:latin typeface="Arial" panose="020B0604020202020204" pitchFamily="34" charset="0"/>
              </a:defRPr>
            </a:lvl1pPr>
            <a:lvl2pPr marL="742950" indent="-285750" defTabSz="4389438">
              <a:defRPr sz="3200">
                <a:solidFill>
                  <a:schemeClr val="tx1"/>
                </a:solidFill>
                <a:latin typeface="Arial" panose="020B0604020202020204" pitchFamily="34" charset="0"/>
              </a:defRPr>
            </a:lvl2pPr>
            <a:lvl3pPr marL="1143000" indent="-228600" defTabSz="4389438">
              <a:defRPr sz="3200">
                <a:solidFill>
                  <a:schemeClr val="tx1"/>
                </a:solidFill>
                <a:latin typeface="Arial" panose="020B0604020202020204" pitchFamily="34" charset="0"/>
              </a:defRPr>
            </a:lvl3pPr>
            <a:lvl4pPr marL="1600200" indent="-228600" defTabSz="4389438">
              <a:defRPr sz="3200">
                <a:solidFill>
                  <a:schemeClr val="tx1"/>
                </a:solidFill>
                <a:latin typeface="Arial" panose="020B0604020202020204" pitchFamily="34" charset="0"/>
              </a:defRPr>
            </a:lvl4pPr>
            <a:lvl5pPr marL="2057400" indent="-228600" defTabSz="4389438">
              <a:defRPr sz="3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4800" b="1" dirty="0">
                <a:latin typeface="Baskerville" panose="02020502070401020303" pitchFamily="18" charset="0"/>
                <a:ea typeface="Baskerville" panose="02020502070401020303" pitchFamily="18" charset="0"/>
              </a:rPr>
              <a:t>Why should this policy be </a:t>
            </a:r>
          </a:p>
          <a:p>
            <a:pPr eaLnBrk="1" hangingPunct="1"/>
            <a:r>
              <a:rPr lang="en-US" altLang="en-US" sz="4800" b="1" dirty="0">
                <a:latin typeface="Baskerville" panose="02020502070401020303" pitchFamily="18" charset="0"/>
                <a:ea typeface="Baskerville" panose="02020502070401020303" pitchFamily="18" charset="0"/>
              </a:rPr>
              <a:t>reintroduced?</a:t>
            </a:r>
          </a:p>
        </p:txBody>
      </p:sp>
      <p:sp>
        <p:nvSpPr>
          <p:cNvPr id="2065" name="Text Box 30">
            <a:extLst>
              <a:ext uri="{FF2B5EF4-FFF2-40B4-BE49-F238E27FC236}">
                <a16:creationId xmlns:a16="http://schemas.microsoft.com/office/drawing/2014/main" id="{2370CC33-8AC4-4745-81D4-7EBA9E7089A9}"/>
              </a:ext>
            </a:extLst>
          </p:cNvPr>
          <p:cNvSpPr txBox="1">
            <a:spLocks noChangeArrowheads="1"/>
          </p:cNvSpPr>
          <p:nvPr/>
        </p:nvSpPr>
        <p:spPr bwMode="auto">
          <a:xfrm>
            <a:off x="33501536" y="21185864"/>
            <a:ext cx="8190612" cy="1625434"/>
          </a:xfrm>
          <a:prstGeom prst="rect">
            <a:avLst/>
          </a:prstGeom>
          <a:solidFill>
            <a:schemeClr val="accent3">
              <a:lumMod val="85000"/>
            </a:schemeClr>
          </a:solidFill>
          <a:ln>
            <a:noFill/>
          </a:ln>
          <a:effectLst/>
        </p:spPr>
        <p:txBody>
          <a:bodyPr wrap="none" lIns="228600" tIns="228600" rIns="228600" bIns="228600" anchor="ctr" anchorCtr="1"/>
          <a:lstStyle>
            <a:lvl1pPr defTabSz="4389438">
              <a:defRPr sz="3200">
                <a:solidFill>
                  <a:schemeClr val="tx1"/>
                </a:solidFill>
                <a:latin typeface="Arial" panose="020B0604020202020204" pitchFamily="34" charset="0"/>
              </a:defRPr>
            </a:lvl1pPr>
            <a:lvl2pPr marL="742950" indent="-285750" defTabSz="4389438">
              <a:defRPr sz="3200">
                <a:solidFill>
                  <a:schemeClr val="tx1"/>
                </a:solidFill>
                <a:latin typeface="Arial" panose="020B0604020202020204" pitchFamily="34" charset="0"/>
              </a:defRPr>
            </a:lvl2pPr>
            <a:lvl3pPr marL="1143000" indent="-228600" defTabSz="4389438">
              <a:defRPr sz="3200">
                <a:solidFill>
                  <a:schemeClr val="tx1"/>
                </a:solidFill>
                <a:latin typeface="Arial" panose="020B0604020202020204" pitchFamily="34" charset="0"/>
              </a:defRPr>
            </a:lvl3pPr>
            <a:lvl4pPr marL="1600200" indent="-228600" defTabSz="4389438">
              <a:defRPr sz="3200">
                <a:solidFill>
                  <a:schemeClr val="tx1"/>
                </a:solidFill>
                <a:latin typeface="Arial" panose="020B0604020202020204" pitchFamily="34" charset="0"/>
              </a:defRPr>
            </a:lvl4pPr>
            <a:lvl5pPr marL="2057400" indent="-228600" defTabSz="4389438">
              <a:defRPr sz="3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4800" b="1" dirty="0">
                <a:latin typeface="Baskerville" panose="02020502070401020303" pitchFamily="18" charset="0"/>
                <a:ea typeface="Baskerville" panose="02020502070401020303" pitchFamily="18" charset="0"/>
              </a:rPr>
              <a:t>References</a:t>
            </a:r>
          </a:p>
        </p:txBody>
      </p:sp>
      <p:sp>
        <p:nvSpPr>
          <p:cNvPr id="2105" name="Text Box 111">
            <a:extLst>
              <a:ext uri="{FF2B5EF4-FFF2-40B4-BE49-F238E27FC236}">
                <a16:creationId xmlns:a16="http://schemas.microsoft.com/office/drawing/2014/main" id="{ACC98578-3A05-4349-814A-6D41D730BEC3}"/>
              </a:ext>
            </a:extLst>
          </p:cNvPr>
          <p:cNvSpPr txBox="1">
            <a:spLocks noChangeArrowheads="1"/>
          </p:cNvSpPr>
          <p:nvPr/>
        </p:nvSpPr>
        <p:spPr bwMode="auto">
          <a:xfrm>
            <a:off x="23258587" y="31434088"/>
            <a:ext cx="269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sz="3200">
                <a:solidFill>
                  <a:schemeClr val="tx1"/>
                </a:solidFill>
                <a:latin typeface="Arial" panose="020B0604020202020204" pitchFamily="34" charset="0"/>
              </a:defRPr>
            </a:lvl1pPr>
            <a:lvl2pPr marL="742950" indent="-285750" defTabSz="4389438">
              <a:defRPr sz="3200">
                <a:solidFill>
                  <a:schemeClr val="tx1"/>
                </a:solidFill>
                <a:latin typeface="Arial" panose="020B0604020202020204" pitchFamily="34" charset="0"/>
              </a:defRPr>
            </a:lvl2pPr>
            <a:lvl3pPr marL="1143000" indent="-228600" defTabSz="4389438">
              <a:defRPr sz="3200">
                <a:solidFill>
                  <a:schemeClr val="tx1"/>
                </a:solidFill>
                <a:latin typeface="Arial" panose="020B0604020202020204" pitchFamily="34" charset="0"/>
              </a:defRPr>
            </a:lvl3pPr>
            <a:lvl4pPr marL="1600200" indent="-228600" defTabSz="4389438">
              <a:defRPr sz="3200">
                <a:solidFill>
                  <a:schemeClr val="tx1"/>
                </a:solidFill>
                <a:latin typeface="Arial" panose="020B0604020202020204" pitchFamily="34" charset="0"/>
              </a:defRPr>
            </a:lvl4pPr>
            <a:lvl5pPr marL="2057400" indent="-228600" defTabSz="4389438">
              <a:defRPr sz="3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2400"/>
              <a:t>.</a:t>
            </a:r>
          </a:p>
        </p:txBody>
      </p:sp>
      <p:sp>
        <p:nvSpPr>
          <p:cNvPr id="2111" name="Text Box 118">
            <a:extLst>
              <a:ext uri="{FF2B5EF4-FFF2-40B4-BE49-F238E27FC236}">
                <a16:creationId xmlns:a16="http://schemas.microsoft.com/office/drawing/2014/main" id="{AD65D436-590A-4285-99C8-12D4CA3F2B73}"/>
              </a:ext>
            </a:extLst>
          </p:cNvPr>
          <p:cNvSpPr txBox="1">
            <a:spLocks noChangeArrowheads="1"/>
          </p:cNvSpPr>
          <p:nvPr/>
        </p:nvSpPr>
        <p:spPr bwMode="auto">
          <a:xfrm>
            <a:off x="0" y="5409537"/>
            <a:ext cx="9119600" cy="1775371"/>
          </a:xfrm>
          <a:prstGeom prst="rect">
            <a:avLst/>
          </a:prstGeom>
          <a:solidFill>
            <a:schemeClr val="bg1">
              <a:lumMod val="95000"/>
            </a:schemeClr>
          </a:solidFill>
          <a:ln>
            <a:noFill/>
          </a:ln>
          <a:effectLst/>
        </p:spPr>
        <p:txBody>
          <a:bodyPr wrap="none" lIns="228600" tIns="228600" rIns="228600" bIns="228600" anchor="ctr" anchorCtr="1"/>
          <a:lstStyle>
            <a:lvl1pPr defTabSz="4389438">
              <a:defRPr sz="3200">
                <a:solidFill>
                  <a:schemeClr val="tx1"/>
                </a:solidFill>
                <a:latin typeface="Arial" panose="020B0604020202020204" pitchFamily="34" charset="0"/>
              </a:defRPr>
            </a:lvl1pPr>
            <a:lvl2pPr marL="742950" indent="-285750" defTabSz="4389438">
              <a:defRPr sz="3200">
                <a:solidFill>
                  <a:schemeClr val="tx1"/>
                </a:solidFill>
                <a:latin typeface="Arial" panose="020B0604020202020204" pitchFamily="34" charset="0"/>
              </a:defRPr>
            </a:lvl2pPr>
            <a:lvl3pPr marL="1143000" indent="-228600" defTabSz="4389438">
              <a:defRPr sz="3200">
                <a:solidFill>
                  <a:schemeClr val="tx1"/>
                </a:solidFill>
                <a:latin typeface="Arial" panose="020B0604020202020204" pitchFamily="34" charset="0"/>
              </a:defRPr>
            </a:lvl3pPr>
            <a:lvl4pPr marL="1600200" indent="-228600" defTabSz="4389438">
              <a:defRPr sz="3200">
                <a:solidFill>
                  <a:schemeClr val="tx1"/>
                </a:solidFill>
                <a:latin typeface="Arial" panose="020B0604020202020204" pitchFamily="34" charset="0"/>
              </a:defRPr>
            </a:lvl4pPr>
            <a:lvl5pPr marL="2057400" indent="-228600" defTabSz="4389438">
              <a:defRPr sz="3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4800" b="1" dirty="0">
                <a:latin typeface="Baskerville" panose="02020502070401020303" pitchFamily="18" charset="0"/>
                <a:ea typeface="Baskerville" panose="02020502070401020303" pitchFamily="18" charset="0"/>
              </a:rPr>
              <a:t>Abstract</a:t>
            </a:r>
          </a:p>
        </p:txBody>
      </p:sp>
      <p:sp>
        <p:nvSpPr>
          <p:cNvPr id="2168" name="Rectangle 120">
            <a:extLst>
              <a:ext uri="{FF2B5EF4-FFF2-40B4-BE49-F238E27FC236}">
                <a16:creationId xmlns:a16="http://schemas.microsoft.com/office/drawing/2014/main" id="{AC843768-3A91-4561-93EE-DE67C0EA9868}"/>
              </a:ext>
            </a:extLst>
          </p:cNvPr>
          <p:cNvSpPr>
            <a:spLocks noChangeAspect="1" noChangeArrowheads="1"/>
          </p:cNvSpPr>
          <p:nvPr/>
        </p:nvSpPr>
        <p:spPr bwMode="auto">
          <a:xfrm>
            <a:off x="2741613" y="1370013"/>
            <a:ext cx="3656012" cy="2744787"/>
          </a:xfrm>
          <a:prstGeom prst="rect">
            <a:avLst/>
          </a:prstGeom>
          <a:blipFill dpi="0" rotWithShape="1">
            <a:blip r:embed="rId5">
              <a:lum bright="70000" contrast="-70000"/>
            </a:blip>
            <a:srcRect/>
            <a:stretch>
              <a:fillRect r="-101"/>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800" b="1"/>
              <a:t>REPLACE THIS BOX WITH YOUR ORGANIZATION’S</a:t>
            </a:r>
          </a:p>
          <a:p>
            <a:pPr algn="ctr" eaLnBrk="1" hangingPunct="1">
              <a:defRPr/>
            </a:pPr>
            <a:r>
              <a:rPr lang="en-US" altLang="en-US" sz="2800" b="1"/>
              <a:t>HIGH RESOLUTION LOGO</a:t>
            </a:r>
          </a:p>
        </p:txBody>
      </p:sp>
      <p:pic>
        <p:nvPicPr>
          <p:cNvPr id="4" name="Picture 3">
            <a:extLst>
              <a:ext uri="{FF2B5EF4-FFF2-40B4-BE49-F238E27FC236}">
                <a16:creationId xmlns:a16="http://schemas.microsoft.com/office/drawing/2014/main" id="{68E9DD36-77D9-9144-8FFA-37A42FB57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6314" y="326284"/>
            <a:ext cx="5029199" cy="4832244"/>
          </a:xfrm>
          <a:prstGeom prst="rect">
            <a:avLst/>
          </a:prstGeom>
        </p:spPr>
      </p:pic>
      <p:sp>
        <p:nvSpPr>
          <p:cNvPr id="6" name="TextBox 5">
            <a:extLst>
              <a:ext uri="{FF2B5EF4-FFF2-40B4-BE49-F238E27FC236}">
                <a16:creationId xmlns:a16="http://schemas.microsoft.com/office/drawing/2014/main" id="{751038E6-75B2-1ACD-0812-72F2D98202FE}"/>
              </a:ext>
            </a:extLst>
          </p:cNvPr>
          <p:cNvSpPr txBox="1"/>
          <p:nvPr/>
        </p:nvSpPr>
        <p:spPr>
          <a:xfrm>
            <a:off x="9675694" y="8075949"/>
            <a:ext cx="9542938" cy="10618291"/>
          </a:xfrm>
          <a:prstGeom prst="rect">
            <a:avLst/>
          </a:prstGeom>
          <a:noFill/>
        </p:spPr>
        <p:txBody>
          <a:bodyPr wrap="square" rtlCol="0">
            <a:spAutoFit/>
          </a:bodyPr>
          <a:lstStyle/>
          <a:p>
            <a:r>
              <a:rPr lang="en-US" sz="3800" dirty="0">
                <a:latin typeface="Baskerville" panose="02020502070401020303" pitchFamily="18" charset="0"/>
                <a:ea typeface="Baskerville" panose="02020502070401020303" pitchFamily="18" charset="0"/>
              </a:rPr>
              <a:t>According to the Center of Disease Control and Prevention (2021), i</a:t>
            </a:r>
            <a:r>
              <a:rPr lang="en-US" sz="3800" b="0" i="0" dirty="0">
                <a:effectLst/>
                <a:latin typeface="Baskerville" panose="02020502070401020303" pitchFamily="18" charset="0"/>
                <a:ea typeface="Baskerville" panose="02020502070401020303" pitchFamily="18" charset="0"/>
              </a:rPr>
              <a:t>n 2020, adolescents accounted for a larger proportion of all suicides in several states, including New Jersey, when compared to previous years. Teachers have reported several barriers in intervening with students at risk of suicide, such as limited education or training and concerns that they will make the crisis worse (Hatton et al., </a:t>
            </a:r>
            <a:r>
              <a:rPr lang="en-US" sz="3800" dirty="0">
                <a:latin typeface="Baskerville" panose="02020502070401020303" pitchFamily="18" charset="0"/>
                <a:ea typeface="Baskerville" panose="02020502070401020303" pitchFamily="18" charset="0"/>
              </a:rPr>
              <a:t>2017</a:t>
            </a:r>
            <a:r>
              <a:rPr lang="en-US" sz="3800" b="0" i="0" dirty="0">
                <a:effectLst/>
                <a:latin typeface="Baskerville" panose="02020502070401020303" pitchFamily="18" charset="0"/>
                <a:ea typeface="Baskerville" panose="02020502070401020303" pitchFamily="18" charset="0"/>
              </a:rPr>
              <a:t>; Ross et al., </a:t>
            </a:r>
            <a:r>
              <a:rPr lang="en-US" sz="3800" dirty="0">
                <a:latin typeface="Baskerville" panose="02020502070401020303" pitchFamily="18" charset="0"/>
                <a:ea typeface="Baskerville" panose="02020502070401020303" pitchFamily="18" charset="0"/>
              </a:rPr>
              <a:t>2017</a:t>
            </a:r>
            <a:r>
              <a:rPr lang="en-US" sz="3800" b="0" i="0" dirty="0">
                <a:effectLst/>
                <a:latin typeface="Baskerville" panose="02020502070401020303" pitchFamily="18" charset="0"/>
                <a:ea typeface="Baskerville" panose="02020502070401020303" pitchFamily="18" charset="0"/>
              </a:rPr>
              <a:t>). </a:t>
            </a:r>
            <a:r>
              <a:rPr lang="en-US" sz="3800" dirty="0">
                <a:latin typeface="Baskerville" panose="02020502070401020303" pitchFamily="18" charset="0"/>
                <a:ea typeface="Baskerville" panose="02020502070401020303" pitchFamily="18" charset="0"/>
              </a:rPr>
              <a:t>Research suggests that most young individuals who are suicidal are ambivalent about dying and often project signals or statements that they are contemplating taking their life (AFSP, 2022). This not only displays the crucial role teachers play in identification and prevention, but places emphasis on their need for annual training on the topic to address specific barriers. </a:t>
            </a:r>
          </a:p>
        </p:txBody>
      </p:sp>
      <p:sp>
        <p:nvSpPr>
          <p:cNvPr id="7" name="TextBox 6">
            <a:extLst>
              <a:ext uri="{FF2B5EF4-FFF2-40B4-BE49-F238E27FC236}">
                <a16:creationId xmlns:a16="http://schemas.microsoft.com/office/drawing/2014/main" id="{CB1F37C8-5680-D1A9-37C2-90A6E53F12B3}"/>
              </a:ext>
            </a:extLst>
          </p:cNvPr>
          <p:cNvSpPr txBox="1"/>
          <p:nvPr/>
        </p:nvSpPr>
        <p:spPr>
          <a:xfrm>
            <a:off x="9784130" y="21646296"/>
            <a:ext cx="10269436" cy="10618291"/>
          </a:xfrm>
          <a:prstGeom prst="rect">
            <a:avLst/>
          </a:prstGeom>
          <a:noFill/>
        </p:spPr>
        <p:txBody>
          <a:bodyPr wrap="square" rtlCol="0">
            <a:spAutoFit/>
          </a:bodyPr>
          <a:lstStyle/>
          <a:p>
            <a:r>
              <a:rPr lang="en-US" sz="3800" dirty="0">
                <a:latin typeface="Baskerville" panose="02020502070401020303" pitchFamily="18" charset="0"/>
                <a:ea typeface="Baskerville" panose="02020502070401020303" pitchFamily="18" charset="0"/>
              </a:rPr>
              <a:t>Currently, New Jersey mandates two hours of suicide prevention training for school personnel as a part of professional development, but with no specification that it must be done annually. Twenty-one states (over 40% of all states) have passed </a:t>
            </a:r>
            <a:r>
              <a:rPr lang="en-US" sz="3800" i="1" dirty="0">
                <a:latin typeface="Baskerville" panose="02020502070401020303" pitchFamily="18" charset="0"/>
                <a:ea typeface="Baskerville" panose="02020502070401020303" pitchFamily="18" charset="0"/>
              </a:rPr>
              <a:t>The Jason Flatt Act</a:t>
            </a:r>
            <a:r>
              <a:rPr lang="en-US" sz="3800" dirty="0">
                <a:latin typeface="Baskerville" panose="02020502070401020303" pitchFamily="18" charset="0"/>
                <a:ea typeface="Baskerville" panose="02020502070401020303" pitchFamily="18" charset="0"/>
              </a:rPr>
              <a:t>, which requires all educators to complete two hours of youth suicide awareness and prevention trainings each year in order to be licensed to teach within the state (JFI, 2021). </a:t>
            </a:r>
          </a:p>
          <a:p>
            <a:endParaRPr lang="en-US" sz="3800" dirty="0">
              <a:latin typeface="Baskerville" panose="02020502070401020303" pitchFamily="18" charset="0"/>
              <a:ea typeface="Baskerville" panose="02020502070401020303" pitchFamily="18" charset="0"/>
            </a:endParaRPr>
          </a:p>
          <a:p>
            <a:r>
              <a:rPr lang="en-US" sz="3800" dirty="0">
                <a:latin typeface="Baskerville" panose="02020502070401020303" pitchFamily="18" charset="0"/>
                <a:ea typeface="Baskerville" panose="02020502070401020303" pitchFamily="18" charset="0"/>
              </a:rPr>
              <a:t>In 2014, former NJ Senator, Diane Allen introduced Bill S2584 to the Senate, which fit the description of the Jason Flatt Act, requiring public school teachers to receive yearly suicide prevention trainings as a part of professional development requirements. Although this was a great first initiate for suicide prevention policy in New Jersey, this bill did not receive enough votes and was not passed.</a:t>
            </a:r>
          </a:p>
        </p:txBody>
      </p:sp>
      <p:sp>
        <p:nvSpPr>
          <p:cNvPr id="8" name="TextBox 7">
            <a:extLst>
              <a:ext uri="{FF2B5EF4-FFF2-40B4-BE49-F238E27FC236}">
                <a16:creationId xmlns:a16="http://schemas.microsoft.com/office/drawing/2014/main" id="{C083B6C2-AE51-7977-DBD8-3F0D2A55ED60}"/>
              </a:ext>
            </a:extLst>
          </p:cNvPr>
          <p:cNvSpPr txBox="1"/>
          <p:nvPr/>
        </p:nvSpPr>
        <p:spPr>
          <a:xfrm>
            <a:off x="20335721" y="8603093"/>
            <a:ext cx="10269436" cy="13449836"/>
          </a:xfrm>
          <a:prstGeom prst="rect">
            <a:avLst/>
          </a:prstGeom>
          <a:noFill/>
        </p:spPr>
        <p:txBody>
          <a:bodyPr wrap="square" rtlCol="0">
            <a:spAutoFit/>
          </a:bodyPr>
          <a:lstStyle/>
          <a:p>
            <a:r>
              <a:rPr lang="en-US" sz="3800" dirty="0">
                <a:latin typeface="Baskerville" panose="02020502070401020303" pitchFamily="18" charset="0"/>
                <a:ea typeface="Baskerville" panose="02020502070401020303" pitchFamily="18" charset="0"/>
              </a:rPr>
              <a:t>If t</a:t>
            </a:r>
            <a:r>
              <a:rPr lang="en-US" sz="3800" b="0" i="0" dirty="0">
                <a:effectLst/>
                <a:latin typeface="Baskerville" panose="02020502070401020303" pitchFamily="18" charset="0"/>
                <a:ea typeface="Baskerville" panose="02020502070401020303" pitchFamily="18" charset="0"/>
              </a:rPr>
              <a:t>eachers are expected to play a significant role in school-based suicide prevention, it is imperative that they are trained regularly in the identification of students at risk for suicide, how to provide immediate support, and how to refer at-risk students to appropriate mental health professionals. Mandated training yearly is one way to ensure that all school personnel have a baseline understanding of suicide risk, especially as numbers continue to increase among youth.</a:t>
            </a:r>
          </a:p>
          <a:p>
            <a:endParaRPr lang="en-US" sz="3800" dirty="0">
              <a:latin typeface="Baskerville" panose="02020502070401020303" pitchFamily="18" charset="0"/>
              <a:ea typeface="Baskerville" panose="02020502070401020303" pitchFamily="18" charset="0"/>
            </a:endParaRPr>
          </a:p>
          <a:p>
            <a:r>
              <a:rPr lang="en-US" sz="3800" dirty="0">
                <a:latin typeface="Baskerville" panose="02020502070401020303" pitchFamily="18" charset="0"/>
                <a:ea typeface="Baskerville" panose="02020502070401020303" pitchFamily="18" charset="0"/>
              </a:rPr>
              <a:t>According to the 2019 Youth Risk Behavior Survey, 18.8% of high school students in the U.S. reported having considered attempting suicide,15.7% planned about how they would attempt suicide, and 8.9% of students reported having attempted suicide (CDC, 2020). These statistics indicate the severity of suicide as a health concern among youth, and the need to address suicide prevention legislation as a priority. This bill would better equip educators with training and protocol on helping get at-risk youth connected to the help they need.</a:t>
            </a:r>
          </a:p>
          <a:p>
            <a:endParaRPr lang="en-US" dirty="0"/>
          </a:p>
        </p:txBody>
      </p:sp>
      <p:sp>
        <p:nvSpPr>
          <p:cNvPr id="9" name="TextBox 8">
            <a:extLst>
              <a:ext uri="{FF2B5EF4-FFF2-40B4-BE49-F238E27FC236}">
                <a16:creationId xmlns:a16="http://schemas.microsoft.com/office/drawing/2014/main" id="{7DD021F0-B5BB-5000-C5DA-3D67CBD41C6E}"/>
              </a:ext>
            </a:extLst>
          </p:cNvPr>
          <p:cNvSpPr txBox="1"/>
          <p:nvPr/>
        </p:nvSpPr>
        <p:spPr>
          <a:xfrm flipH="1">
            <a:off x="31722247" y="9162641"/>
            <a:ext cx="10440550" cy="11726287"/>
          </a:xfrm>
          <a:prstGeom prst="rect">
            <a:avLst/>
          </a:prstGeom>
          <a:noFill/>
        </p:spPr>
        <p:txBody>
          <a:bodyPr wrap="square" rtlCol="0">
            <a:spAutoFit/>
          </a:bodyPr>
          <a:lstStyle/>
          <a:p>
            <a:r>
              <a:rPr lang="en-US" sz="4000" b="1" dirty="0">
                <a:latin typeface="Baskerville" panose="02020502070401020303" pitchFamily="18" charset="0"/>
                <a:ea typeface="Baskerville" panose="02020502070401020303" pitchFamily="18" charset="0"/>
              </a:rPr>
              <a:t>Strengths: </a:t>
            </a:r>
          </a:p>
          <a:p>
            <a:pPr lvl="1"/>
            <a:r>
              <a:rPr lang="en-US" sz="4000" dirty="0">
                <a:latin typeface="Baskerville" panose="02020502070401020303" pitchFamily="18" charset="0"/>
                <a:ea typeface="Baskerville" panose="02020502070401020303" pitchFamily="18" charset="0"/>
              </a:rPr>
              <a:t>1. By equipping our educators with the information, tools, and resources to help identify and assist at-risk youth, lives will be saved!</a:t>
            </a:r>
          </a:p>
          <a:p>
            <a:pPr lvl="1"/>
            <a:r>
              <a:rPr lang="en-US" sz="4000" dirty="0">
                <a:latin typeface="Baskerville" panose="02020502070401020303" pitchFamily="18" charset="0"/>
                <a:ea typeface="Baskerville" panose="02020502070401020303" pitchFamily="18" charset="0"/>
              </a:rPr>
              <a:t>2. Assists schools with ensuring legal responsibilities. Lawsuits against educators, schools, and school districts concerning suicides/suicide attempts of students are increasing yearly (JFI, 2021). </a:t>
            </a:r>
          </a:p>
          <a:p>
            <a:pPr lvl="1"/>
            <a:endParaRPr lang="en-US" sz="4000" dirty="0">
              <a:latin typeface="Baskerville" panose="02020502070401020303" pitchFamily="18" charset="0"/>
              <a:ea typeface="Baskerville" panose="02020502070401020303" pitchFamily="18" charset="0"/>
            </a:endParaRPr>
          </a:p>
          <a:p>
            <a:r>
              <a:rPr lang="en-US" sz="4000" b="1" dirty="0">
                <a:latin typeface="Baskerville" panose="02020502070401020303" pitchFamily="18" charset="0"/>
                <a:ea typeface="Baskerville" panose="02020502070401020303" pitchFamily="18" charset="0"/>
              </a:rPr>
              <a:t>Weaknesses:</a:t>
            </a:r>
          </a:p>
          <a:p>
            <a:pPr marL="1200150" lvl="1" indent="-742950">
              <a:buAutoNum type="arabicPeriod"/>
            </a:pPr>
            <a:r>
              <a:rPr lang="en-US" sz="4000" dirty="0">
                <a:latin typeface="Baskerville" panose="02020502070401020303" pitchFamily="18" charset="0"/>
                <a:ea typeface="Baskerville" panose="02020502070401020303" pitchFamily="18" charset="0"/>
              </a:rPr>
              <a:t>Fear that time spent completing mandated trainings would take away time needed for teachers to work on instruction.</a:t>
            </a:r>
          </a:p>
          <a:p>
            <a:pPr marL="1200150" lvl="1" indent="-742950">
              <a:buAutoNum type="arabicPeriod"/>
            </a:pPr>
            <a:r>
              <a:rPr lang="en-US" sz="4000" dirty="0">
                <a:latin typeface="Baskerville" panose="02020502070401020303" pitchFamily="18" charset="0"/>
                <a:ea typeface="Baskerville" panose="02020502070401020303" pitchFamily="18" charset="0"/>
              </a:rPr>
              <a:t>Individuals are unclear on whether suicide prevention trainings are definitively  effective in preventing suicide.</a:t>
            </a:r>
          </a:p>
          <a:p>
            <a:endParaRPr lang="en-US" sz="3600" dirty="0">
              <a:latin typeface="Baskerville" panose="02020502070401020303" pitchFamily="18" charset="0"/>
              <a:ea typeface="Baskerville" panose="02020502070401020303" pitchFamily="18" charset="0"/>
            </a:endParaRPr>
          </a:p>
        </p:txBody>
      </p:sp>
      <p:sp>
        <p:nvSpPr>
          <p:cNvPr id="3" name="TextBox 2">
            <a:extLst>
              <a:ext uri="{FF2B5EF4-FFF2-40B4-BE49-F238E27FC236}">
                <a16:creationId xmlns:a16="http://schemas.microsoft.com/office/drawing/2014/main" id="{0461E493-CEB3-9C89-C203-87BE3016325C}"/>
              </a:ext>
            </a:extLst>
          </p:cNvPr>
          <p:cNvSpPr txBox="1"/>
          <p:nvPr/>
        </p:nvSpPr>
        <p:spPr>
          <a:xfrm>
            <a:off x="32915641" y="23108234"/>
            <a:ext cx="11070578" cy="11787842"/>
          </a:xfrm>
          <a:prstGeom prst="rect">
            <a:avLst/>
          </a:prstGeom>
          <a:noFill/>
        </p:spPr>
        <p:txBody>
          <a:bodyPr wrap="square" rtlCol="0">
            <a:spAutoFit/>
          </a:bodyPr>
          <a:lstStyle/>
          <a:p>
            <a:r>
              <a:rPr lang="en-US" b="0" i="0" dirty="0">
                <a:effectLst/>
                <a:latin typeface="Baskerville" panose="02020502070401020303" pitchFamily="18" charset="0"/>
                <a:ea typeface="Baskerville" panose="02020502070401020303" pitchFamily="18" charset="0"/>
              </a:rPr>
              <a:t>Hatton, V., Heath, M. A., Gibb, G. S., Coyne, S., Hudnall, </a:t>
            </a:r>
          </a:p>
          <a:p>
            <a:r>
              <a:rPr lang="en-US" dirty="0">
                <a:latin typeface="Baskerville" panose="02020502070401020303" pitchFamily="18" charset="0"/>
                <a:ea typeface="Baskerville" panose="02020502070401020303" pitchFamily="18" charset="0"/>
              </a:rPr>
              <a:t>	</a:t>
            </a:r>
            <a:r>
              <a:rPr lang="en-US" b="0" i="0" dirty="0">
                <a:effectLst/>
                <a:latin typeface="Baskerville" panose="02020502070401020303" pitchFamily="18" charset="0"/>
                <a:ea typeface="Baskerville" panose="02020502070401020303" pitchFamily="18" charset="0"/>
              </a:rPr>
              <a:t>G., &amp; Bedsoe, C. (2017). Secondary teachers’ </a:t>
            </a:r>
          </a:p>
          <a:p>
            <a:r>
              <a:rPr lang="en-US" dirty="0">
                <a:latin typeface="Baskerville" panose="02020502070401020303" pitchFamily="18" charset="0"/>
                <a:ea typeface="Baskerville" panose="02020502070401020303" pitchFamily="18" charset="0"/>
              </a:rPr>
              <a:t>	</a:t>
            </a:r>
            <a:r>
              <a:rPr lang="en-US" b="0" i="0" dirty="0">
                <a:effectLst/>
                <a:latin typeface="Baskerville" panose="02020502070401020303" pitchFamily="18" charset="0"/>
                <a:ea typeface="Baskerville" panose="02020502070401020303" pitchFamily="18" charset="0"/>
              </a:rPr>
              <a:t>perceptions of their role in suicide prevention and </a:t>
            </a:r>
          </a:p>
          <a:p>
            <a:r>
              <a:rPr lang="en-US" dirty="0">
                <a:latin typeface="Baskerville" panose="02020502070401020303" pitchFamily="18" charset="0"/>
                <a:ea typeface="Baskerville" panose="02020502070401020303" pitchFamily="18" charset="0"/>
              </a:rPr>
              <a:t>	i</a:t>
            </a:r>
            <a:r>
              <a:rPr lang="en-US" b="0" i="0" dirty="0">
                <a:effectLst/>
                <a:latin typeface="Baskerville" panose="02020502070401020303" pitchFamily="18" charset="0"/>
                <a:ea typeface="Baskerville" panose="02020502070401020303" pitchFamily="18" charset="0"/>
              </a:rPr>
              <a:t>ntervention. </a:t>
            </a:r>
            <a:r>
              <a:rPr lang="en-US" b="0" i="1" dirty="0">
                <a:effectLst/>
                <a:latin typeface="Baskerville" panose="02020502070401020303" pitchFamily="18" charset="0"/>
                <a:ea typeface="Baskerville" panose="02020502070401020303" pitchFamily="18" charset="0"/>
              </a:rPr>
              <a:t>School Mental Health,</a:t>
            </a:r>
            <a:r>
              <a:rPr lang="en-US" b="0" i="0" dirty="0">
                <a:effectLst/>
                <a:latin typeface="Baskerville" panose="02020502070401020303" pitchFamily="18" charset="0"/>
                <a:ea typeface="Baskerville" panose="02020502070401020303" pitchFamily="18" charset="0"/>
              </a:rPr>
              <a:t> </a:t>
            </a:r>
            <a:r>
              <a:rPr lang="en-US" b="0" i="1" dirty="0">
                <a:effectLst/>
                <a:latin typeface="Baskerville" panose="02020502070401020303" pitchFamily="18" charset="0"/>
                <a:ea typeface="Baskerville" panose="02020502070401020303" pitchFamily="18" charset="0"/>
              </a:rPr>
              <a:t>9</a:t>
            </a:r>
            <a:r>
              <a:rPr lang="en-US" b="0" i="0" dirty="0">
                <a:effectLst/>
                <a:latin typeface="Baskerville" panose="02020502070401020303" pitchFamily="18" charset="0"/>
                <a:ea typeface="Baskerville" panose="02020502070401020303" pitchFamily="18" charset="0"/>
              </a:rPr>
              <a:t>, 97 </a:t>
            </a:r>
          </a:p>
          <a:p>
            <a:r>
              <a:rPr lang="en-US" dirty="0">
                <a:latin typeface="Baskerville" panose="02020502070401020303" pitchFamily="18" charset="0"/>
                <a:ea typeface="Baskerville" panose="02020502070401020303" pitchFamily="18" charset="0"/>
              </a:rPr>
              <a:t>	</a:t>
            </a:r>
            <a:r>
              <a:rPr lang="en-US" b="0" i="0" dirty="0">
                <a:effectLst/>
                <a:latin typeface="Baskerville" panose="02020502070401020303" pitchFamily="18" charset="0"/>
                <a:ea typeface="Baskerville" panose="02020502070401020303" pitchFamily="18" charset="0"/>
              </a:rPr>
              <a:t>116. https://doi.org/10.1007/s12310-015-9173-9</a:t>
            </a:r>
            <a:endParaRPr lang="en-US" dirty="0">
              <a:latin typeface="Baskerville" panose="02020502070401020303" pitchFamily="18" charset="0"/>
              <a:ea typeface="Baskerville" panose="02020502070401020303" pitchFamily="18" charset="0"/>
            </a:endParaRPr>
          </a:p>
          <a:p>
            <a:r>
              <a:rPr lang="en-US" i="1" dirty="0">
                <a:effectLst/>
                <a:latin typeface="Baskerville" panose="02020502070401020303" pitchFamily="18" charset="0"/>
                <a:ea typeface="Baskerville" panose="02020502070401020303" pitchFamily="18" charset="0"/>
              </a:rPr>
              <a:t>K-12 school suicide prevention</a:t>
            </a:r>
            <a:r>
              <a:rPr lang="en-US" dirty="0">
                <a:effectLst/>
                <a:latin typeface="Baskerville" panose="02020502070401020303" pitchFamily="18" charset="0"/>
                <a:ea typeface="Baskerville" panose="02020502070401020303" pitchFamily="18" charset="0"/>
              </a:rPr>
              <a:t>. (2022, September 22). American </a:t>
            </a:r>
          </a:p>
          <a:p>
            <a:r>
              <a:rPr lang="en-US" dirty="0">
                <a:latin typeface="Baskerville" panose="02020502070401020303" pitchFamily="18" charset="0"/>
                <a:ea typeface="Baskerville" panose="02020502070401020303" pitchFamily="18" charset="0"/>
              </a:rPr>
              <a:t>	</a:t>
            </a:r>
            <a:r>
              <a:rPr lang="en-US" dirty="0">
                <a:effectLst/>
                <a:latin typeface="Baskerville" panose="02020502070401020303" pitchFamily="18" charset="0"/>
                <a:ea typeface="Baskerville" panose="02020502070401020303" pitchFamily="18" charset="0"/>
              </a:rPr>
              <a:t>Foundation for Suicide Prevention. </a:t>
            </a:r>
          </a:p>
          <a:p>
            <a:r>
              <a:rPr lang="en-US" dirty="0">
                <a:latin typeface="Baskerville" panose="02020502070401020303" pitchFamily="18" charset="0"/>
                <a:ea typeface="Baskerville" panose="02020502070401020303" pitchFamily="18" charset="0"/>
              </a:rPr>
              <a:t>	</a:t>
            </a:r>
            <a:r>
              <a:rPr lang="en-US" dirty="0">
                <a:effectLst/>
                <a:latin typeface="Baskerville" panose="02020502070401020303" pitchFamily="18" charset="0"/>
                <a:ea typeface="Baskerville" panose="02020502070401020303" pitchFamily="18" charset="0"/>
              </a:rPr>
              <a:t>https://afsp.org/suicide-prevention-in-k-12-schools/</a:t>
            </a:r>
          </a:p>
          <a:p>
            <a:r>
              <a:rPr lang="en-US" i="1" dirty="0">
                <a:effectLst/>
                <a:latin typeface="Baskerville" panose="02020502070401020303" pitchFamily="18" charset="0"/>
                <a:ea typeface="Baskerville" panose="02020502070401020303" pitchFamily="18" charset="0"/>
              </a:rPr>
              <a:t>Mental Health and Youth</a:t>
            </a:r>
            <a:r>
              <a:rPr lang="en-US" dirty="0">
                <a:effectLst/>
                <a:latin typeface="Baskerville" panose="02020502070401020303" pitchFamily="18" charset="0"/>
                <a:ea typeface="Baskerville" panose="02020502070401020303" pitchFamily="18" charset="0"/>
              </a:rPr>
              <a:t>. (2020, August 20). Centers for Disease </a:t>
            </a:r>
          </a:p>
          <a:p>
            <a:r>
              <a:rPr lang="en-US" dirty="0">
                <a:latin typeface="Baskerville" panose="02020502070401020303" pitchFamily="18" charset="0"/>
                <a:ea typeface="Baskerville" panose="02020502070401020303" pitchFamily="18" charset="0"/>
              </a:rPr>
              <a:t>	</a:t>
            </a:r>
            <a:r>
              <a:rPr lang="en-US" dirty="0">
                <a:effectLst/>
                <a:latin typeface="Baskerville" panose="02020502070401020303" pitchFamily="18" charset="0"/>
                <a:ea typeface="Baskerville" panose="02020502070401020303" pitchFamily="18" charset="0"/>
              </a:rPr>
              <a:t>Control and Prevention. </a:t>
            </a:r>
          </a:p>
          <a:p>
            <a:r>
              <a:rPr lang="en-US" dirty="0">
                <a:latin typeface="Baskerville" panose="02020502070401020303" pitchFamily="18" charset="0"/>
                <a:ea typeface="Baskerville" panose="02020502070401020303" pitchFamily="18" charset="0"/>
              </a:rPr>
              <a:t>	</a:t>
            </a:r>
            <a:r>
              <a:rPr lang="en-US" dirty="0">
                <a:effectLst/>
                <a:latin typeface="Baskerville" panose="02020502070401020303" pitchFamily="18" charset="0"/>
                <a:ea typeface="Baskerville" panose="02020502070401020303" pitchFamily="18" charset="0"/>
              </a:rPr>
              <a:t>https://www.cdc.gov/healthyyouth/data/yrbs/feature/ind</a:t>
            </a:r>
          </a:p>
          <a:p>
            <a:r>
              <a:rPr lang="en-US" dirty="0">
                <a:latin typeface="Baskerville" panose="02020502070401020303" pitchFamily="18" charset="0"/>
                <a:ea typeface="Baskerville" panose="02020502070401020303" pitchFamily="18" charset="0"/>
              </a:rPr>
              <a:t>	</a:t>
            </a:r>
            <a:r>
              <a:rPr lang="en-US" dirty="0">
                <a:effectLst/>
                <a:latin typeface="Baskerville" panose="02020502070401020303" pitchFamily="18" charset="0"/>
                <a:ea typeface="Baskerville" panose="02020502070401020303" pitchFamily="18" charset="0"/>
              </a:rPr>
              <a:t>ex.htm </a:t>
            </a:r>
          </a:p>
          <a:p>
            <a:r>
              <a:rPr lang="en-US" i="1" dirty="0">
                <a:effectLst/>
                <a:latin typeface="Baskerville" panose="02020502070401020303" pitchFamily="18" charset="0"/>
                <a:ea typeface="Baskerville" panose="02020502070401020303" pitchFamily="18" charset="0"/>
              </a:rPr>
              <a:t>Suicide Rates by State | Suicide | CDC</a:t>
            </a:r>
            <a:r>
              <a:rPr lang="en-US" dirty="0">
                <a:effectLst/>
                <a:latin typeface="Baskerville" panose="02020502070401020303" pitchFamily="18" charset="0"/>
                <a:ea typeface="Baskerville" panose="02020502070401020303" pitchFamily="18" charset="0"/>
              </a:rPr>
              <a:t>. (n.d.). </a:t>
            </a:r>
          </a:p>
          <a:p>
            <a:r>
              <a:rPr lang="en-US" dirty="0">
                <a:latin typeface="Baskerville" panose="02020502070401020303" pitchFamily="18" charset="0"/>
                <a:ea typeface="Baskerville" panose="02020502070401020303" pitchFamily="18" charset="0"/>
              </a:rPr>
              <a:t>	</a:t>
            </a:r>
            <a:r>
              <a:rPr lang="en-US" dirty="0">
                <a:effectLst/>
                <a:latin typeface="Baskerville" panose="02020502070401020303" pitchFamily="18" charset="0"/>
                <a:ea typeface="Baskerville" panose="02020502070401020303" pitchFamily="18" charset="0"/>
              </a:rPr>
              <a:t>https://www.cdc.gov/suicide/suicide-rates-by-state.html</a:t>
            </a:r>
          </a:p>
          <a:p>
            <a:r>
              <a:rPr lang="en-US" dirty="0">
                <a:effectLst/>
                <a:latin typeface="Baskerville" panose="02020502070401020303" pitchFamily="18" charset="0"/>
                <a:ea typeface="Baskerville" panose="02020502070401020303" pitchFamily="18" charset="0"/>
              </a:rPr>
              <a:t>The Jason Foundation, Inc. (2021, July 12). </a:t>
            </a:r>
            <a:r>
              <a:rPr lang="en-US" i="1" dirty="0">
                <a:effectLst/>
                <a:latin typeface="Baskerville" panose="02020502070401020303" pitchFamily="18" charset="0"/>
                <a:ea typeface="Baskerville" panose="02020502070401020303" pitchFamily="18" charset="0"/>
              </a:rPr>
              <a:t>Jason Flatt Act</a:t>
            </a:r>
            <a:r>
              <a:rPr lang="en-US" dirty="0">
                <a:effectLst/>
                <a:latin typeface="Baskerville" panose="02020502070401020303" pitchFamily="18" charset="0"/>
                <a:ea typeface="Baskerville" panose="02020502070401020303" pitchFamily="18" charset="0"/>
              </a:rPr>
              <a:t>. </a:t>
            </a:r>
          </a:p>
          <a:p>
            <a:r>
              <a:rPr lang="en-US" dirty="0">
                <a:latin typeface="Baskerville" panose="02020502070401020303" pitchFamily="18" charset="0"/>
                <a:ea typeface="Baskerville" panose="02020502070401020303" pitchFamily="18" charset="0"/>
              </a:rPr>
              <a:t>	</a:t>
            </a:r>
            <a:r>
              <a:rPr lang="en-US" dirty="0">
                <a:effectLst/>
                <a:latin typeface="Baskerville" panose="02020502070401020303" pitchFamily="18" charset="0"/>
                <a:ea typeface="Baskerville" panose="02020502070401020303" pitchFamily="18" charset="0"/>
              </a:rPr>
              <a:t>https://jasonfoundation.com/about-us/jason-flatt-act/</a:t>
            </a:r>
          </a:p>
          <a:p>
            <a:endParaRPr lang="en-US" sz="3600" dirty="0">
              <a:latin typeface="Baskerville" panose="02020502070401020303" pitchFamily="18" charset="0"/>
              <a:ea typeface="Baskerville" panose="02020502070401020303" pitchFamily="18" charset="0"/>
            </a:endParaRPr>
          </a:p>
          <a:p>
            <a:endParaRPr lang="en-US" sz="3600" dirty="0">
              <a:latin typeface="Baskerville" panose="02020502070401020303" pitchFamily="18" charset="0"/>
              <a:ea typeface="Baskerville" panose="02020502070401020303" pitchFamily="18" charset="0"/>
            </a:endParaRPr>
          </a:p>
          <a:p>
            <a:endParaRPr lang="en-US" sz="3600" dirty="0">
              <a:effectLst/>
              <a:latin typeface="Baskerville" panose="02020502070401020303" pitchFamily="18" charset="0"/>
              <a:ea typeface="Baskerville" panose="02020502070401020303" pitchFamily="18" charset="0"/>
            </a:endParaRPr>
          </a:p>
          <a:p>
            <a:endParaRPr lang="en-US" sz="3600" dirty="0">
              <a:effectLst/>
              <a:latin typeface="Baskerville" panose="02020502070401020303" pitchFamily="18" charset="0"/>
              <a:ea typeface="Baskerville" panose="02020502070401020303" pitchFamily="18" charset="0"/>
            </a:endParaRPr>
          </a:p>
          <a:p>
            <a:endParaRPr lang="en-US" sz="3600" b="0" i="0" dirty="0">
              <a:solidFill>
                <a:srgbClr val="004B83"/>
              </a:solidFill>
              <a:effectLst/>
              <a:latin typeface="Baskerville" panose="02020502070401020303" pitchFamily="18" charset="0"/>
              <a:ea typeface="Baskerville" panose="02020502070401020303" pitchFamily="18" charset="0"/>
            </a:endParaRPr>
          </a:p>
          <a:p>
            <a:endParaRPr lang="en-US" sz="3600" dirty="0">
              <a:latin typeface="Baskerville" panose="02020502070401020303" pitchFamily="18" charset="0"/>
              <a:ea typeface="Baskerville" panose="02020502070401020303" pitchFamily="18" charset="0"/>
            </a:endParaRPr>
          </a:p>
          <a:p>
            <a:endParaRPr lang="en-US" dirty="0"/>
          </a:p>
        </p:txBody>
      </p:sp>
      <p:pic>
        <p:nvPicPr>
          <p:cNvPr id="14" name="Picture 13" descr="Chart&#10;&#10;Description automatically generated">
            <a:extLst>
              <a:ext uri="{FF2B5EF4-FFF2-40B4-BE49-F238E27FC236}">
                <a16:creationId xmlns:a16="http://schemas.microsoft.com/office/drawing/2014/main" id="{09183BE8-F630-06C3-CA12-603B61D1CB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61121" y="22455938"/>
            <a:ext cx="12121947" cy="9380248"/>
          </a:xfrm>
          <a:prstGeom prst="rect">
            <a:avLst/>
          </a:prstGeom>
        </p:spPr>
      </p:pic>
      <p:pic>
        <p:nvPicPr>
          <p:cNvPr id="18" name="RicciAmanda_GCU_SuicidePrevention">
            <a:hlinkClick r:id="" action="ppaction://media"/>
            <a:extLst>
              <a:ext uri="{FF2B5EF4-FFF2-40B4-BE49-F238E27FC236}">
                <a16:creationId xmlns:a16="http://schemas.microsoft.com/office/drawing/2014/main" id="{6274E676-55B5-CE3E-156B-03458CD0EBF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872" y="1524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55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12952</TotalTime>
  <Words>967</Words>
  <Application>Microsoft Macintosh PowerPoint</Application>
  <PresentationFormat>Custom</PresentationFormat>
  <Paragraphs>52</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vt:lpstr>
      <vt:lpstr>Calibri</vt:lpstr>
      <vt:lpstr>Impact</vt:lpstr>
      <vt:lpstr>Default Design</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36 x 48 - A</dc:title>
  <dc:creator>Genigraphics 800.790.4001</dc:creator>
  <dc:description>To order poster prints visit us at www.genigraphics.com</dc:description>
  <cp:lastModifiedBy>Ricci, Amanda</cp:lastModifiedBy>
  <cp:revision>75</cp:revision>
  <cp:lastPrinted>2018-04-06T00:19:25Z</cp:lastPrinted>
  <dcterms:created xsi:type="dcterms:W3CDTF">2008-05-03T03:01:56Z</dcterms:created>
  <dcterms:modified xsi:type="dcterms:W3CDTF">2023-02-07T22:13:35Z</dcterms:modified>
</cp:coreProperties>
</file>