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
  </p:notesMasterIdLst>
  <p:sldIdLst>
    <p:sldId id="296" r:id="rId2"/>
  </p:sldIdLst>
  <p:sldSz cx="49377600" cy="32918400"/>
  <p:notesSz cx="6858000" cy="91440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Open Sans" panose="020B0606030504020204" pitchFamily="34" charset="0"/>
      <p:regular r:id="rId10"/>
      <p:bold r:id="rId11"/>
      <p:italic r:id="rId12"/>
      <p:boldItalic r:id="rId13"/>
    </p:embeddedFont>
    <p:embeddedFont>
      <p:font typeface="Palatino Linotype" panose="02040502050505030304" pitchFamily="18" charset="0"/>
      <p:regular r:id="rId14"/>
      <p:bold r:id="rId15"/>
      <p:italic r:id="rId16"/>
      <p:boldItalic r:id="rId1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5576" userDrawn="1">
          <p15:clr>
            <a:srgbClr val="A4A3A4"/>
          </p15:clr>
        </p15:guide>
        <p15:guide id="3" pos="6024" userDrawn="1">
          <p15:clr>
            <a:srgbClr val="A4A3A4"/>
          </p15:clr>
        </p15:guide>
        <p15:guide id="4" pos="264" userDrawn="1">
          <p15:clr>
            <a:srgbClr val="A4A3A4"/>
          </p15:clr>
        </p15:guide>
        <p15:guide id="5" pos="744" userDrawn="1">
          <p15:clr>
            <a:srgbClr val="A4A3A4"/>
          </p15:clr>
        </p15:guide>
        <p15:guide id="6" orient="horz"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6A72"/>
    <a:srgbClr val="CC0033"/>
    <a:srgbClr val="FFFFFF"/>
    <a:srgbClr val="263238"/>
    <a:srgbClr val="EEEBE9"/>
    <a:srgbClr val="EA4C89"/>
    <a:srgbClr val="FFF59D"/>
    <a:srgbClr val="EFF8F3"/>
    <a:srgbClr val="874A4C"/>
    <a:srgbClr val="FFA7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3E2FDA-77A4-437D-8505-FADBC3D1EADA}" v="4" dt="2023-02-21T19:58:32.1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03" autoAdjust="0"/>
    <p:restoredTop sz="90319" autoAdjust="0"/>
  </p:normalViewPr>
  <p:slideViewPr>
    <p:cSldViewPr snapToGrid="0" showGuides="1">
      <p:cViewPr varScale="1">
        <p:scale>
          <a:sx n="12" d="100"/>
          <a:sy n="12" d="100"/>
        </p:scale>
        <p:origin x="1626" y="144"/>
      </p:cViewPr>
      <p:guideLst>
        <p:guide pos="15576"/>
        <p:guide pos="6024"/>
        <p:guide pos="264"/>
        <p:guide pos="744"/>
        <p:guide orient="horz"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presProps" Target="presProps.xml"/><Relationship Id="rId3" Type="http://schemas.openxmlformats.org/officeDocument/2006/relationships/notesMaster" Target="notesMasters/notesMaster1.xml"/><Relationship Id="rId21" Type="http://schemas.openxmlformats.org/officeDocument/2006/relationships/tableStyles" Target="tableStyle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2/21/2023</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1</a:t>
            </a:fld>
            <a:endParaRPr lang="en-US"/>
          </a:p>
        </p:txBody>
      </p:sp>
    </p:spTree>
    <p:extLst>
      <p:ext uri="{BB962C8B-B14F-4D97-AF65-F5344CB8AC3E}">
        <p14:creationId xmlns:p14="http://schemas.microsoft.com/office/powerpoint/2010/main" val="211049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03320" y="5387342"/>
            <a:ext cx="4197096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6172200" y="17289782"/>
            <a:ext cx="370332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60175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13694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335848" y="1752600"/>
            <a:ext cx="1064704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94713" y="1752600"/>
            <a:ext cx="3132391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0625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31110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68995" y="8206749"/>
            <a:ext cx="4258818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3368995" y="22029429"/>
            <a:ext cx="4258818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05530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3947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4997410" y="8763000"/>
            <a:ext cx="2098548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282151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01141" y="1752607"/>
            <a:ext cx="425881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401147" y="8069582"/>
            <a:ext cx="20889036"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401147" y="12024360"/>
            <a:ext cx="20889036"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4997413" y="8069582"/>
            <a:ext cx="20991911"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4997413" y="12024360"/>
            <a:ext cx="20991911"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3838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2050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70565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20991911" y="4739647"/>
            <a:ext cx="2499741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4463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01142" y="2194560"/>
            <a:ext cx="15925561"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20991911" y="4739647"/>
            <a:ext cx="2499741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401142" y="9875520"/>
            <a:ext cx="15925561"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620014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94710" y="1752607"/>
            <a:ext cx="425881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94710" y="8763000"/>
            <a:ext cx="4258818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394710" y="30510487"/>
            <a:ext cx="1110996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3F135061-2F74-46D4-9F8F-C77EF304855D}" type="datetimeFigureOut">
              <a:rPr lang="en-US" smtClean="0"/>
              <a:t>2/21/2023</a:t>
            </a:fld>
            <a:endParaRPr lang="en-US"/>
          </a:p>
        </p:txBody>
      </p:sp>
      <p:sp>
        <p:nvSpPr>
          <p:cNvPr id="5" name="Footer Placeholder 4"/>
          <p:cNvSpPr>
            <a:spLocks noGrp="1"/>
          </p:cNvSpPr>
          <p:nvPr>
            <p:ph type="ftr" sz="quarter" idx="3"/>
          </p:nvPr>
        </p:nvSpPr>
        <p:spPr>
          <a:xfrm>
            <a:off x="16356330" y="30510487"/>
            <a:ext cx="1666494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872930" y="30510487"/>
            <a:ext cx="1110996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343206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tiff"/><Relationship Id="rId13" Type="http://schemas.openxmlformats.org/officeDocument/2006/relationships/hyperlink" Target="http://www.dvrcv.org.au/" TargetMode="External"/><Relationship Id="rId18" Type="http://schemas.openxmlformats.org/officeDocument/2006/relationships/hyperlink" Target="https://www.health.tas.gov.au/health-topics/family-violence/family-violence-counselling-and-support-service-fvcss" TargetMode="External"/><Relationship Id="rId26" Type="http://schemas.openxmlformats.org/officeDocument/2006/relationships/image" Target="../media/image7.png"/><Relationship Id="rId3" Type="http://schemas.openxmlformats.org/officeDocument/2006/relationships/slideLayout" Target="../slideLayouts/slideLayout1.xml"/><Relationship Id="rId21" Type="http://schemas.openxmlformats.org/officeDocument/2006/relationships/image" Target="../media/image2.png"/><Relationship Id="rId7" Type="http://schemas.openxmlformats.org/officeDocument/2006/relationships/hyperlink" Target="https://www.healthdirect.gov.au/domestic-violence-and-abusive-relationships#:~:text=If%20you%20are%20experiencing%20domestic%20violence%2C%20it%E2%80%99s%20important,protection%2C%20such%20as%20an%20apprehended%20violence%20order%20%28AVO%29." TargetMode="External"/><Relationship Id="rId12" Type="http://schemas.openxmlformats.org/officeDocument/2006/relationships/hyperlink" Target="https://www.safesteps.org.au/" TargetMode="External"/><Relationship Id="rId17" Type="http://schemas.openxmlformats.org/officeDocument/2006/relationships/hyperlink" Target="https://www.safeathome.tas.gov.au/" TargetMode="External"/><Relationship Id="rId25" Type="http://schemas.openxmlformats.org/officeDocument/2006/relationships/image" Target="../media/image6.png"/><Relationship Id="rId2" Type="http://schemas.openxmlformats.org/officeDocument/2006/relationships/audio" Target="../media/media1.m4a"/><Relationship Id="rId16" Type="http://schemas.openxmlformats.org/officeDocument/2006/relationships/hyperlink" Target="https://www.sa.gov.au/topics/family-and-community/safety-and-health/domestic-violence-and-sexual-assault/domestic-violence" TargetMode="External"/><Relationship Id="rId20" Type="http://schemas.openxmlformats.org/officeDocument/2006/relationships/hyperlink" Target="https://nt.gov.au/law/crime/domestic-and-family-violence/get-help-for-domestic-and-family-violence" TargetMode="External"/><Relationship Id="rId1" Type="http://schemas.microsoft.com/office/2007/relationships/media" Target="../media/media1.m4a"/><Relationship Id="rId6" Type="http://schemas.openxmlformats.org/officeDocument/2006/relationships/hyperlink" Target="https://static1.squarespace.com/static/57d7477b9de4bb8b14256cf4/t/62192c2b30e2ae12d1f84b5c/1645816875337/Senate+VAWA+Two-Pager+.pdf" TargetMode="External"/><Relationship Id="rId11" Type="http://schemas.openxmlformats.org/officeDocument/2006/relationships/hyperlink" Target="http://www.dvconnect.org/" TargetMode="External"/><Relationship Id="rId24" Type="http://schemas.openxmlformats.org/officeDocument/2006/relationships/image" Target="../media/image5.png"/><Relationship Id="rId5" Type="http://schemas.openxmlformats.org/officeDocument/2006/relationships/hyperlink" Target="https://www.congress.gov/bill/117th-congress/senate-bill/3623" TargetMode="External"/><Relationship Id="rId15" Type="http://schemas.openxmlformats.org/officeDocument/2006/relationships/hyperlink" Target="https://www.wa.gov.au/service/community-services/community-support/mens-domestic-violence-helpline" TargetMode="External"/><Relationship Id="rId23" Type="http://schemas.openxmlformats.org/officeDocument/2006/relationships/image" Target="../media/image4.png"/><Relationship Id="rId10" Type="http://schemas.openxmlformats.org/officeDocument/2006/relationships/hyperlink" Target="https://www.facs.nsw.gov.au/domestic-violence" TargetMode="External"/><Relationship Id="rId19" Type="http://schemas.openxmlformats.org/officeDocument/2006/relationships/hyperlink" Target="https://www.dawnhouse.org.au/" TargetMode="External"/><Relationship Id="rId4" Type="http://schemas.openxmlformats.org/officeDocument/2006/relationships/notesSlide" Target="../notesSlides/notesSlide1.xml"/><Relationship Id="rId9" Type="http://schemas.openxmlformats.org/officeDocument/2006/relationships/hyperlink" Target="https://dvcs.org.au/" TargetMode="External"/><Relationship Id="rId14" Type="http://schemas.openxmlformats.org/officeDocument/2006/relationships/hyperlink" Target="https://www.wa.gov.au/service/community-services/community-support/womens-domestic-violence-helpline" TargetMode="External"/><Relationship Id="rId22" Type="http://schemas.openxmlformats.org/officeDocument/2006/relationships/image" Target="../media/image3.png"/><Relationship Id="rId2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0033"/>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C5B857-0E51-4898-BAEF-B471D5E63813}"/>
              </a:ext>
            </a:extLst>
          </p:cNvPr>
          <p:cNvSpPr/>
          <p:nvPr/>
        </p:nvSpPr>
        <p:spPr>
          <a:xfrm>
            <a:off x="38637902" y="0"/>
            <a:ext cx="10739698"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latin typeface="Palatino Linotype" panose="02040502050505030304" pitchFamily="18" charset="0"/>
                <a:cs typeface="Lato" panose="020F0502020204030203" pitchFamily="34" charset="0"/>
              </a:rPr>
              <a:t>Non-Cognitive Predictors of Student Success:</a:t>
            </a:r>
            <a:br>
              <a:rPr lang="en-US" i="1" dirty="0">
                <a:latin typeface="Palatino Linotype" panose="02040502050505030304" pitchFamily="18" charset="0"/>
                <a:cs typeface="Lato" panose="020F0502020204030203" pitchFamily="34" charset="0"/>
              </a:rPr>
            </a:br>
            <a:r>
              <a:rPr lang="en-US" i="1" dirty="0">
                <a:latin typeface="Palatino Linotype" panose="02040502050505030304" pitchFamily="18" charset="0"/>
                <a:cs typeface="Lato" panose="020F0502020204030203" pitchFamily="34" charset="0"/>
              </a:rPr>
              <a:t>A Predictive Validity Comparison Between Domestic and International Students</a:t>
            </a: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11700483" y="1776458"/>
            <a:ext cx="25976634" cy="25424780"/>
          </a:xfrm>
        </p:spPr>
        <p:txBody>
          <a:bodyPr anchor="t">
            <a:noAutofit/>
          </a:bodyPr>
          <a:lstStyle/>
          <a:p>
            <a:r>
              <a:rPr lang="en-US" sz="8000" b="1" dirty="0">
                <a:solidFill>
                  <a:schemeClr val="bg1"/>
                </a:solidFill>
                <a:latin typeface="Palatino Linotype"/>
                <a:ea typeface="Roboto"/>
                <a:cs typeface="Arial"/>
              </a:rPr>
              <a:t>S.3623 (117th):  Violence Against Women Reauthorization Act (VAWA) of 2022 </a:t>
            </a:r>
            <a:br>
              <a:rPr lang="en-US" sz="8000" b="1" dirty="0">
                <a:solidFill>
                  <a:schemeClr val="bg1"/>
                </a:solidFill>
                <a:latin typeface="Palatino Linotype"/>
                <a:ea typeface="Roboto"/>
                <a:cs typeface="Arial"/>
              </a:rPr>
            </a:br>
            <a:br>
              <a:rPr lang="en-US" sz="8000" b="1" dirty="0">
                <a:latin typeface="Palatino Linotype"/>
                <a:ea typeface="Roboto"/>
                <a:cs typeface="Arial"/>
              </a:rPr>
            </a:br>
            <a:r>
              <a:rPr lang="en-US" sz="8000" b="1" dirty="0">
                <a:solidFill>
                  <a:schemeClr val="bg1"/>
                </a:solidFill>
                <a:ea typeface="+mj-lt"/>
                <a:cs typeface="+mj-lt"/>
              </a:rPr>
              <a:t>This bill modifies and reauthorizes through Fiscal Year 2027 programs and activities under the Violence Against </a:t>
            </a:r>
            <a:br>
              <a:rPr lang="en-US" sz="8000" b="1" dirty="0">
                <a:ea typeface="+mj-lt"/>
                <a:cs typeface="+mj-lt"/>
              </a:rPr>
            </a:br>
            <a:r>
              <a:rPr lang="en-US" sz="8000" b="1" dirty="0">
                <a:solidFill>
                  <a:schemeClr val="bg1"/>
                </a:solidFill>
                <a:ea typeface="+mj-lt"/>
                <a:cs typeface="+mj-lt"/>
              </a:rPr>
              <a:t>Women Act that seek to prevent and respond to domestic </a:t>
            </a:r>
            <a:br>
              <a:rPr lang="en-US" sz="8000" b="1" dirty="0">
                <a:ea typeface="+mj-lt"/>
                <a:cs typeface="+mj-lt"/>
              </a:rPr>
            </a:br>
            <a:r>
              <a:rPr lang="en-US" sz="8000" b="1" dirty="0">
                <a:solidFill>
                  <a:schemeClr val="bg1"/>
                </a:solidFill>
                <a:ea typeface="+mj-lt"/>
                <a:cs typeface="+mj-lt"/>
              </a:rPr>
              <a:t>violence, sexual assault, dating violence, and stalking.</a:t>
            </a:r>
            <a:br>
              <a:rPr lang="en-US" sz="8000" b="1" dirty="0">
                <a:ea typeface="+mj-lt"/>
                <a:cs typeface="+mj-lt"/>
              </a:rPr>
            </a:br>
            <a:endParaRPr lang="en-US" sz="8000" b="1" dirty="0">
              <a:solidFill>
                <a:schemeClr val="bg1"/>
              </a:solidFill>
              <a:latin typeface="Palatino Linotype"/>
              <a:ea typeface="Roboto"/>
              <a:cs typeface="Arial"/>
            </a:endParaRPr>
          </a:p>
          <a:p>
            <a:r>
              <a:rPr lang="en-US" sz="8000" b="1" dirty="0">
                <a:solidFill>
                  <a:schemeClr val="bg1"/>
                </a:solidFill>
                <a:ea typeface="+mj-lt"/>
                <a:cs typeface="+mj-lt"/>
              </a:rPr>
              <a:t>The bill also authorizes new programs, makes changes to </a:t>
            </a:r>
            <a:br>
              <a:rPr lang="en-US" sz="8000" b="1" dirty="0">
                <a:ea typeface="+mj-lt"/>
                <a:cs typeface="+mj-lt"/>
              </a:rPr>
            </a:br>
            <a:r>
              <a:rPr lang="en-US" sz="8000" b="1" dirty="0">
                <a:solidFill>
                  <a:schemeClr val="bg1"/>
                </a:solidFill>
                <a:ea typeface="+mj-lt"/>
                <a:cs typeface="+mj-lt"/>
              </a:rPr>
              <a:t>federal criminal laws, and establishes new protections to </a:t>
            </a:r>
            <a:br>
              <a:rPr lang="en-US" sz="8000" b="1" dirty="0">
                <a:ea typeface="+mj-lt"/>
                <a:cs typeface="+mj-lt"/>
              </a:rPr>
            </a:br>
            <a:r>
              <a:rPr lang="en-US" sz="8000" b="1" dirty="0">
                <a:solidFill>
                  <a:schemeClr val="bg1"/>
                </a:solidFill>
                <a:ea typeface="+mj-lt"/>
                <a:cs typeface="+mj-lt"/>
              </a:rPr>
              <a:t>promote housing stability and economic security for victims of </a:t>
            </a:r>
            <a:br>
              <a:rPr lang="en-US" sz="8000" b="1" dirty="0">
                <a:solidFill>
                  <a:schemeClr val="bg1"/>
                </a:solidFill>
                <a:ea typeface="+mj-lt"/>
                <a:cs typeface="+mj-lt"/>
              </a:rPr>
            </a:br>
            <a:r>
              <a:rPr lang="en-US" sz="8000" b="1" dirty="0">
                <a:solidFill>
                  <a:schemeClr val="bg1"/>
                </a:solidFill>
                <a:ea typeface="+mj-lt"/>
                <a:cs typeface="+mj-lt"/>
              </a:rPr>
              <a:t>domestic violence, sexual assault, dating violence, and stalking.</a:t>
            </a:r>
            <a:endParaRPr lang="en-US" b="1" dirty="0">
              <a:solidFill>
                <a:schemeClr val="bg1"/>
              </a:solidFill>
              <a:cs typeface="Calibri Light" panose="020F0302020204030204"/>
            </a:endParaRPr>
          </a:p>
          <a:p>
            <a:pPr>
              <a:lnSpc>
                <a:spcPct val="150000"/>
              </a:lnSpc>
            </a:pPr>
            <a:r>
              <a:rPr lang="en-US" sz="3600" b="1" dirty="0">
                <a:solidFill>
                  <a:schemeClr val="bg1"/>
                </a:solidFill>
                <a:latin typeface="Palatino Linotype"/>
                <a:ea typeface="Roboto"/>
                <a:cs typeface="Arial"/>
              </a:rPr>
              <a:t>--------------------------------------------------------------------------------------------------</a:t>
            </a:r>
          </a:p>
        </p:txBody>
      </p:sp>
      <p:sp>
        <p:nvSpPr>
          <p:cNvPr id="2" name="Rectangle 1">
            <a:extLst>
              <a:ext uri="{FF2B5EF4-FFF2-40B4-BE49-F238E27FC236}">
                <a16:creationId xmlns:a16="http://schemas.microsoft.com/office/drawing/2014/main" id="{B0C5B857-0E51-4898-BAEF-B471D5E63813}"/>
              </a:ext>
            </a:extLst>
          </p:cNvPr>
          <p:cNvSpPr/>
          <p:nvPr/>
        </p:nvSpPr>
        <p:spPr>
          <a:xfrm>
            <a:off x="0" y="0"/>
            <a:ext cx="10739698"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b="1" i="1" dirty="0">
                <a:latin typeface="Palatino Linotype"/>
                <a:cs typeface="Lato"/>
              </a:rPr>
              <a:t>Non-Cognitive </a:t>
            </a:r>
            <a:r>
              <a:rPr lang="en-US" sz="3600" b="1" i="1" dirty="0">
                <a:latin typeface="Palatino Linotype"/>
                <a:cs typeface="Lato"/>
              </a:rPr>
              <a:t>Predictors</a:t>
            </a:r>
            <a:r>
              <a:rPr lang="en-US" b="1" i="1" dirty="0">
                <a:latin typeface="Palatino Linotype"/>
                <a:cs typeface="Lato"/>
              </a:rPr>
              <a:t> of Student Success:</a:t>
            </a:r>
            <a:br>
              <a:rPr lang="en-US" i="1" dirty="0">
                <a:latin typeface="Palatino Linotype" panose="02040502050505030304" pitchFamily="18" charset="0"/>
                <a:cs typeface="Lato" panose="020F0502020204030203" pitchFamily="34" charset="0"/>
              </a:rPr>
            </a:br>
            <a:r>
              <a:rPr lang="en-US" i="1" dirty="0">
                <a:latin typeface="Palatino Linotype"/>
                <a:cs typeface="Lato"/>
              </a:rPr>
              <a:t>A Predictive Validity Comparison Between Domestic and International Students</a:t>
            </a:r>
          </a:p>
        </p:txBody>
      </p:sp>
      <p:sp>
        <p:nvSpPr>
          <p:cNvPr id="3" name="TextBox 2">
            <a:extLst>
              <a:ext uri="{FF2B5EF4-FFF2-40B4-BE49-F238E27FC236}">
                <a16:creationId xmlns:a16="http://schemas.microsoft.com/office/drawing/2014/main" id="{8E35B311-3C19-412C-ADE6-EB2E4158F366}"/>
              </a:ext>
            </a:extLst>
          </p:cNvPr>
          <p:cNvSpPr txBox="1"/>
          <p:nvPr/>
        </p:nvSpPr>
        <p:spPr>
          <a:xfrm>
            <a:off x="587854" y="4283780"/>
            <a:ext cx="9632952" cy="28310507"/>
          </a:xfrm>
          <a:prstGeom prst="rect">
            <a:avLst/>
          </a:prstGeom>
          <a:noFill/>
        </p:spPr>
        <p:txBody>
          <a:bodyPr wrap="square" lIns="91440" tIns="45720" rIns="91440" bIns="45720" rtlCol="0" anchor="t">
            <a:spAutoFit/>
          </a:bodyPr>
          <a:lstStyle/>
          <a:p>
            <a:pPr>
              <a:lnSpc>
                <a:spcPct val="120000"/>
              </a:lnSpc>
            </a:pPr>
            <a:r>
              <a:rPr lang="en-US" sz="4400" b="1" dirty="0">
                <a:latin typeface="Calibri Light"/>
                <a:cs typeface="Arial"/>
              </a:rPr>
              <a:t>Introduction: </a:t>
            </a:r>
            <a:endParaRPr lang="en-US" sz="4400" b="1" dirty="0">
              <a:latin typeface="Calibri Light"/>
              <a:cs typeface="Arial" panose="020B0604020202020204" pitchFamily="34" charset="0"/>
            </a:endParaRPr>
          </a:p>
          <a:p>
            <a:pPr marL="571500" indent="-571500">
              <a:lnSpc>
                <a:spcPct val="120000"/>
              </a:lnSpc>
              <a:buFont typeface="Arial"/>
              <a:buChar char="•"/>
            </a:pPr>
            <a:r>
              <a:rPr lang="en-US" sz="4400" b="1" dirty="0">
                <a:latin typeface="Calibri Light"/>
                <a:cs typeface="Arial"/>
              </a:rPr>
              <a:t>This bill is to Reauthorize the previous Violence Against women Act of 1994.  </a:t>
            </a:r>
          </a:p>
          <a:p>
            <a:pPr>
              <a:lnSpc>
                <a:spcPct val="120000"/>
              </a:lnSpc>
            </a:pPr>
            <a:endParaRPr lang="en-US" sz="2000" b="1" dirty="0">
              <a:latin typeface="Calibri Light"/>
              <a:cs typeface="Arial"/>
            </a:endParaRPr>
          </a:p>
          <a:p>
            <a:pPr>
              <a:lnSpc>
                <a:spcPct val="120000"/>
              </a:lnSpc>
            </a:pPr>
            <a:r>
              <a:rPr lang="en-US" sz="4400" b="1" dirty="0">
                <a:latin typeface="Calibri Light"/>
                <a:cs typeface="Arial"/>
              </a:rPr>
              <a:t>Increase services &amp; support for:</a:t>
            </a:r>
            <a:endParaRPr lang="en-US" sz="4400" b="1" dirty="0">
              <a:latin typeface="Calibri Light"/>
              <a:cs typeface="Arial" panose="020B0604020202020204" pitchFamily="34" charset="0"/>
            </a:endParaRPr>
          </a:p>
          <a:p>
            <a:pPr marL="742950" indent="-742950">
              <a:lnSpc>
                <a:spcPct val="120000"/>
              </a:lnSpc>
              <a:buFont typeface="Arial" panose="020F0302020204030204"/>
              <a:buChar char="•"/>
            </a:pPr>
            <a:r>
              <a:rPr lang="en-US" sz="4400" b="1" dirty="0">
                <a:latin typeface="Calibri Light"/>
                <a:cs typeface="Arial"/>
              </a:rPr>
              <a:t>Women</a:t>
            </a:r>
          </a:p>
          <a:p>
            <a:pPr marL="742950" indent="-742950">
              <a:lnSpc>
                <a:spcPct val="120000"/>
              </a:lnSpc>
              <a:buFont typeface="Arial" panose="020F0302020204030204"/>
              <a:buChar char="•"/>
            </a:pPr>
            <a:r>
              <a:rPr lang="en-US" sz="4400" b="1" dirty="0">
                <a:latin typeface="Calibri Light"/>
                <a:cs typeface="Arial"/>
              </a:rPr>
              <a:t>Survivors of domestic violence</a:t>
            </a:r>
            <a:endParaRPr lang="en-US" sz="4400" b="1" dirty="0">
              <a:latin typeface="Calibri Light"/>
              <a:cs typeface="Calibri" panose="020F0502020204030204"/>
            </a:endParaRPr>
          </a:p>
          <a:p>
            <a:pPr marL="742950" indent="-742950">
              <a:lnSpc>
                <a:spcPct val="120000"/>
              </a:lnSpc>
              <a:buFont typeface="Arial" panose="020F0302020204030204"/>
              <a:buChar char="•"/>
            </a:pPr>
            <a:r>
              <a:rPr lang="en-US" sz="4400" b="1" dirty="0">
                <a:latin typeface="Calibri Light"/>
                <a:cs typeface="Arial"/>
              </a:rPr>
              <a:t>Dating violence</a:t>
            </a:r>
            <a:endParaRPr lang="en-US" sz="4400" b="1" dirty="0">
              <a:latin typeface="Calibri Light"/>
              <a:cs typeface="Calibri"/>
            </a:endParaRPr>
          </a:p>
          <a:p>
            <a:pPr marL="742950" indent="-742950">
              <a:lnSpc>
                <a:spcPct val="120000"/>
              </a:lnSpc>
              <a:buFont typeface="Arial" panose="020F0302020204030204"/>
              <a:buChar char="•"/>
            </a:pPr>
            <a:r>
              <a:rPr lang="en-US" sz="4400" b="1" dirty="0">
                <a:latin typeface="Calibri Light"/>
                <a:cs typeface="Arial"/>
              </a:rPr>
              <a:t>Sexual assault</a:t>
            </a:r>
            <a:endParaRPr lang="en-US" sz="4400" b="1" dirty="0">
              <a:latin typeface="Calibri Light"/>
              <a:cs typeface="Calibri"/>
            </a:endParaRPr>
          </a:p>
          <a:p>
            <a:pPr marL="742950" indent="-742950">
              <a:lnSpc>
                <a:spcPct val="120000"/>
              </a:lnSpc>
              <a:buFont typeface="Arial" panose="020F0302020204030204"/>
              <a:buChar char="•"/>
            </a:pPr>
            <a:r>
              <a:rPr lang="en-US" sz="4400" b="1" dirty="0">
                <a:latin typeface="Calibri Light"/>
                <a:cs typeface="Arial"/>
              </a:rPr>
              <a:t>Stalking</a:t>
            </a:r>
            <a:endParaRPr lang="en-US" sz="4400" b="1" dirty="0">
              <a:latin typeface="Calibri Light"/>
              <a:cs typeface="Calibri"/>
            </a:endParaRPr>
          </a:p>
          <a:p>
            <a:pPr marL="742950" indent="-742950">
              <a:lnSpc>
                <a:spcPct val="120000"/>
              </a:lnSpc>
              <a:buFont typeface="Arial" panose="020F0302020204030204"/>
              <a:buChar char="•"/>
            </a:pPr>
            <a:r>
              <a:rPr lang="en-US" sz="4400" b="1" dirty="0">
                <a:latin typeface="Calibri Light"/>
                <a:cs typeface="Arial"/>
              </a:rPr>
              <a:t>Increase funding for DV</a:t>
            </a:r>
          </a:p>
          <a:p>
            <a:pPr marL="742950" indent="-742950">
              <a:lnSpc>
                <a:spcPct val="120000"/>
              </a:lnSpc>
              <a:buFont typeface="Arial" panose="020F0302020204030204"/>
              <a:buChar char="•"/>
            </a:pPr>
            <a:r>
              <a:rPr lang="en-US" sz="4400" b="1" dirty="0">
                <a:latin typeface="Calibri Light"/>
                <a:cs typeface="Arial"/>
              </a:rPr>
              <a:t>LGBTQ+</a:t>
            </a:r>
            <a:endParaRPr lang="en-US" sz="4400" b="1" dirty="0">
              <a:latin typeface="Calibri Light"/>
              <a:cs typeface="Calibri"/>
            </a:endParaRPr>
          </a:p>
          <a:p>
            <a:pPr>
              <a:lnSpc>
                <a:spcPct val="120000"/>
              </a:lnSpc>
            </a:pPr>
            <a:endParaRPr lang="en-US" sz="2000" b="1" dirty="0">
              <a:latin typeface="Calibri Light"/>
              <a:cs typeface="Arial"/>
            </a:endParaRPr>
          </a:p>
          <a:p>
            <a:pPr>
              <a:lnSpc>
                <a:spcPct val="120000"/>
              </a:lnSpc>
            </a:pPr>
            <a:r>
              <a:rPr lang="en-US" sz="4400" b="1" dirty="0">
                <a:latin typeface="Calibri Light"/>
                <a:cs typeface="Arial"/>
              </a:rPr>
              <a:t>Summary of the Bill: </a:t>
            </a:r>
          </a:p>
          <a:p>
            <a:pPr marL="571500" indent="-571500">
              <a:lnSpc>
                <a:spcPct val="120000"/>
              </a:lnSpc>
              <a:buFont typeface="Arial"/>
              <a:buChar char="•"/>
            </a:pPr>
            <a:r>
              <a:rPr lang="en-US" sz="4400" b="1" dirty="0">
                <a:latin typeface="Calibri Light"/>
                <a:cs typeface="Arial"/>
              </a:rPr>
              <a:t>Improves criminal justice response</a:t>
            </a:r>
          </a:p>
          <a:p>
            <a:pPr marL="571500" indent="-571500">
              <a:lnSpc>
                <a:spcPct val="120000"/>
              </a:lnSpc>
              <a:buFont typeface="Arial"/>
              <a:buChar char="•"/>
            </a:pPr>
            <a:r>
              <a:rPr lang="en-US" sz="4400" b="1" dirty="0">
                <a:latin typeface="Calibri Light"/>
                <a:cs typeface="Arial"/>
              </a:rPr>
              <a:t>Responds to needs of diverse populations</a:t>
            </a:r>
          </a:p>
          <a:p>
            <a:pPr marL="571500" indent="-571500">
              <a:lnSpc>
                <a:spcPct val="120000"/>
              </a:lnSpc>
              <a:buFont typeface="Arial"/>
              <a:buChar char="•"/>
            </a:pPr>
            <a:r>
              <a:rPr lang="en-US" sz="4400" b="1" dirty="0">
                <a:latin typeface="Calibri Light"/>
                <a:cs typeface="Arial"/>
              </a:rPr>
              <a:t>Improves services for survivors</a:t>
            </a:r>
            <a:endParaRPr lang="en-US" sz="4400" b="1" dirty="0">
              <a:latin typeface="Calibri Light"/>
              <a:cs typeface="Arial" panose="020B0604020202020204" pitchFamily="34" charset="0"/>
            </a:endParaRPr>
          </a:p>
          <a:p>
            <a:pPr marL="571500" indent="-571500">
              <a:lnSpc>
                <a:spcPct val="120000"/>
              </a:lnSpc>
              <a:buFont typeface="Arial"/>
              <a:buChar char="•"/>
            </a:pPr>
            <a:r>
              <a:rPr lang="en-US" sz="4400" b="1" dirty="0">
                <a:latin typeface="Calibri Light"/>
                <a:cs typeface="Arial"/>
              </a:rPr>
              <a:t>Addresses survivors' economic needs</a:t>
            </a:r>
            <a:endParaRPr lang="en-US" sz="4400" b="1" dirty="0">
              <a:latin typeface="Calibri Light"/>
              <a:cs typeface="Arial" panose="020B0604020202020204" pitchFamily="34" charset="0"/>
            </a:endParaRPr>
          </a:p>
          <a:p>
            <a:pPr marL="571500" indent="-571500">
              <a:lnSpc>
                <a:spcPct val="120000"/>
              </a:lnSpc>
              <a:buFont typeface="Arial"/>
              <a:buChar char="•"/>
            </a:pPr>
            <a:r>
              <a:rPr lang="en-US" sz="4400" b="1" dirty="0">
                <a:latin typeface="Calibri Light"/>
                <a:cs typeface="Arial"/>
              </a:rPr>
              <a:t>Invests in prevention in young population</a:t>
            </a:r>
            <a:endParaRPr lang="en-US" sz="4400" b="1" dirty="0">
              <a:latin typeface="Calibri Light"/>
              <a:cs typeface="Arial" panose="020B0604020202020204" pitchFamily="34" charset="0"/>
            </a:endParaRPr>
          </a:p>
          <a:p>
            <a:pPr marL="571500" indent="-571500">
              <a:lnSpc>
                <a:spcPct val="120000"/>
              </a:lnSpc>
              <a:buFont typeface="Arial"/>
              <a:buChar char="•"/>
            </a:pPr>
            <a:r>
              <a:rPr lang="en-US" sz="4400" b="1" dirty="0">
                <a:latin typeface="Calibri Light"/>
                <a:cs typeface="Arial"/>
              </a:rPr>
              <a:t>Increase victim access to safe housing</a:t>
            </a:r>
            <a:endParaRPr lang="en-US" sz="4400" b="1" dirty="0">
              <a:latin typeface="Calibri Light"/>
              <a:cs typeface="Arial" panose="020B0604020202020204" pitchFamily="34" charset="0"/>
            </a:endParaRPr>
          </a:p>
          <a:p>
            <a:pPr marL="571500" indent="-571500">
              <a:lnSpc>
                <a:spcPct val="120000"/>
              </a:lnSpc>
              <a:buFont typeface="Arial"/>
              <a:buChar char="•"/>
            </a:pPr>
            <a:r>
              <a:rPr lang="en-US" sz="4400" b="1" dirty="0">
                <a:latin typeface="Calibri Light"/>
                <a:cs typeface="Arial"/>
              </a:rPr>
              <a:t>Improves the civil legal response</a:t>
            </a:r>
          </a:p>
          <a:p>
            <a:pPr marL="571500" indent="-571500">
              <a:lnSpc>
                <a:spcPct val="120000"/>
              </a:lnSpc>
              <a:buFont typeface="Arial"/>
              <a:buChar char="•"/>
            </a:pPr>
            <a:r>
              <a:rPr lang="en-US" sz="4400" b="1" dirty="0">
                <a:latin typeface="Calibri Light"/>
                <a:ea typeface="+mn-lt"/>
                <a:cs typeface="Arial"/>
              </a:rPr>
              <a:t>Promotes quicker response time for DV calls to the police department</a:t>
            </a:r>
            <a:endParaRPr lang="en-US" sz="4400" b="1" dirty="0">
              <a:latin typeface="Calibri"/>
              <a:cs typeface="Calibri"/>
            </a:endParaRPr>
          </a:p>
          <a:p>
            <a:pPr>
              <a:buFont typeface="Arial"/>
              <a:buChar char="•"/>
            </a:pPr>
            <a:endParaRPr lang="en-US" dirty="0"/>
          </a:p>
          <a:p>
            <a:pPr>
              <a:lnSpc>
                <a:spcPct val="120000"/>
              </a:lnSpc>
            </a:pPr>
            <a:r>
              <a:rPr lang="en-US" sz="4400" b="1" dirty="0">
                <a:latin typeface="Calibri Light"/>
                <a:cs typeface="Arial"/>
              </a:rPr>
              <a:t>Resources:</a:t>
            </a:r>
          </a:p>
          <a:p>
            <a:pPr marL="571500" indent="-571500">
              <a:lnSpc>
                <a:spcPct val="120000"/>
              </a:lnSpc>
              <a:buFont typeface="Arial" panose="020B0604020202020204" pitchFamily="34" charset="0"/>
              <a:buChar char="•"/>
            </a:pPr>
            <a:r>
              <a:rPr lang="en-US" sz="4400" b="1" dirty="0">
                <a:latin typeface="Calibri Light"/>
                <a:ea typeface="+mn-lt"/>
                <a:cs typeface="+mn-lt"/>
                <a:hlinkClick r:id="rId5"/>
              </a:rPr>
              <a:t>S.3623 - 117th Congress (2021-2022): Violence Against Women Act Reauthorization Act of 2022 | Congress.gov | Library of Congress</a:t>
            </a:r>
            <a:endParaRPr lang="en-US" sz="4400" b="1" dirty="0">
              <a:latin typeface="Calibri Light"/>
              <a:ea typeface="+mn-lt"/>
              <a:cs typeface="+mn-lt"/>
            </a:endParaRPr>
          </a:p>
          <a:p>
            <a:pPr marL="571500" indent="-571500">
              <a:lnSpc>
                <a:spcPct val="120000"/>
              </a:lnSpc>
              <a:buFont typeface="Arial" panose="020B0604020202020204" pitchFamily="34" charset="0"/>
              <a:buChar char="•"/>
            </a:pPr>
            <a:r>
              <a:rPr lang="en-US" sz="4400" b="1" dirty="0">
                <a:latin typeface="Calibri Light"/>
                <a:ea typeface="+mn-lt"/>
                <a:cs typeface="+mn-lt"/>
                <a:hlinkClick r:id="rId6"/>
              </a:rPr>
              <a:t>Senate+VAWA+Two-Pager+.pdf (squarespace.com)</a:t>
            </a:r>
            <a:endParaRPr lang="en-US" sz="4400" b="1" dirty="0">
              <a:latin typeface="Calibri Light"/>
              <a:cs typeface="Calibri"/>
            </a:endParaRPr>
          </a:p>
          <a:p>
            <a:pPr marL="571500" indent="-571500">
              <a:lnSpc>
                <a:spcPct val="120000"/>
              </a:lnSpc>
              <a:buFont typeface="Arial" panose="020B0604020202020204" pitchFamily="34" charset="0"/>
              <a:buChar char="•"/>
            </a:pPr>
            <a:r>
              <a:rPr lang="en-US" sz="4400" b="1" dirty="0">
                <a:latin typeface="Calibri Light"/>
                <a:ea typeface="+mn-lt"/>
                <a:cs typeface="+mn-lt"/>
                <a:hlinkClick r:id="rId7"/>
              </a:rPr>
              <a:t>Domestic violence and abusive relationships - signs, effects and support | healthdirect</a:t>
            </a:r>
            <a:endParaRPr lang="en-US" sz="4400" b="1" dirty="0">
              <a:latin typeface="Calibri Light"/>
              <a:cs typeface="Arial"/>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39173796" y="634982"/>
            <a:ext cx="7662037" cy="830997"/>
          </a:xfrm>
          <a:prstGeom prst="rect">
            <a:avLst/>
          </a:prstGeom>
          <a:noFill/>
        </p:spPr>
        <p:txBody>
          <a:bodyPr wrap="square" lIns="91440" tIns="45720" rIns="91440" bIns="45720" rtlCol="0" anchor="t">
            <a:spAutoFit/>
          </a:bodyPr>
          <a:lstStyle/>
          <a:p>
            <a:endParaRPr lang="en-US" sz="4800" b="1" dirty="0">
              <a:latin typeface="Palatino Linotype" panose="0204050205050503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315520EB-0F65-403D-A973-B17B2A4C2E9D}"/>
              </a:ext>
            </a:extLst>
          </p:cNvPr>
          <p:cNvSpPr txBox="1"/>
          <p:nvPr/>
        </p:nvSpPr>
        <p:spPr>
          <a:xfrm>
            <a:off x="21401802" y="27189458"/>
            <a:ext cx="8077384" cy="830997"/>
          </a:xfrm>
          <a:prstGeom prst="rect">
            <a:avLst/>
          </a:prstGeom>
          <a:noFill/>
        </p:spPr>
        <p:txBody>
          <a:bodyPr wrap="square" lIns="91440" tIns="45720" rIns="91440" bIns="45720" rtlCol="0" anchor="t">
            <a:spAutoFit/>
          </a:bodyPr>
          <a:lstStyle/>
          <a:p>
            <a:endParaRPr lang="en-US" sz="4800" b="1" dirty="0">
              <a:solidFill>
                <a:schemeClr val="bg1"/>
              </a:solidFill>
              <a:latin typeface="Palatino Linotype"/>
              <a:cs typeface="Arial"/>
            </a:endParaRPr>
          </a:p>
        </p:txBody>
      </p:sp>
      <p:pic>
        <p:nvPicPr>
          <p:cNvPr id="13" name="Picture 12">
            <a:extLst>
              <a:ext uri="{FF2B5EF4-FFF2-40B4-BE49-F238E27FC236}">
                <a16:creationId xmlns:a16="http://schemas.microsoft.com/office/drawing/2014/main" id="{CDB5C0A9-48EF-4957-80A2-58536789417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5673" r="14010"/>
          <a:stretch/>
        </p:blipFill>
        <p:spPr>
          <a:xfrm>
            <a:off x="39801511" y="28313546"/>
            <a:ext cx="8412480" cy="4177299"/>
          </a:xfrm>
          <a:prstGeom prst="rect">
            <a:avLst/>
          </a:prstGeom>
        </p:spPr>
      </p:pic>
      <p:sp>
        <p:nvSpPr>
          <p:cNvPr id="21" name="TextBox 20">
            <a:extLst>
              <a:ext uri="{FF2B5EF4-FFF2-40B4-BE49-F238E27FC236}">
                <a16:creationId xmlns:a16="http://schemas.microsoft.com/office/drawing/2014/main" id="{CAC155C6-7E35-4156-B9B3-271571AF60CC}"/>
              </a:ext>
            </a:extLst>
          </p:cNvPr>
          <p:cNvSpPr txBox="1"/>
          <p:nvPr/>
        </p:nvSpPr>
        <p:spPr>
          <a:xfrm>
            <a:off x="585187" y="431024"/>
            <a:ext cx="9648612" cy="2585323"/>
          </a:xfrm>
          <a:prstGeom prst="rect">
            <a:avLst/>
          </a:prstGeom>
          <a:noFill/>
        </p:spPr>
        <p:txBody>
          <a:bodyPr wrap="square" lIns="91440" tIns="45720" rIns="91440" bIns="45720" rtlCol="0" anchor="t">
            <a:spAutoFit/>
          </a:bodyPr>
          <a:lstStyle/>
          <a:p>
            <a:r>
              <a:rPr lang="en-US" sz="5400" b="1" i="1" dirty="0">
                <a:latin typeface="Palatino Linotype"/>
                <a:cs typeface="Lato"/>
              </a:rPr>
              <a:t>Title: S.3623 Reauthorization of the Violence Against Women Act (VAWA) of 2022</a:t>
            </a:r>
          </a:p>
        </p:txBody>
      </p:sp>
      <p:sp>
        <p:nvSpPr>
          <p:cNvPr id="22" name="TextBox 21">
            <a:extLst>
              <a:ext uri="{FF2B5EF4-FFF2-40B4-BE49-F238E27FC236}">
                <a16:creationId xmlns:a16="http://schemas.microsoft.com/office/drawing/2014/main" id="{C3F61B32-8F5A-4CA2-B549-F3CD26098007}"/>
              </a:ext>
            </a:extLst>
          </p:cNvPr>
          <p:cNvSpPr txBox="1"/>
          <p:nvPr/>
        </p:nvSpPr>
        <p:spPr>
          <a:xfrm>
            <a:off x="38877616" y="25762334"/>
            <a:ext cx="10180854" cy="2800767"/>
          </a:xfrm>
          <a:prstGeom prst="rect">
            <a:avLst/>
          </a:prstGeom>
          <a:noFill/>
        </p:spPr>
        <p:txBody>
          <a:bodyPr wrap="square" lIns="91440" tIns="45720" rIns="91440" bIns="45720" rtlCol="0" anchor="t">
            <a:spAutoFit/>
          </a:bodyPr>
          <a:lstStyle/>
          <a:p>
            <a:r>
              <a:rPr lang="en-US" sz="4400" b="1" dirty="0">
                <a:latin typeface="Palatino Linotype"/>
                <a:cs typeface="Lato"/>
              </a:rPr>
              <a:t>Dori Sabik</a:t>
            </a:r>
            <a:r>
              <a:rPr lang="en-US" sz="4400" dirty="0">
                <a:latin typeface="Palatino Linotype"/>
                <a:cs typeface="Lato"/>
              </a:rPr>
              <a:t> - Rutgers University, </a:t>
            </a:r>
            <a:endParaRPr lang="en-US" dirty="0">
              <a:latin typeface="Calibri" panose="020F0502020204030204"/>
              <a:cs typeface="Calibri" panose="020F0502020204030204"/>
            </a:endParaRPr>
          </a:p>
          <a:p>
            <a:r>
              <a:rPr lang="en-US" sz="4400" dirty="0">
                <a:latin typeface="Palatino Linotype"/>
                <a:cs typeface="Lato"/>
              </a:rPr>
              <a:t>MSW Student    </a:t>
            </a:r>
            <a:endParaRPr lang="en-US" dirty="0">
              <a:cs typeface="Calibri"/>
            </a:endParaRPr>
          </a:p>
          <a:p>
            <a:r>
              <a:rPr lang="en-US" sz="4400" b="1" dirty="0">
                <a:latin typeface="Palatino Linotype"/>
                <a:cs typeface="Lato"/>
              </a:rPr>
              <a:t>Dr. DuWayne Battle</a:t>
            </a:r>
            <a:r>
              <a:rPr lang="en-US" sz="4400" dirty="0">
                <a:latin typeface="Palatino Linotype"/>
                <a:cs typeface="Lato"/>
              </a:rPr>
              <a:t>, Rutgers University, BASW Program Director </a:t>
            </a:r>
            <a:endParaRPr lang="en-US" dirty="0"/>
          </a:p>
        </p:txBody>
      </p:sp>
      <p:sp>
        <p:nvSpPr>
          <p:cNvPr id="4" name="TextBox 3">
            <a:extLst>
              <a:ext uri="{FF2B5EF4-FFF2-40B4-BE49-F238E27FC236}">
                <a16:creationId xmlns:a16="http://schemas.microsoft.com/office/drawing/2014/main" id="{1755F2E6-FCD2-BA05-6EE7-AA513561E3AE}"/>
              </a:ext>
            </a:extLst>
          </p:cNvPr>
          <p:cNvSpPr txBox="1"/>
          <p:nvPr/>
        </p:nvSpPr>
        <p:spPr>
          <a:xfrm>
            <a:off x="11187253" y="15797464"/>
            <a:ext cx="27098837" cy="138499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dirty="0">
              <a:solidFill>
                <a:schemeClr val="bg1"/>
              </a:solidFill>
              <a:latin typeface="Open Sans"/>
              <a:ea typeface="Open Sans"/>
              <a:cs typeface="Open Sans"/>
            </a:endParaRPr>
          </a:p>
          <a:p>
            <a:pPr algn="ctr"/>
            <a:r>
              <a:rPr lang="en-US" sz="6600" b="1" dirty="0">
                <a:solidFill>
                  <a:schemeClr val="bg1"/>
                </a:solidFill>
                <a:latin typeface="Calibri Light"/>
                <a:ea typeface="Open Sans"/>
                <a:cs typeface="Open Sans"/>
              </a:rPr>
              <a:t>Some helpful Domestic Violence Resources: </a:t>
            </a:r>
            <a:endParaRPr lang="en-US" sz="6600" dirty="0">
              <a:solidFill>
                <a:schemeClr val="bg1"/>
              </a:solidFill>
              <a:latin typeface="Calibri Light"/>
              <a:cs typeface="Calibri Light"/>
            </a:endParaRPr>
          </a:p>
          <a:p>
            <a:pPr algn="ctr"/>
            <a:endParaRPr lang="en-US" sz="2400" b="1" dirty="0">
              <a:solidFill>
                <a:schemeClr val="bg1"/>
              </a:solidFill>
              <a:latin typeface="Calibri Light"/>
              <a:ea typeface="Open Sans"/>
              <a:cs typeface="Open Sans"/>
            </a:endParaRPr>
          </a:p>
          <a:p>
            <a:pPr>
              <a:buChar char="•"/>
            </a:pPr>
            <a:r>
              <a:rPr lang="en-US" sz="4800" b="1" dirty="0">
                <a:solidFill>
                  <a:schemeClr val="bg1"/>
                </a:solidFill>
                <a:latin typeface="Calibri Light"/>
                <a:ea typeface="Open Sans"/>
                <a:cs typeface="Open Sans"/>
              </a:rPr>
              <a:t>ACT</a:t>
            </a:r>
            <a:r>
              <a:rPr lang="en-US" sz="4800" dirty="0">
                <a:solidFill>
                  <a:schemeClr val="bg1"/>
                </a:solidFill>
                <a:latin typeface="Calibri Light"/>
                <a:ea typeface="Open Sans"/>
                <a:cs typeface="Open Sans"/>
              </a:rPr>
              <a:t>: </a:t>
            </a:r>
            <a:r>
              <a:rPr lang="en-US" sz="4800" u="sng" dirty="0">
                <a:solidFill>
                  <a:schemeClr val="bg1"/>
                </a:solidFill>
                <a:latin typeface="Calibri Light"/>
                <a:ea typeface="Open Sans"/>
                <a:cs typeface="Open Sans"/>
                <a:hlinkClick r:id="rId9">
                  <a:extLst>
                    <a:ext uri="{A12FA001-AC4F-418D-AE19-62706E023703}">
                      <ahyp:hlinkClr xmlns:ahyp="http://schemas.microsoft.com/office/drawing/2018/hyperlinkcolor" val="tx"/>
                    </a:ext>
                  </a:extLst>
                </a:hlinkClick>
              </a:rPr>
              <a:t>Domestic Violence Crisis Service ACT</a:t>
            </a:r>
            <a:r>
              <a:rPr lang="en-US" sz="4800" dirty="0">
                <a:solidFill>
                  <a:schemeClr val="bg1"/>
                </a:solidFill>
                <a:latin typeface="Calibri Light"/>
                <a:ea typeface="Open Sans"/>
                <a:cs typeface="Open Sans"/>
              </a:rPr>
              <a:t> – (02) 6280 0900</a:t>
            </a:r>
            <a:endParaRPr lang="en-US" dirty="0">
              <a:solidFill>
                <a:schemeClr val="bg1"/>
              </a:solidFill>
              <a:latin typeface="Calibri Light"/>
              <a:cs typeface="Calibri"/>
            </a:endParaRPr>
          </a:p>
          <a:p>
            <a:pPr>
              <a:buChar char="•"/>
            </a:pPr>
            <a:r>
              <a:rPr lang="en-US" sz="4800" b="1" dirty="0">
                <a:solidFill>
                  <a:schemeClr val="bg1"/>
                </a:solidFill>
                <a:latin typeface="Calibri Light"/>
                <a:ea typeface="Open Sans"/>
                <a:cs typeface="Open Sans"/>
              </a:rPr>
              <a:t>NSW</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0">
                  <a:extLst>
                    <a:ext uri="{A12FA001-AC4F-418D-AE19-62706E023703}">
                      <ahyp:hlinkClr xmlns:ahyp="http://schemas.microsoft.com/office/drawing/2018/hyperlinkcolor" val="tx"/>
                    </a:ext>
                  </a:extLst>
                </a:hlinkClick>
              </a:rPr>
              <a:t>Domestic Violence Line</a:t>
            </a:r>
            <a:r>
              <a:rPr lang="en-US" sz="4800" dirty="0">
                <a:solidFill>
                  <a:schemeClr val="bg1"/>
                </a:solidFill>
                <a:latin typeface="Calibri Light"/>
                <a:ea typeface="Open Sans"/>
                <a:cs typeface="Open Sans"/>
              </a:rPr>
              <a:t> – 1800 656 463</a:t>
            </a:r>
          </a:p>
          <a:p>
            <a:pPr>
              <a:buChar char="•"/>
            </a:pPr>
            <a:r>
              <a:rPr lang="en-US" sz="4800" b="1" dirty="0">
                <a:solidFill>
                  <a:schemeClr val="bg1"/>
                </a:solidFill>
                <a:latin typeface="Calibri Light"/>
                <a:ea typeface="Open Sans"/>
                <a:cs typeface="Open Sans"/>
              </a:rPr>
              <a:t>QLD</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1">
                  <a:extLst>
                    <a:ext uri="{A12FA001-AC4F-418D-AE19-62706E023703}">
                      <ahyp:hlinkClr xmlns:ahyp="http://schemas.microsoft.com/office/drawing/2018/hyperlinkcolor" val="tx"/>
                    </a:ext>
                  </a:extLst>
                </a:hlinkClick>
              </a:rPr>
              <a:t>DV Connect</a:t>
            </a:r>
            <a:r>
              <a:rPr lang="en-US" sz="4800" dirty="0">
                <a:solidFill>
                  <a:schemeClr val="bg1"/>
                </a:solidFill>
                <a:latin typeface="Calibri Light"/>
                <a:ea typeface="Open Sans"/>
                <a:cs typeface="Open Sans"/>
              </a:rPr>
              <a:t> – 1800 811 811</a:t>
            </a:r>
          </a:p>
          <a:p>
            <a:pPr>
              <a:buChar char="•"/>
            </a:pPr>
            <a:r>
              <a:rPr lang="en-US" sz="4800" b="1" dirty="0">
                <a:solidFill>
                  <a:schemeClr val="bg1"/>
                </a:solidFill>
                <a:latin typeface="Calibri Light"/>
                <a:ea typeface="Open Sans"/>
                <a:cs typeface="Open Sans"/>
              </a:rPr>
              <a:t>Victoria</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2">
                  <a:extLst>
                    <a:ext uri="{A12FA001-AC4F-418D-AE19-62706E023703}">
                      <ahyp:hlinkClr xmlns:ahyp="http://schemas.microsoft.com/office/drawing/2018/hyperlinkcolor" val="tx"/>
                    </a:ext>
                  </a:extLst>
                </a:hlinkClick>
              </a:rPr>
              <a:t>Safe Steps Family Violence Response Centre</a:t>
            </a:r>
            <a:r>
              <a:rPr lang="en-US" sz="4800" dirty="0">
                <a:solidFill>
                  <a:schemeClr val="bg1"/>
                </a:solidFill>
                <a:latin typeface="Calibri Light"/>
                <a:ea typeface="Open Sans"/>
                <a:cs typeface="Open Sans"/>
              </a:rPr>
              <a:t> – 1800 015 188; or </a:t>
            </a:r>
            <a:r>
              <a:rPr lang="en-US" sz="4800" dirty="0">
                <a:solidFill>
                  <a:schemeClr val="bg1"/>
                </a:solidFill>
                <a:latin typeface="Calibri Light"/>
                <a:ea typeface="Open Sans"/>
                <a:cs typeface="Open Sans"/>
                <a:hlinkClick r:id="rId13">
                  <a:extLst>
                    <a:ext uri="{A12FA001-AC4F-418D-AE19-62706E023703}">
                      <ahyp:hlinkClr xmlns:ahyp="http://schemas.microsoft.com/office/drawing/2018/hyperlinkcolor" val="tx"/>
                    </a:ext>
                  </a:extLst>
                </a:hlinkClick>
              </a:rPr>
              <a:t>Domestic Violence Resource Centre Victoria</a:t>
            </a:r>
            <a:endParaRPr lang="en-US" sz="4800" dirty="0">
              <a:solidFill>
                <a:schemeClr val="bg1"/>
              </a:solidFill>
              <a:latin typeface="Calibri Light"/>
              <a:ea typeface="Open Sans"/>
              <a:cs typeface="Open Sans"/>
            </a:endParaRPr>
          </a:p>
          <a:p>
            <a:pPr>
              <a:buChar char="•"/>
            </a:pPr>
            <a:r>
              <a:rPr lang="en-US" sz="4800" b="1" dirty="0">
                <a:solidFill>
                  <a:schemeClr val="bg1"/>
                </a:solidFill>
                <a:latin typeface="Calibri Light"/>
                <a:ea typeface="Open Sans"/>
                <a:cs typeface="Open Sans"/>
              </a:rPr>
              <a:t>WA</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4">
                  <a:extLst>
                    <a:ext uri="{A12FA001-AC4F-418D-AE19-62706E023703}">
                      <ahyp:hlinkClr xmlns:ahyp="http://schemas.microsoft.com/office/drawing/2018/hyperlinkcolor" val="tx"/>
                    </a:ext>
                  </a:extLst>
                </a:hlinkClick>
              </a:rPr>
              <a:t>Women’s Domestic Violence Helpline</a:t>
            </a:r>
            <a:r>
              <a:rPr lang="en-US" sz="4800" dirty="0">
                <a:solidFill>
                  <a:schemeClr val="bg1"/>
                </a:solidFill>
                <a:latin typeface="Calibri Light"/>
                <a:ea typeface="Open Sans"/>
                <a:cs typeface="Open Sans"/>
              </a:rPr>
              <a:t> – 1800 007 339 or (08) 9223 1188; </a:t>
            </a:r>
            <a:r>
              <a:rPr lang="en-US" sz="4800" dirty="0">
                <a:solidFill>
                  <a:schemeClr val="bg1"/>
                </a:solidFill>
                <a:latin typeface="Calibri Light"/>
                <a:ea typeface="Open Sans"/>
                <a:cs typeface="Open Sans"/>
                <a:hlinkClick r:id="rId15">
                  <a:extLst>
                    <a:ext uri="{A12FA001-AC4F-418D-AE19-62706E023703}">
                      <ahyp:hlinkClr xmlns:ahyp="http://schemas.microsoft.com/office/drawing/2018/hyperlinkcolor" val="tx"/>
                    </a:ext>
                  </a:extLst>
                </a:hlinkClick>
              </a:rPr>
              <a:t>Men's Domestic Violence Helpline</a:t>
            </a:r>
            <a:r>
              <a:rPr lang="en-US" sz="4800" dirty="0">
                <a:solidFill>
                  <a:schemeClr val="bg1"/>
                </a:solidFill>
                <a:latin typeface="Calibri Light"/>
                <a:ea typeface="Open Sans"/>
                <a:cs typeface="Open Sans"/>
              </a:rPr>
              <a:t> – 1800 000 599 or (08) 9223 1199</a:t>
            </a:r>
          </a:p>
          <a:p>
            <a:pPr>
              <a:buChar char="•"/>
            </a:pPr>
            <a:r>
              <a:rPr lang="en-US" sz="4800" b="1" dirty="0">
                <a:solidFill>
                  <a:schemeClr val="bg1"/>
                </a:solidFill>
                <a:latin typeface="Calibri Light"/>
                <a:ea typeface="Open Sans"/>
                <a:cs typeface="Open Sans"/>
              </a:rPr>
              <a:t>SA</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6">
                  <a:extLst>
                    <a:ext uri="{A12FA001-AC4F-418D-AE19-62706E023703}">
                      <ahyp:hlinkClr xmlns:ahyp="http://schemas.microsoft.com/office/drawing/2018/hyperlinkcolor" val="tx"/>
                    </a:ext>
                  </a:extLst>
                </a:hlinkClick>
              </a:rPr>
              <a:t>Domestic Violence Crisis Service Line</a:t>
            </a:r>
            <a:r>
              <a:rPr lang="en-US" sz="4800" dirty="0">
                <a:solidFill>
                  <a:schemeClr val="bg1"/>
                </a:solidFill>
                <a:latin typeface="Calibri Light"/>
                <a:ea typeface="Open Sans"/>
                <a:cs typeface="Open Sans"/>
              </a:rPr>
              <a:t> – 1800 800 098</a:t>
            </a:r>
          </a:p>
          <a:p>
            <a:pPr>
              <a:buChar char="•"/>
            </a:pPr>
            <a:r>
              <a:rPr lang="en-US" sz="4800" b="1" dirty="0">
                <a:solidFill>
                  <a:schemeClr val="bg1"/>
                </a:solidFill>
                <a:latin typeface="Calibri Light"/>
                <a:ea typeface="Open Sans"/>
                <a:cs typeface="Open Sans"/>
              </a:rPr>
              <a:t>Tasmania</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7">
                  <a:extLst>
                    <a:ext uri="{A12FA001-AC4F-418D-AE19-62706E023703}">
                      <ahyp:hlinkClr xmlns:ahyp="http://schemas.microsoft.com/office/drawing/2018/hyperlinkcolor" val="tx"/>
                    </a:ext>
                  </a:extLst>
                </a:hlinkClick>
              </a:rPr>
              <a:t>Family Violence Response and Referral Line</a:t>
            </a:r>
            <a:r>
              <a:rPr lang="en-US" sz="4800" dirty="0">
                <a:solidFill>
                  <a:schemeClr val="bg1"/>
                </a:solidFill>
                <a:latin typeface="Calibri Light"/>
                <a:ea typeface="Open Sans"/>
                <a:cs typeface="Open Sans"/>
              </a:rPr>
              <a:t> – 1800 633 937; or </a:t>
            </a:r>
            <a:r>
              <a:rPr lang="en-US" sz="4800" dirty="0">
                <a:solidFill>
                  <a:schemeClr val="bg1"/>
                </a:solidFill>
                <a:latin typeface="Calibri Light"/>
                <a:ea typeface="Open Sans"/>
                <a:cs typeface="Open Sans"/>
                <a:hlinkClick r:id="rId18">
                  <a:extLst>
                    <a:ext uri="{A12FA001-AC4F-418D-AE19-62706E023703}">
                      <ahyp:hlinkClr xmlns:ahyp="http://schemas.microsoft.com/office/drawing/2018/hyperlinkcolor" val="tx"/>
                    </a:ext>
                  </a:extLst>
                </a:hlinkClick>
              </a:rPr>
              <a:t>Family Violence Counselling and Support Service</a:t>
            </a:r>
            <a:r>
              <a:rPr lang="en-US" sz="4800" dirty="0">
                <a:solidFill>
                  <a:schemeClr val="bg1"/>
                </a:solidFill>
                <a:latin typeface="Calibri Light"/>
                <a:ea typeface="Open Sans"/>
                <a:cs typeface="Open Sans"/>
              </a:rPr>
              <a:t> – 1800 608 122</a:t>
            </a:r>
          </a:p>
          <a:p>
            <a:pPr>
              <a:buChar char="•"/>
            </a:pPr>
            <a:r>
              <a:rPr lang="en-US" sz="4800" b="1" dirty="0">
                <a:solidFill>
                  <a:schemeClr val="bg1"/>
                </a:solidFill>
                <a:latin typeface="Calibri Light"/>
                <a:ea typeface="Open Sans"/>
                <a:cs typeface="Open Sans"/>
              </a:rPr>
              <a:t>NT</a:t>
            </a:r>
            <a:r>
              <a:rPr lang="en-US" sz="4800" dirty="0">
                <a:solidFill>
                  <a:schemeClr val="bg1"/>
                </a:solidFill>
                <a:latin typeface="Calibri Light"/>
                <a:ea typeface="Open Sans"/>
                <a:cs typeface="Open Sans"/>
              </a:rPr>
              <a:t>: </a:t>
            </a:r>
            <a:r>
              <a:rPr lang="en-US" sz="4800" dirty="0">
                <a:solidFill>
                  <a:schemeClr val="bg1"/>
                </a:solidFill>
                <a:latin typeface="Calibri Light"/>
                <a:ea typeface="Open Sans"/>
                <a:cs typeface="Open Sans"/>
                <a:hlinkClick r:id="rId19">
                  <a:extLst>
                    <a:ext uri="{A12FA001-AC4F-418D-AE19-62706E023703}">
                      <ahyp:hlinkClr xmlns:ahyp="http://schemas.microsoft.com/office/drawing/2018/hyperlinkcolor" val="tx"/>
                    </a:ext>
                  </a:extLst>
                </a:hlinkClick>
              </a:rPr>
              <a:t>Dawn House</a:t>
            </a:r>
            <a:r>
              <a:rPr lang="en-US" sz="4800" dirty="0">
                <a:solidFill>
                  <a:schemeClr val="bg1"/>
                </a:solidFill>
                <a:latin typeface="Calibri Light"/>
                <a:ea typeface="Open Sans"/>
                <a:cs typeface="Open Sans"/>
              </a:rPr>
              <a:t> – (08) 8945 1388 or </a:t>
            </a:r>
            <a:r>
              <a:rPr lang="en-US" sz="4800" dirty="0">
                <a:solidFill>
                  <a:schemeClr val="bg1"/>
                </a:solidFill>
                <a:latin typeface="Calibri Light"/>
                <a:ea typeface="Open Sans"/>
                <a:cs typeface="Open Sans"/>
                <a:hlinkClick r:id="rId20">
                  <a:extLst>
                    <a:ext uri="{A12FA001-AC4F-418D-AE19-62706E023703}">
                      <ahyp:hlinkClr xmlns:ahyp="http://schemas.microsoft.com/office/drawing/2018/hyperlinkcolor" val="tx"/>
                    </a:ext>
                  </a:extLst>
                </a:hlinkClick>
              </a:rPr>
              <a:t>find help near you, including shelters, on the NT Government website</a:t>
            </a:r>
            <a:endParaRPr lang="en-US" sz="4800" dirty="0">
              <a:solidFill>
                <a:schemeClr val="bg1"/>
              </a:solidFill>
              <a:latin typeface="Calibri Light"/>
              <a:ea typeface="Open Sans"/>
              <a:cs typeface="Open Sans"/>
            </a:endParaRPr>
          </a:p>
          <a:p>
            <a:pPr>
              <a:buChar char="•"/>
            </a:pPr>
            <a:endParaRPr lang="en-US" sz="4800" dirty="0">
              <a:solidFill>
                <a:schemeClr val="bg1"/>
              </a:solidFill>
              <a:latin typeface="Open Sans"/>
              <a:ea typeface="Open Sans"/>
              <a:cs typeface="Open Sans"/>
            </a:endParaRPr>
          </a:p>
          <a:p>
            <a:pPr>
              <a:buChar char="•"/>
            </a:pPr>
            <a:endParaRPr lang="en-US" sz="4800" dirty="0">
              <a:solidFill>
                <a:schemeClr val="bg1"/>
              </a:solidFill>
              <a:latin typeface="Open Sans"/>
              <a:ea typeface="Open Sans"/>
              <a:cs typeface="Open Sans"/>
            </a:endParaRPr>
          </a:p>
          <a:p>
            <a:pPr>
              <a:buChar char="•"/>
            </a:pPr>
            <a:endParaRPr lang="en-US" sz="4800" dirty="0">
              <a:solidFill>
                <a:schemeClr val="bg1"/>
              </a:solidFill>
              <a:latin typeface="Open Sans"/>
              <a:ea typeface="Open Sans"/>
              <a:cs typeface="Open Sans"/>
            </a:endParaRPr>
          </a:p>
          <a:p>
            <a:pPr>
              <a:buChar char="•"/>
            </a:pPr>
            <a:endParaRPr lang="en-US" sz="4800" dirty="0">
              <a:solidFill>
                <a:schemeClr val="bg1"/>
              </a:solidFill>
              <a:latin typeface="Open Sans"/>
              <a:ea typeface="Open Sans"/>
              <a:cs typeface="Open Sans"/>
            </a:endParaRPr>
          </a:p>
          <a:p>
            <a:pPr>
              <a:buChar char="•"/>
            </a:pPr>
            <a:endParaRPr lang="en-US" sz="4800" dirty="0">
              <a:solidFill>
                <a:schemeClr val="bg1"/>
              </a:solidFill>
              <a:latin typeface="Open Sans"/>
              <a:ea typeface="Open Sans"/>
              <a:cs typeface="Open Sans"/>
            </a:endParaRPr>
          </a:p>
        </p:txBody>
      </p:sp>
      <p:pic>
        <p:nvPicPr>
          <p:cNvPr id="8" name="Picture 8">
            <a:extLst>
              <a:ext uri="{FF2B5EF4-FFF2-40B4-BE49-F238E27FC236}">
                <a16:creationId xmlns:a16="http://schemas.microsoft.com/office/drawing/2014/main" id="{C81BD9D6-987B-621B-D30D-7E298497CBDF}"/>
              </a:ext>
            </a:extLst>
          </p:cNvPr>
          <p:cNvPicPr>
            <a:picLocks noChangeAspect="1"/>
          </p:cNvPicPr>
          <p:nvPr/>
        </p:nvPicPr>
        <p:blipFill>
          <a:blip r:embed="rId21"/>
          <a:stretch>
            <a:fillRect/>
          </a:stretch>
        </p:blipFill>
        <p:spPr>
          <a:xfrm>
            <a:off x="38621229" y="16858503"/>
            <a:ext cx="10780292" cy="8522233"/>
          </a:xfrm>
          <a:prstGeom prst="rect">
            <a:avLst/>
          </a:prstGeom>
        </p:spPr>
      </p:pic>
      <p:pic>
        <p:nvPicPr>
          <p:cNvPr id="9" name="Picture 9" descr="A picture containing text&#10;&#10;Description automatically generated">
            <a:extLst>
              <a:ext uri="{FF2B5EF4-FFF2-40B4-BE49-F238E27FC236}">
                <a16:creationId xmlns:a16="http://schemas.microsoft.com/office/drawing/2014/main" id="{A78ACFF7-DAC2-D027-A9B7-413B31A7233D}"/>
              </a:ext>
            </a:extLst>
          </p:cNvPr>
          <p:cNvPicPr>
            <a:picLocks noChangeAspect="1"/>
          </p:cNvPicPr>
          <p:nvPr/>
        </p:nvPicPr>
        <p:blipFill>
          <a:blip r:embed="rId22"/>
          <a:stretch>
            <a:fillRect/>
          </a:stretch>
        </p:blipFill>
        <p:spPr>
          <a:xfrm>
            <a:off x="10739940" y="27588591"/>
            <a:ext cx="8647195" cy="4945299"/>
          </a:xfrm>
          <a:prstGeom prst="rect">
            <a:avLst/>
          </a:prstGeom>
        </p:spPr>
      </p:pic>
      <p:pic>
        <p:nvPicPr>
          <p:cNvPr id="10" name="Picture 10">
            <a:extLst>
              <a:ext uri="{FF2B5EF4-FFF2-40B4-BE49-F238E27FC236}">
                <a16:creationId xmlns:a16="http://schemas.microsoft.com/office/drawing/2014/main" id="{6FAFBDA9-04F2-8B81-2602-D4182B715502}"/>
              </a:ext>
            </a:extLst>
          </p:cNvPr>
          <p:cNvPicPr>
            <a:picLocks noChangeAspect="1"/>
          </p:cNvPicPr>
          <p:nvPr/>
        </p:nvPicPr>
        <p:blipFill>
          <a:blip r:embed="rId23"/>
          <a:stretch>
            <a:fillRect/>
          </a:stretch>
        </p:blipFill>
        <p:spPr>
          <a:xfrm>
            <a:off x="19904438" y="27608533"/>
            <a:ext cx="10150446" cy="4899596"/>
          </a:xfrm>
          <a:prstGeom prst="rect">
            <a:avLst/>
          </a:prstGeom>
        </p:spPr>
      </p:pic>
      <p:pic>
        <p:nvPicPr>
          <p:cNvPr id="12" name="Picture 13" descr="Diagram&#10;&#10;Description automatically generated">
            <a:extLst>
              <a:ext uri="{FF2B5EF4-FFF2-40B4-BE49-F238E27FC236}">
                <a16:creationId xmlns:a16="http://schemas.microsoft.com/office/drawing/2014/main" id="{F39C63CE-8AE3-4229-9503-901B557C0CD5}"/>
              </a:ext>
            </a:extLst>
          </p:cNvPr>
          <p:cNvPicPr>
            <a:picLocks noChangeAspect="1"/>
          </p:cNvPicPr>
          <p:nvPr/>
        </p:nvPicPr>
        <p:blipFill>
          <a:blip r:embed="rId24"/>
          <a:stretch>
            <a:fillRect/>
          </a:stretch>
        </p:blipFill>
        <p:spPr>
          <a:xfrm>
            <a:off x="38621368" y="142054"/>
            <a:ext cx="10780293" cy="7862855"/>
          </a:xfrm>
          <a:prstGeom prst="rect">
            <a:avLst/>
          </a:prstGeom>
        </p:spPr>
      </p:pic>
      <p:pic>
        <p:nvPicPr>
          <p:cNvPr id="14" name="Picture 14" descr="A picture containing text, person&#10;&#10;Description automatically generated">
            <a:extLst>
              <a:ext uri="{FF2B5EF4-FFF2-40B4-BE49-F238E27FC236}">
                <a16:creationId xmlns:a16="http://schemas.microsoft.com/office/drawing/2014/main" id="{19825EAE-17FE-EAA1-09D6-7B794D00AD92}"/>
              </a:ext>
            </a:extLst>
          </p:cNvPr>
          <p:cNvPicPr>
            <a:picLocks noChangeAspect="1"/>
          </p:cNvPicPr>
          <p:nvPr/>
        </p:nvPicPr>
        <p:blipFill>
          <a:blip r:embed="rId25"/>
          <a:stretch>
            <a:fillRect/>
          </a:stretch>
        </p:blipFill>
        <p:spPr>
          <a:xfrm>
            <a:off x="30949757" y="27566849"/>
            <a:ext cx="7637664" cy="4898822"/>
          </a:xfrm>
          <a:prstGeom prst="rect">
            <a:avLst/>
          </a:prstGeom>
        </p:spPr>
      </p:pic>
      <p:pic>
        <p:nvPicPr>
          <p:cNvPr id="17" name="Picture 19" descr="Text&#10;&#10;Description automatically generated">
            <a:extLst>
              <a:ext uri="{FF2B5EF4-FFF2-40B4-BE49-F238E27FC236}">
                <a16:creationId xmlns:a16="http://schemas.microsoft.com/office/drawing/2014/main" id="{34D8139F-49C3-0DE1-195E-B18B1BBC5E5F}"/>
              </a:ext>
            </a:extLst>
          </p:cNvPr>
          <p:cNvPicPr>
            <a:picLocks noChangeAspect="1"/>
          </p:cNvPicPr>
          <p:nvPr/>
        </p:nvPicPr>
        <p:blipFill>
          <a:blip r:embed="rId26"/>
          <a:stretch>
            <a:fillRect/>
          </a:stretch>
        </p:blipFill>
        <p:spPr>
          <a:xfrm>
            <a:off x="38936173" y="7717443"/>
            <a:ext cx="10189301" cy="8954091"/>
          </a:xfrm>
          <a:prstGeom prst="rect">
            <a:avLst/>
          </a:prstGeom>
        </p:spPr>
      </p:pic>
      <p:pic>
        <p:nvPicPr>
          <p:cNvPr id="11" name="Audio 10">
            <a:hlinkClick r:id="" action="ppaction://media"/>
            <a:extLst>
              <a:ext uri="{FF2B5EF4-FFF2-40B4-BE49-F238E27FC236}">
                <a16:creationId xmlns:a16="http://schemas.microsoft.com/office/drawing/2014/main" id="{86B20615-9626-4570-B6C5-D16AD6C89385}"/>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33336995" y="16203348"/>
            <a:ext cx="3096406" cy="3096406"/>
          </a:xfrm>
          <a:prstGeom prst="rect">
            <a:avLst/>
          </a:prstGeom>
        </p:spPr>
      </p:pic>
    </p:spTree>
    <p:extLst>
      <p:ext uri="{BB962C8B-B14F-4D97-AF65-F5344CB8AC3E}">
        <p14:creationId xmlns:p14="http://schemas.microsoft.com/office/powerpoint/2010/main" val="4252845796"/>
      </p:ext>
    </p:extLst>
  </p:cSld>
  <p:clrMapOvr>
    <a:masterClrMapping/>
  </p:clrMapOvr>
  <mc:AlternateContent xmlns:mc="http://schemas.openxmlformats.org/markup-compatibility/2006" xmlns:p14="http://schemas.microsoft.com/office/powerpoint/2010/main">
    <mc:Choice Requires="p14">
      <p:transition spd="slow" p14:dur="2000" advTm="167560"/>
    </mc:Choice>
    <mc:Fallback xmlns="">
      <p:transition spd="slow" advTm="16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577</Words>
  <Application>Microsoft Office PowerPoint</Application>
  <PresentationFormat>Custom</PresentationFormat>
  <Paragraphs>56</Paragraphs>
  <Slides>1</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Arial</vt:lpstr>
      <vt:lpstr>Open Sans</vt:lpstr>
      <vt:lpstr>Palatino Linotype</vt:lpstr>
      <vt:lpstr>Calibri Light</vt:lpstr>
      <vt:lpstr>Office Theme</vt:lpstr>
      <vt:lpstr>S.3623 (117th):  Violence Against Women Reauthorization Act (VAWA) of 2022   This bill modifies and reauthorizes through Fiscal Year 2027 programs and activities under the Violence Against  Women Act that seek to prevent and respond to domestic  violence, sexual assault, dating violence, and stalking.  The bill also authorizes new programs, makes changes to  federal criminal laws, and establishes new protections to  promote housing stability and economic security for victims of  domestic violence, sexual assault, dating violence, and stalking.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1. Correct fonts won’t load until you open this in PowerPoint (e.g., if you’re previewing this in your browser it’ll look uglier than it actually is).  2. Generate QR codes here: https://www.qrcode-monkey.com/</dc:title>
  <dc:creator>Morrison, Mike</dc:creator>
  <cp:lastModifiedBy>Michael L Pisciotta</cp:lastModifiedBy>
  <cp:revision>355</cp:revision>
  <dcterms:created xsi:type="dcterms:W3CDTF">2019-07-02T13:39:34Z</dcterms:created>
  <dcterms:modified xsi:type="dcterms:W3CDTF">2023-02-21T19:58:40Z</dcterms:modified>
</cp:coreProperties>
</file>