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B2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F82ED-28EC-4E4C-8594-8A2D91230A85}" v="4" dt="2023-02-17T19:10:24.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40" autoAdjust="0"/>
    <p:restoredTop sz="94660"/>
  </p:normalViewPr>
  <p:slideViewPr>
    <p:cSldViewPr snapToGrid="0">
      <p:cViewPr varScale="1">
        <p:scale>
          <a:sx n="65" d="100"/>
          <a:sy n="65" d="100"/>
        </p:scale>
        <p:origin x="7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627E6-38EF-46CE-A8E5-09F731DB73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573727-8F12-460E-972C-932DD93DF7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E731DD-D057-472E-A52B-88FBADDBE9F7}"/>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5" name="Footer Placeholder 4">
            <a:extLst>
              <a:ext uri="{FF2B5EF4-FFF2-40B4-BE49-F238E27FC236}">
                <a16:creationId xmlns:a16="http://schemas.microsoft.com/office/drawing/2014/main" id="{7D67E982-2BA2-444C-AA1F-1EAFAD2AD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E41E48-8F85-4E61-B8B5-19C8FE163BC5}"/>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3299542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C7841-E3E6-4BCE-B4D6-A339B46CA6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6E614C-B031-4035-8FAE-CA60657A8B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D0170-D061-47F2-83E8-46108C41C5CA}"/>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5" name="Footer Placeholder 4">
            <a:extLst>
              <a:ext uri="{FF2B5EF4-FFF2-40B4-BE49-F238E27FC236}">
                <a16:creationId xmlns:a16="http://schemas.microsoft.com/office/drawing/2014/main" id="{5071647D-783F-4D37-A486-A20B6EA51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634AF4-79A8-4E36-92AF-25941927DBFD}"/>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3191474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D6664-4B33-46A4-BE6C-30428D1B71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E6F9BE-CB56-4840-A38E-8418059D39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A0893D-A7D7-4C47-AAED-C72DA8B0C362}"/>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5" name="Footer Placeholder 4">
            <a:extLst>
              <a:ext uri="{FF2B5EF4-FFF2-40B4-BE49-F238E27FC236}">
                <a16:creationId xmlns:a16="http://schemas.microsoft.com/office/drawing/2014/main" id="{51FDCDA7-9A0C-43D0-A892-18B3D2D34D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1D608A-EB81-410C-9748-1F31F516F0D8}"/>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2308486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F1AEC-495F-4D7D-9622-7A3ABF490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4C4060-31BE-49C6-B29E-F1C5EC14EF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ABEF2-59E0-4B92-83B4-806A55972601}"/>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5" name="Footer Placeholder 4">
            <a:extLst>
              <a:ext uri="{FF2B5EF4-FFF2-40B4-BE49-F238E27FC236}">
                <a16:creationId xmlns:a16="http://schemas.microsoft.com/office/drawing/2014/main" id="{CE1F9E25-9460-4232-AD00-8830149AF1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495452-19B2-4EA4-A831-AD2598432770}"/>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275041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DBE25-8FB8-445E-B8A8-EEC6838291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1B6A6D-B091-4770-B1F8-C43C3BD60D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B7D6E-84BB-450D-A895-3DF680346FD8}"/>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5" name="Footer Placeholder 4">
            <a:extLst>
              <a:ext uri="{FF2B5EF4-FFF2-40B4-BE49-F238E27FC236}">
                <a16:creationId xmlns:a16="http://schemas.microsoft.com/office/drawing/2014/main" id="{5CD5DEDE-6230-4212-9077-8225640490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5A362A-5E61-4E8E-8CCF-245042CBBD5C}"/>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39004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D125C-FA8D-41B8-9887-2B6C58B08B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43701C-7992-4B6B-BAFE-88D18F76A4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B61786-1D64-4A04-B209-988DBE4C36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CB0C53-95B5-4C40-AE2B-221A24DD9F3D}"/>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6" name="Footer Placeholder 5">
            <a:extLst>
              <a:ext uri="{FF2B5EF4-FFF2-40B4-BE49-F238E27FC236}">
                <a16:creationId xmlns:a16="http://schemas.microsoft.com/office/drawing/2014/main" id="{FD5FDD9F-14D4-4BB5-BB3B-0FE9DBB918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FE0F6F-2ECC-4EB4-9ECF-392E94D8CE4D}"/>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15518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A400-3883-4F22-B55E-9AD4881C51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C3F3AF-CBFB-4346-9444-692C14FADA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51F253-5C9E-4AE3-921F-9223E479B0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AE517E-2FB6-491E-BA61-170BE5D1BB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6D6FB2-FE45-46B2-A5C1-A887C4719D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C2150-4159-4C4B-93B4-ADA3309C3020}"/>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8" name="Footer Placeholder 7">
            <a:extLst>
              <a:ext uri="{FF2B5EF4-FFF2-40B4-BE49-F238E27FC236}">
                <a16:creationId xmlns:a16="http://schemas.microsoft.com/office/drawing/2014/main" id="{5D943C0B-372C-48FE-AD56-0079D0CC7C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31AED9-3000-4063-8C31-903DC8166A8C}"/>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3841802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92927-B9E2-4C38-9EA2-A4FB705B3E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0B038D-6CAF-4EF2-B2A7-B63669CBAB62}"/>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4" name="Footer Placeholder 3">
            <a:extLst>
              <a:ext uri="{FF2B5EF4-FFF2-40B4-BE49-F238E27FC236}">
                <a16:creationId xmlns:a16="http://schemas.microsoft.com/office/drawing/2014/main" id="{850C546D-8555-419D-AA43-743ADA579D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879A7B-6D11-4750-B3F9-E0F0A42EB41E}"/>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237382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06706-FD92-4F6E-990A-DBF9626F67BE}"/>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3" name="Footer Placeholder 2">
            <a:extLst>
              <a:ext uri="{FF2B5EF4-FFF2-40B4-BE49-F238E27FC236}">
                <a16:creationId xmlns:a16="http://schemas.microsoft.com/office/drawing/2014/main" id="{A416773F-486E-4A86-BF3A-AC48032022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0344E5-9EE4-4283-9C09-9EC87E0F2DC6}"/>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330644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55D9-DD46-441E-A4B4-C255CE423B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A2FC3F-86A8-4A73-9408-11ED8678E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DCB3E9-7523-4A54-8195-8FA1B6784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C7D548-796C-48E3-AE65-3C31DF0709F3}"/>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6" name="Footer Placeholder 5">
            <a:extLst>
              <a:ext uri="{FF2B5EF4-FFF2-40B4-BE49-F238E27FC236}">
                <a16:creationId xmlns:a16="http://schemas.microsoft.com/office/drawing/2014/main" id="{5C8BF558-C9CB-4BCE-9DCE-ABD7AFBAD1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756E2-3EC3-4642-9E86-43826CBAD050}"/>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2796302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8D435-1467-4814-86C1-0A4FA3E9B4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0DFE32-81A0-4010-A05E-3652ECF5C8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ED6E73-5894-47C0-A4BA-C81BC5A32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D74A86-104B-4080-B1C2-FDFB7B222ACA}"/>
              </a:ext>
            </a:extLst>
          </p:cNvPr>
          <p:cNvSpPr>
            <a:spLocks noGrp="1"/>
          </p:cNvSpPr>
          <p:nvPr>
            <p:ph type="dt" sz="half" idx="10"/>
          </p:nvPr>
        </p:nvSpPr>
        <p:spPr/>
        <p:txBody>
          <a:bodyPr/>
          <a:lstStyle/>
          <a:p>
            <a:fld id="{D3FFEC5B-2C84-4C6F-8BB8-D902E5F0A1B2}" type="datetimeFigureOut">
              <a:rPr lang="en-US" smtClean="0"/>
              <a:t>2/17/2023</a:t>
            </a:fld>
            <a:endParaRPr lang="en-US"/>
          </a:p>
        </p:txBody>
      </p:sp>
      <p:sp>
        <p:nvSpPr>
          <p:cNvPr id="6" name="Footer Placeholder 5">
            <a:extLst>
              <a:ext uri="{FF2B5EF4-FFF2-40B4-BE49-F238E27FC236}">
                <a16:creationId xmlns:a16="http://schemas.microsoft.com/office/drawing/2014/main" id="{46ACB45E-FFA8-4AFC-8B13-8777F74809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6A4E94-1AA8-480D-A036-C22F886A8CC8}"/>
              </a:ext>
            </a:extLst>
          </p:cNvPr>
          <p:cNvSpPr>
            <a:spLocks noGrp="1"/>
          </p:cNvSpPr>
          <p:nvPr>
            <p:ph type="sldNum" sz="quarter" idx="12"/>
          </p:nvPr>
        </p:nvSpPr>
        <p:spPr/>
        <p:txBody>
          <a:bodyPr/>
          <a:lstStyle/>
          <a:p>
            <a:fld id="{D8B21F37-B120-4E2B-AE64-DFDCFE636DAF}" type="slidenum">
              <a:rPr lang="en-US" smtClean="0"/>
              <a:t>‹#›</a:t>
            </a:fld>
            <a:endParaRPr lang="en-US"/>
          </a:p>
        </p:txBody>
      </p:sp>
    </p:spTree>
    <p:extLst>
      <p:ext uri="{BB962C8B-B14F-4D97-AF65-F5344CB8AC3E}">
        <p14:creationId xmlns:p14="http://schemas.microsoft.com/office/powerpoint/2010/main" val="975570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B3A132-4084-4483-BC89-3FA63791D0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D0E9BF-133B-4AAF-902D-6C86E490B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EB26F-0916-43F4-A8CF-7CB94F5BFD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FEC5B-2C84-4C6F-8BB8-D902E5F0A1B2}" type="datetimeFigureOut">
              <a:rPr lang="en-US" smtClean="0"/>
              <a:t>2/17/2023</a:t>
            </a:fld>
            <a:endParaRPr lang="en-US"/>
          </a:p>
        </p:txBody>
      </p:sp>
      <p:sp>
        <p:nvSpPr>
          <p:cNvPr id="5" name="Footer Placeholder 4">
            <a:extLst>
              <a:ext uri="{FF2B5EF4-FFF2-40B4-BE49-F238E27FC236}">
                <a16:creationId xmlns:a16="http://schemas.microsoft.com/office/drawing/2014/main" id="{2FC7D494-B383-4C76-9A4B-0B383E87F9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D51E43-4B9C-49FF-912F-01E24C824E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B21F37-B120-4E2B-AE64-DFDCFE636DAF}" type="slidenum">
              <a:rPr lang="en-US" smtClean="0"/>
              <a:t>‹#›</a:t>
            </a:fld>
            <a:endParaRPr lang="en-US"/>
          </a:p>
        </p:txBody>
      </p:sp>
    </p:spTree>
    <p:extLst>
      <p:ext uri="{BB962C8B-B14F-4D97-AF65-F5344CB8AC3E}">
        <p14:creationId xmlns:p14="http://schemas.microsoft.com/office/powerpoint/2010/main" val="37272458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81B64-6FEE-4A92-85CD-B202BAFCDEA1}"/>
              </a:ext>
            </a:extLst>
          </p:cNvPr>
          <p:cNvSpPr>
            <a:spLocks noGrp="1"/>
          </p:cNvSpPr>
          <p:nvPr>
            <p:ph type="ctrTitle"/>
          </p:nvPr>
        </p:nvSpPr>
        <p:spPr>
          <a:xfrm>
            <a:off x="0" y="0"/>
            <a:ext cx="12191999" cy="1300294"/>
          </a:xfrm>
          <a:solidFill>
            <a:srgbClr val="99B2DF"/>
          </a:solidFill>
        </p:spPr>
        <p:txBody>
          <a:bodyPr>
            <a:noAutofit/>
          </a:bodyPr>
          <a:lstStyle/>
          <a:p>
            <a:br>
              <a:rPr lang="en-US" sz="2400" b="1" dirty="0">
                <a:solidFill>
                  <a:schemeClr val="bg1"/>
                </a:solidFill>
              </a:rPr>
            </a:br>
            <a:r>
              <a:rPr lang="en-US" sz="2000" b="1" dirty="0">
                <a:solidFill>
                  <a:schemeClr val="bg1"/>
                </a:solidFill>
              </a:rPr>
              <a:t>Children Exposed to Intimate Partner Violence: Long-Term Effects</a:t>
            </a:r>
            <a:br>
              <a:rPr lang="en-US" sz="2800" b="1" dirty="0">
                <a:solidFill>
                  <a:schemeClr val="bg1"/>
                </a:solidFill>
              </a:rPr>
            </a:br>
            <a:r>
              <a:rPr lang="en-US" sz="2000" b="1" dirty="0">
                <a:solidFill>
                  <a:schemeClr val="bg1"/>
                </a:solidFill>
              </a:rPr>
              <a:t>Elizabeth Lloyd </a:t>
            </a:r>
            <a:br>
              <a:rPr lang="en-US" sz="2000" b="1" dirty="0">
                <a:solidFill>
                  <a:schemeClr val="bg1"/>
                </a:solidFill>
              </a:rPr>
            </a:br>
            <a:r>
              <a:rPr lang="en-US" sz="2000" b="1" dirty="0">
                <a:solidFill>
                  <a:schemeClr val="bg1"/>
                </a:solidFill>
              </a:rPr>
              <a:t>Georgian Court University</a:t>
            </a:r>
            <a:endParaRPr lang="en-US" sz="2800" b="1" dirty="0">
              <a:solidFill>
                <a:schemeClr val="bg1"/>
              </a:solidFill>
            </a:endParaRPr>
          </a:p>
        </p:txBody>
      </p:sp>
      <p:graphicFrame>
        <p:nvGraphicFramePr>
          <p:cNvPr id="4" name="Table 4">
            <a:extLst>
              <a:ext uri="{FF2B5EF4-FFF2-40B4-BE49-F238E27FC236}">
                <a16:creationId xmlns:a16="http://schemas.microsoft.com/office/drawing/2014/main" id="{9CD3013F-F726-4217-B851-96F0AF1231CE}"/>
              </a:ext>
            </a:extLst>
          </p:cNvPr>
          <p:cNvGraphicFramePr>
            <a:graphicFrameLocks noGrp="1"/>
          </p:cNvGraphicFramePr>
          <p:nvPr>
            <p:extLst>
              <p:ext uri="{D42A27DB-BD31-4B8C-83A1-F6EECF244321}">
                <p14:modId xmlns:p14="http://schemas.microsoft.com/office/powerpoint/2010/main" val="3078572831"/>
              </p:ext>
            </p:extLst>
          </p:nvPr>
        </p:nvGraphicFramePr>
        <p:xfrm>
          <a:off x="0" y="1300294"/>
          <a:ext cx="9371818" cy="5557706"/>
        </p:xfrm>
        <a:graphic>
          <a:graphicData uri="http://schemas.openxmlformats.org/drawingml/2006/table">
            <a:tbl>
              <a:tblPr firstRow="1" bandRow="1">
                <a:tableStyleId>{5C22544A-7EE6-4342-B048-85BDC9FD1C3A}</a:tableStyleId>
              </a:tblPr>
              <a:tblGrid>
                <a:gridCol w="3415154">
                  <a:extLst>
                    <a:ext uri="{9D8B030D-6E8A-4147-A177-3AD203B41FA5}">
                      <a16:colId xmlns:a16="http://schemas.microsoft.com/office/drawing/2014/main" val="1030521115"/>
                    </a:ext>
                  </a:extLst>
                </a:gridCol>
                <a:gridCol w="2178649">
                  <a:extLst>
                    <a:ext uri="{9D8B030D-6E8A-4147-A177-3AD203B41FA5}">
                      <a16:colId xmlns:a16="http://schemas.microsoft.com/office/drawing/2014/main" val="834804909"/>
                    </a:ext>
                  </a:extLst>
                </a:gridCol>
                <a:gridCol w="3778015">
                  <a:extLst>
                    <a:ext uri="{9D8B030D-6E8A-4147-A177-3AD203B41FA5}">
                      <a16:colId xmlns:a16="http://schemas.microsoft.com/office/drawing/2014/main" val="2027044919"/>
                    </a:ext>
                  </a:extLst>
                </a:gridCol>
              </a:tblGrid>
              <a:tr h="5557706">
                <a:tc>
                  <a:txBody>
                    <a:bodyPr/>
                    <a:lstStyle/>
                    <a:p>
                      <a:r>
                        <a:rPr lang="en-US" dirty="0"/>
                        <a:t> </a:t>
                      </a:r>
                    </a:p>
                  </a:txBody>
                  <a:tcPr>
                    <a:solidFill>
                      <a:srgbClr val="99B2DF"/>
                    </a:solidFill>
                  </a:tcPr>
                </a:tc>
                <a:tc>
                  <a:txBody>
                    <a:bodyPr/>
                    <a:lstStyle/>
                    <a:p>
                      <a:endParaRPr lang="en-US" dirty="0"/>
                    </a:p>
                  </a:txBody>
                  <a:tcPr>
                    <a:solidFill>
                      <a:srgbClr val="99B2DF"/>
                    </a:solidFill>
                  </a:tcPr>
                </a:tc>
                <a:tc>
                  <a:txBody>
                    <a:bodyPr/>
                    <a:lstStyle/>
                    <a:p>
                      <a:endParaRPr lang="en-US" dirty="0"/>
                    </a:p>
                  </a:txBody>
                  <a:tcPr>
                    <a:solidFill>
                      <a:srgbClr val="99B2DF"/>
                    </a:solidFill>
                  </a:tcPr>
                </a:tc>
                <a:extLst>
                  <a:ext uri="{0D108BD9-81ED-4DB2-BD59-A6C34878D82A}">
                    <a16:rowId xmlns:a16="http://schemas.microsoft.com/office/drawing/2014/main" val="3703767306"/>
                  </a:ext>
                </a:extLst>
              </a:tr>
            </a:tbl>
          </a:graphicData>
        </a:graphic>
      </p:graphicFrame>
      <p:pic>
        <p:nvPicPr>
          <p:cNvPr id="6" name="Picture 5" descr="Logo&#10;&#10;Description automatically generated">
            <a:extLst>
              <a:ext uri="{FF2B5EF4-FFF2-40B4-BE49-F238E27FC236}">
                <a16:creationId xmlns:a16="http://schemas.microsoft.com/office/drawing/2014/main" id="{AAD7FED6-5BDC-474B-BF0C-567A092B70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43" y="0"/>
            <a:ext cx="1222557" cy="1269515"/>
          </a:xfrm>
          <a:prstGeom prst="rect">
            <a:avLst/>
          </a:prstGeom>
        </p:spPr>
      </p:pic>
      <p:sp>
        <p:nvSpPr>
          <p:cNvPr id="7" name="TextBox 6">
            <a:extLst>
              <a:ext uri="{FF2B5EF4-FFF2-40B4-BE49-F238E27FC236}">
                <a16:creationId xmlns:a16="http://schemas.microsoft.com/office/drawing/2014/main" id="{C1B1F04C-D3D5-4F54-8250-AE64A1669898}"/>
              </a:ext>
            </a:extLst>
          </p:cNvPr>
          <p:cNvSpPr txBox="1"/>
          <p:nvPr/>
        </p:nvSpPr>
        <p:spPr>
          <a:xfrm>
            <a:off x="46861" y="1805767"/>
            <a:ext cx="3298433" cy="4893647"/>
          </a:xfrm>
          <a:prstGeom prst="rect">
            <a:avLst/>
          </a:prstGeom>
          <a:solidFill>
            <a:schemeClr val="bg2"/>
          </a:solidFill>
        </p:spPr>
        <p:txBody>
          <a:bodyPr wrap="square" rtlCol="0">
            <a:spAutoFit/>
          </a:bodyPr>
          <a:lstStyle/>
          <a:p>
            <a:r>
              <a:rPr lang="en-US" sz="1200" dirty="0"/>
              <a:t>When a referral is made regarding the accusation of a child or children's involvement with intimate partner violence in NJ, The Division of child protection and permanency is required to go out and assess the situation. “The mission of the Division is to ensure the safety, permanency, and well-being of children and to support the families”(DCF). However, when a child is exposed to stress and trauma from IPV, it can lead to developmental and physical health challenges down the road.</a:t>
            </a:r>
          </a:p>
          <a:p>
            <a:r>
              <a:rPr lang="en-US" sz="1200" dirty="0"/>
              <a:t>When there is concern regarding the welfare of a child and the referral does not meet CPS criteria, a child welfare assessment is conducted to assess the well-being of the child/children in the household to determine what services are needed. The evaluation begins with the first contact with the family and ends when the case is closed.</a:t>
            </a:r>
          </a:p>
          <a:p>
            <a:r>
              <a:rPr lang="en-US" sz="1200" dirty="0"/>
              <a:t>Regarding the health and development of the child, instead of “assessments being revised and updated periodically throughout the child's involvement with the child welfare agency,” it should be revised and updated long-term to look for potential health implications that may strive from the early exposure of IPV. </a:t>
            </a:r>
          </a:p>
        </p:txBody>
      </p:sp>
      <p:sp>
        <p:nvSpPr>
          <p:cNvPr id="9" name="TextBox 8">
            <a:extLst>
              <a:ext uri="{FF2B5EF4-FFF2-40B4-BE49-F238E27FC236}">
                <a16:creationId xmlns:a16="http://schemas.microsoft.com/office/drawing/2014/main" id="{DDFAE0CD-B630-48B9-88E0-7B664949EC8E}"/>
              </a:ext>
            </a:extLst>
          </p:cNvPr>
          <p:cNvSpPr txBox="1"/>
          <p:nvPr/>
        </p:nvSpPr>
        <p:spPr>
          <a:xfrm>
            <a:off x="5709486" y="1805767"/>
            <a:ext cx="3534548" cy="4516621"/>
          </a:xfrm>
          <a:prstGeom prst="rect">
            <a:avLst/>
          </a:prstGeom>
          <a:solidFill>
            <a:schemeClr val="bg2"/>
          </a:solidFill>
        </p:spPr>
        <p:txBody>
          <a:bodyPr wrap="square" rtlCol="0">
            <a:spAutoFit/>
          </a:bodyPr>
          <a:lstStyle/>
          <a:p>
            <a:pPr marL="171450" indent="-171450">
              <a:buFont typeface="Arial" panose="020B0604020202020204" pitchFamily="34" charset="0"/>
              <a:buChar char="•"/>
            </a:pPr>
            <a:r>
              <a:rPr lang="en-US" sz="1250" dirty="0"/>
              <a:t>Intimate Partner Violence has an impact on children and mothers prenatally and perinatally. </a:t>
            </a:r>
          </a:p>
          <a:p>
            <a:pPr marL="171450" indent="-171450">
              <a:buFont typeface="Arial" panose="020B0604020202020204" pitchFamily="34" charset="0"/>
              <a:buChar char="•"/>
            </a:pPr>
            <a:r>
              <a:rPr lang="en-US" sz="1250" dirty="0"/>
              <a:t>Childhood exposure to IPV and other psychosocial traumas can result in negative adult physical behaviors and health consequences such as heart disease, cancers, diabetes, obstructive pulmonary disease, and early death. </a:t>
            </a:r>
          </a:p>
          <a:p>
            <a:pPr marL="171450" indent="-171450">
              <a:buFont typeface="Arial" panose="020B0604020202020204" pitchFamily="34" charset="0"/>
              <a:buChar char="•"/>
            </a:pPr>
            <a:r>
              <a:rPr lang="en-US" sz="1250" dirty="0"/>
              <a:t>IPV interrupts the caretaker's ability to meet the basic needs for safety and security in infants and young children if not addressed early enough.</a:t>
            </a:r>
          </a:p>
          <a:p>
            <a:pPr marL="171450" indent="-171450">
              <a:buFont typeface="Arial" panose="020B0604020202020204" pitchFamily="34" charset="0"/>
              <a:buChar char="•"/>
            </a:pPr>
            <a:r>
              <a:rPr lang="en-US" sz="1250" dirty="0"/>
              <a:t>Early exposure to IPV is associated with an increased risk of asthma. </a:t>
            </a:r>
          </a:p>
          <a:p>
            <a:pPr marL="171450" indent="-171450">
              <a:buFont typeface="Arial" panose="020B0604020202020204" pitchFamily="34" charset="0"/>
              <a:buChar char="•"/>
            </a:pPr>
            <a:r>
              <a:rPr lang="en-US" sz="1250" dirty="0"/>
              <a:t>“When children experience stressful events, the hypothalamic-pituitary-adrenal axis is activated, releasing cortisol from the adrenal glands. Repeated activation may lead to dysregulation and increased risk for disease”(Blair et al., 2015). </a:t>
            </a:r>
          </a:p>
          <a:p>
            <a:pPr marL="171450" indent="-171450">
              <a:buFont typeface="Arial" panose="020B0604020202020204" pitchFamily="34" charset="0"/>
              <a:buChar char="•"/>
            </a:pPr>
            <a:r>
              <a:rPr lang="en-US" sz="1250" dirty="0"/>
              <a:t>Exposure to IPV leads to an increased risk of obesity among preschool-aged children.</a:t>
            </a:r>
          </a:p>
          <a:p>
            <a:pPr marL="171450" indent="-171450">
              <a:buFont typeface="Arial" panose="020B0604020202020204" pitchFamily="34" charset="0"/>
              <a:buChar char="•"/>
            </a:pPr>
            <a:r>
              <a:rPr lang="en-US" sz="1250" dirty="0"/>
              <a:t>“Witnessing family violence may be associated with emotional distress, and emotion-focused coping using food to self-soothe and address negative emotions”(Boynton et al., 2010).</a:t>
            </a:r>
          </a:p>
        </p:txBody>
      </p:sp>
      <p:graphicFrame>
        <p:nvGraphicFramePr>
          <p:cNvPr id="10" name="Table 9">
            <a:extLst>
              <a:ext uri="{FF2B5EF4-FFF2-40B4-BE49-F238E27FC236}">
                <a16:creationId xmlns:a16="http://schemas.microsoft.com/office/drawing/2014/main" id="{60D4B6A5-CBBB-4AD5-B838-5DC23C1E3459}"/>
              </a:ext>
            </a:extLst>
          </p:cNvPr>
          <p:cNvGraphicFramePr>
            <a:graphicFrameLocks noGrp="1"/>
          </p:cNvGraphicFramePr>
          <p:nvPr>
            <p:extLst>
              <p:ext uri="{D42A27DB-BD31-4B8C-83A1-F6EECF244321}">
                <p14:modId xmlns:p14="http://schemas.microsoft.com/office/powerpoint/2010/main" val="2334186928"/>
              </p:ext>
            </p:extLst>
          </p:nvPr>
        </p:nvGraphicFramePr>
        <p:xfrm>
          <a:off x="9371816" y="1300294"/>
          <a:ext cx="2820183" cy="5557706"/>
        </p:xfrm>
        <a:graphic>
          <a:graphicData uri="http://schemas.openxmlformats.org/drawingml/2006/table">
            <a:tbl>
              <a:tblPr firstRow="1" bandRow="1">
                <a:tableStyleId>{5C22544A-7EE6-4342-B048-85BDC9FD1C3A}</a:tableStyleId>
              </a:tblPr>
              <a:tblGrid>
                <a:gridCol w="2820183">
                  <a:extLst>
                    <a:ext uri="{9D8B030D-6E8A-4147-A177-3AD203B41FA5}">
                      <a16:colId xmlns:a16="http://schemas.microsoft.com/office/drawing/2014/main" val="2969647769"/>
                    </a:ext>
                  </a:extLst>
                </a:gridCol>
              </a:tblGrid>
              <a:tr h="5557706">
                <a:tc>
                  <a:txBody>
                    <a:bodyPr/>
                    <a:lstStyle/>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endParaRPr lang="en-US" dirty="0"/>
                    </a:p>
                  </a:txBody>
                  <a:tcPr>
                    <a:solidFill>
                      <a:srgbClr val="99B2DF"/>
                    </a:solidFill>
                  </a:tcPr>
                </a:tc>
                <a:extLst>
                  <a:ext uri="{0D108BD9-81ED-4DB2-BD59-A6C34878D82A}">
                    <a16:rowId xmlns:a16="http://schemas.microsoft.com/office/drawing/2014/main" val="3021556764"/>
                  </a:ext>
                </a:extLst>
              </a:tr>
            </a:tbl>
          </a:graphicData>
        </a:graphic>
      </p:graphicFrame>
      <p:sp>
        <p:nvSpPr>
          <p:cNvPr id="11" name="TextBox 10">
            <a:extLst>
              <a:ext uri="{FF2B5EF4-FFF2-40B4-BE49-F238E27FC236}">
                <a16:creationId xmlns:a16="http://schemas.microsoft.com/office/drawing/2014/main" id="{8191848C-96F7-4B9A-A92D-FCB4DE570150}"/>
              </a:ext>
            </a:extLst>
          </p:cNvPr>
          <p:cNvSpPr txBox="1"/>
          <p:nvPr/>
        </p:nvSpPr>
        <p:spPr>
          <a:xfrm>
            <a:off x="10061757" y="761141"/>
            <a:ext cx="1676400" cy="307777"/>
          </a:xfrm>
          <a:prstGeom prst="rect">
            <a:avLst/>
          </a:prstGeom>
          <a:solidFill>
            <a:schemeClr val="bg2"/>
          </a:solidFill>
        </p:spPr>
        <p:txBody>
          <a:bodyPr wrap="square" rtlCol="0">
            <a:spAutoFit/>
          </a:bodyPr>
          <a:lstStyle/>
          <a:p>
            <a:r>
              <a:rPr lang="en-US" sz="1400" dirty="0"/>
              <a:t>CPP-VIII-B-1-100</a:t>
            </a:r>
          </a:p>
        </p:txBody>
      </p:sp>
      <p:sp>
        <p:nvSpPr>
          <p:cNvPr id="12" name="TextBox 11">
            <a:extLst>
              <a:ext uri="{FF2B5EF4-FFF2-40B4-BE49-F238E27FC236}">
                <a16:creationId xmlns:a16="http://schemas.microsoft.com/office/drawing/2014/main" id="{E3314CC7-D523-484F-8E73-692C11700F34}"/>
              </a:ext>
            </a:extLst>
          </p:cNvPr>
          <p:cNvSpPr txBox="1"/>
          <p:nvPr/>
        </p:nvSpPr>
        <p:spPr>
          <a:xfrm>
            <a:off x="3578661" y="1832488"/>
            <a:ext cx="1701018" cy="2139047"/>
          </a:xfrm>
          <a:prstGeom prst="rect">
            <a:avLst/>
          </a:prstGeom>
          <a:solidFill>
            <a:schemeClr val="bg2"/>
          </a:solidFill>
        </p:spPr>
        <p:txBody>
          <a:bodyPr wrap="square" rtlCol="0">
            <a:spAutoFit/>
          </a:bodyPr>
          <a:lstStyle/>
          <a:p>
            <a:pPr marL="228600" indent="-228600">
              <a:buFont typeface="Arial" panose="020B0604020202020204" pitchFamily="34" charset="0"/>
              <a:buChar char="•"/>
            </a:pPr>
            <a:r>
              <a:rPr lang="en-US" sz="1100" dirty="0"/>
              <a:t>We provide services not only to children but also to families or caretakers</a:t>
            </a:r>
          </a:p>
          <a:p>
            <a:pPr marL="228600" indent="-228600">
              <a:buFont typeface="Arial" panose="020B0604020202020204" pitchFamily="34" charset="0"/>
              <a:buChar char="•"/>
            </a:pPr>
            <a:r>
              <a:rPr lang="en-US" sz="1100" dirty="0"/>
              <a:t>Provides grants to a wide range of services and resources. </a:t>
            </a:r>
          </a:p>
          <a:p>
            <a:pPr marL="228600" indent="-228600">
              <a:buFont typeface="Arial" panose="020B0604020202020204" pitchFamily="34" charset="0"/>
              <a:buChar char="•"/>
            </a:pPr>
            <a:r>
              <a:rPr lang="en-US" sz="1100" dirty="0"/>
              <a:t>The goal of permanency and strengthening family systems. </a:t>
            </a:r>
          </a:p>
          <a:p>
            <a:pPr marL="285750" indent="-285750">
              <a:buFont typeface="Arial" panose="020B0604020202020204" pitchFamily="34" charset="0"/>
              <a:buChar char="•"/>
            </a:pPr>
            <a:endParaRPr lang="en-US" sz="1200" dirty="0"/>
          </a:p>
        </p:txBody>
      </p:sp>
      <p:sp>
        <p:nvSpPr>
          <p:cNvPr id="14" name="Rectangle 13">
            <a:extLst>
              <a:ext uri="{FF2B5EF4-FFF2-40B4-BE49-F238E27FC236}">
                <a16:creationId xmlns:a16="http://schemas.microsoft.com/office/drawing/2014/main" id="{4C534AB1-E03C-4C37-AFC7-9B3864C890E0}"/>
              </a:ext>
            </a:extLst>
          </p:cNvPr>
          <p:cNvSpPr/>
          <p:nvPr/>
        </p:nvSpPr>
        <p:spPr>
          <a:xfrm>
            <a:off x="937039" y="1339845"/>
            <a:ext cx="1676400" cy="36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Abstract </a:t>
            </a:r>
          </a:p>
        </p:txBody>
      </p:sp>
      <p:sp>
        <p:nvSpPr>
          <p:cNvPr id="15" name="Rectangle 14">
            <a:extLst>
              <a:ext uri="{FF2B5EF4-FFF2-40B4-BE49-F238E27FC236}">
                <a16:creationId xmlns:a16="http://schemas.microsoft.com/office/drawing/2014/main" id="{E90D01FE-7F0F-41CD-ACA1-FBD2A59B1EC3}"/>
              </a:ext>
            </a:extLst>
          </p:cNvPr>
          <p:cNvSpPr/>
          <p:nvPr/>
        </p:nvSpPr>
        <p:spPr>
          <a:xfrm>
            <a:off x="10061757" y="168995"/>
            <a:ext cx="1676400" cy="36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Policy </a:t>
            </a:r>
          </a:p>
        </p:txBody>
      </p:sp>
      <p:sp>
        <p:nvSpPr>
          <p:cNvPr id="16" name="Rectangle 15">
            <a:extLst>
              <a:ext uri="{FF2B5EF4-FFF2-40B4-BE49-F238E27FC236}">
                <a16:creationId xmlns:a16="http://schemas.microsoft.com/office/drawing/2014/main" id="{B940BF19-4777-43D1-9434-277B92BBD97A}"/>
              </a:ext>
            </a:extLst>
          </p:cNvPr>
          <p:cNvSpPr/>
          <p:nvPr/>
        </p:nvSpPr>
        <p:spPr>
          <a:xfrm>
            <a:off x="3578661" y="1348275"/>
            <a:ext cx="1676400" cy="36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Strengths </a:t>
            </a:r>
          </a:p>
        </p:txBody>
      </p:sp>
      <p:sp>
        <p:nvSpPr>
          <p:cNvPr id="17" name="Rectangle 16">
            <a:extLst>
              <a:ext uri="{FF2B5EF4-FFF2-40B4-BE49-F238E27FC236}">
                <a16:creationId xmlns:a16="http://schemas.microsoft.com/office/drawing/2014/main" id="{F0B92438-EDEC-4857-9FF1-F7C26FD95DE7}"/>
              </a:ext>
            </a:extLst>
          </p:cNvPr>
          <p:cNvSpPr/>
          <p:nvPr/>
        </p:nvSpPr>
        <p:spPr>
          <a:xfrm>
            <a:off x="3566352" y="4018556"/>
            <a:ext cx="1701018" cy="36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Weaknesses </a:t>
            </a:r>
          </a:p>
        </p:txBody>
      </p:sp>
      <p:sp>
        <p:nvSpPr>
          <p:cNvPr id="18" name="Rectangle 17">
            <a:extLst>
              <a:ext uri="{FF2B5EF4-FFF2-40B4-BE49-F238E27FC236}">
                <a16:creationId xmlns:a16="http://schemas.microsoft.com/office/drawing/2014/main" id="{36450FDC-5BF2-490A-88FA-6E101198391C}"/>
              </a:ext>
            </a:extLst>
          </p:cNvPr>
          <p:cNvSpPr/>
          <p:nvPr/>
        </p:nvSpPr>
        <p:spPr>
          <a:xfrm>
            <a:off x="6649667" y="1352180"/>
            <a:ext cx="1676400" cy="36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Social Problem</a:t>
            </a:r>
          </a:p>
        </p:txBody>
      </p:sp>
      <p:sp>
        <p:nvSpPr>
          <p:cNvPr id="19" name="Rectangle 18">
            <a:extLst>
              <a:ext uri="{FF2B5EF4-FFF2-40B4-BE49-F238E27FC236}">
                <a16:creationId xmlns:a16="http://schemas.microsoft.com/office/drawing/2014/main" id="{D4D365BA-F8BA-4001-9862-DCE453832712}"/>
              </a:ext>
            </a:extLst>
          </p:cNvPr>
          <p:cNvSpPr/>
          <p:nvPr/>
        </p:nvSpPr>
        <p:spPr>
          <a:xfrm>
            <a:off x="9678230" y="1339845"/>
            <a:ext cx="1964956" cy="36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Recommendations </a:t>
            </a:r>
          </a:p>
        </p:txBody>
      </p:sp>
      <p:sp>
        <p:nvSpPr>
          <p:cNvPr id="21" name="TextBox 20">
            <a:extLst>
              <a:ext uri="{FF2B5EF4-FFF2-40B4-BE49-F238E27FC236}">
                <a16:creationId xmlns:a16="http://schemas.microsoft.com/office/drawing/2014/main" id="{95DC61BB-4DDF-484A-AD44-1CF3166ABAFF}"/>
              </a:ext>
            </a:extLst>
          </p:cNvPr>
          <p:cNvSpPr txBox="1"/>
          <p:nvPr/>
        </p:nvSpPr>
        <p:spPr>
          <a:xfrm>
            <a:off x="3578661" y="4412741"/>
            <a:ext cx="1701018" cy="1107996"/>
          </a:xfrm>
          <a:prstGeom prst="rect">
            <a:avLst/>
          </a:prstGeom>
          <a:solidFill>
            <a:schemeClr val="bg2"/>
          </a:solidFill>
        </p:spPr>
        <p:txBody>
          <a:bodyPr wrap="square" rtlCol="0">
            <a:spAutoFit/>
          </a:bodyPr>
          <a:lstStyle/>
          <a:p>
            <a:pPr marL="285750" indent="-285750">
              <a:buFont typeface="Arial" panose="020B0604020202020204" pitchFamily="34" charset="0"/>
              <a:buChar char="•"/>
            </a:pPr>
            <a:r>
              <a:rPr lang="en-US" sz="1100" dirty="0"/>
              <a:t>Not everyone utilizes services provide</a:t>
            </a:r>
          </a:p>
          <a:p>
            <a:pPr marL="285750" indent="-285750">
              <a:buFont typeface="Arial" panose="020B0604020202020204" pitchFamily="34" charset="0"/>
              <a:buChar char="•"/>
            </a:pPr>
            <a:r>
              <a:rPr lang="en-US" sz="1100" dirty="0"/>
              <a:t>Not all health services provide or recommend IPV screenings</a:t>
            </a:r>
          </a:p>
        </p:txBody>
      </p:sp>
      <p:sp>
        <p:nvSpPr>
          <p:cNvPr id="23" name="TextBox 22">
            <a:extLst>
              <a:ext uri="{FF2B5EF4-FFF2-40B4-BE49-F238E27FC236}">
                <a16:creationId xmlns:a16="http://schemas.microsoft.com/office/drawing/2014/main" id="{E9CDF3E3-E2DA-44E5-82A9-1F4AB81349A8}"/>
              </a:ext>
            </a:extLst>
          </p:cNvPr>
          <p:cNvSpPr txBox="1"/>
          <p:nvPr/>
        </p:nvSpPr>
        <p:spPr>
          <a:xfrm>
            <a:off x="9413508" y="1779687"/>
            <a:ext cx="2681681" cy="3416320"/>
          </a:xfrm>
          <a:prstGeom prst="rect">
            <a:avLst/>
          </a:prstGeom>
          <a:solidFill>
            <a:schemeClr val="bg2"/>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Medical and pediatric providers should be screening for IPV exposure health implications long–term, especially after a case is closed and out of the agency’s hands.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If IPV is suspected, referrals should be made immediately.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Advisory of potential risk factors impacting a child's health and development from early exposure to IPV.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Pediatric healthcare providers must understand knowledge and competency in identifying IPV, ensure the safety of children or IPV victims, and provide resources for survivors or exposed children.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p:txBody>
      </p:sp>
      <p:sp>
        <p:nvSpPr>
          <p:cNvPr id="20" name="TextBox 19">
            <a:extLst>
              <a:ext uri="{FF2B5EF4-FFF2-40B4-BE49-F238E27FC236}">
                <a16:creationId xmlns:a16="http://schemas.microsoft.com/office/drawing/2014/main" id="{35DC2EAD-EC6F-BC44-9A33-E96CA9D155CB}"/>
              </a:ext>
            </a:extLst>
          </p:cNvPr>
          <p:cNvSpPr txBox="1"/>
          <p:nvPr/>
        </p:nvSpPr>
        <p:spPr>
          <a:xfrm>
            <a:off x="9413508" y="5737861"/>
            <a:ext cx="2681681" cy="769441"/>
          </a:xfrm>
          <a:prstGeom prst="rect">
            <a:avLst/>
          </a:prstGeom>
          <a:solidFill>
            <a:schemeClr val="bg2"/>
          </a:solidFill>
        </p:spPr>
        <p:txBody>
          <a:bodyPr wrap="square" rtlCol="0">
            <a:spAutoFit/>
          </a:bodyPr>
          <a:lstStyle/>
          <a:p>
            <a:r>
              <a:rPr lang="en-US" sz="500" b="1" dirty="0"/>
              <a:t>Bair-Merritt, M. H., </a:t>
            </a:r>
            <a:r>
              <a:rPr lang="en-US" sz="500" b="1" dirty="0" err="1"/>
              <a:t>Voegtline</a:t>
            </a:r>
            <a:r>
              <a:rPr lang="en-US" sz="500" b="1" dirty="0"/>
              <a:t>, K., </a:t>
            </a:r>
            <a:r>
              <a:rPr lang="en-US" sz="500" b="1" dirty="0" err="1"/>
              <a:t>Ghazarian</a:t>
            </a:r>
            <a:r>
              <a:rPr lang="en-US" sz="500" b="1" dirty="0"/>
              <a:t>, S. R., Granger, D. A., Blair, C., Johnson, S. B., &amp; </a:t>
            </a:r>
            <a:r>
              <a:rPr lang="en-US" sz="400" b="1" dirty="0"/>
              <a:t>Family Life Project Investigators. (2015). Maternal intimate partner violence exposure, child cortisol reactivity and child asthma. </a:t>
            </a:r>
            <a:r>
              <a:rPr lang="en-US" sz="400" b="1" i="1" dirty="0"/>
              <a:t>Child Abuse &amp; Neglect,</a:t>
            </a:r>
            <a:r>
              <a:rPr lang="en-US" sz="400" b="1" dirty="0"/>
              <a:t> </a:t>
            </a:r>
            <a:r>
              <a:rPr lang="en-US" sz="400" b="1" i="1" dirty="0"/>
              <a:t>48</a:t>
            </a:r>
            <a:r>
              <a:rPr lang="en-US" sz="400" b="1" dirty="0"/>
              <a:t>, 50–57.</a:t>
            </a:r>
          </a:p>
          <a:p>
            <a:endParaRPr lang="en-US" sz="400" dirty="0"/>
          </a:p>
          <a:p>
            <a:pPr>
              <a:defRPr/>
            </a:pPr>
            <a:r>
              <a:rPr lang="en-US" sz="400" b="1" dirty="0"/>
              <a:t>Boynton-Jarrett, R., </a:t>
            </a:r>
            <a:r>
              <a:rPr lang="en-US" sz="400" b="1" dirty="0" err="1"/>
              <a:t>Fargnoli</a:t>
            </a:r>
            <a:r>
              <a:rPr lang="en-US" sz="400" b="1" dirty="0"/>
              <a:t>, J., </a:t>
            </a:r>
            <a:r>
              <a:rPr lang="en-US" sz="400" b="1" dirty="0" err="1"/>
              <a:t>Suglia</a:t>
            </a:r>
            <a:r>
              <a:rPr lang="en-US" sz="400" b="1" dirty="0"/>
              <a:t>, S. F., Zuckerman, B., &amp; Wright, R. J. (2010). Association between maternal intimate partner violence and incident obesity in preschool-aged children: Results from the Fragile Families and Child Well-Being Study. </a:t>
            </a:r>
            <a:r>
              <a:rPr lang="en-US" sz="400" b="1" i="1" dirty="0"/>
              <a:t>Archives of Pediatrics &amp; Adolescent Medicine,</a:t>
            </a:r>
            <a:r>
              <a:rPr lang="en-US" sz="400" b="1" dirty="0"/>
              <a:t> </a:t>
            </a:r>
            <a:r>
              <a:rPr lang="en-US" sz="400" b="1" i="1" dirty="0"/>
              <a:t>164</a:t>
            </a:r>
            <a:r>
              <a:rPr lang="en-US" sz="400" b="1" dirty="0"/>
              <a:t>(6), 540–546.</a:t>
            </a:r>
          </a:p>
          <a:p>
            <a:pPr>
              <a:defRPr/>
            </a:pPr>
            <a:r>
              <a:rPr lang="en-US" sz="500" b="1" dirty="0" err="1"/>
              <a:t>Breiding</a:t>
            </a:r>
            <a:r>
              <a:rPr lang="en-US" sz="500" b="1" dirty="0"/>
              <a:t>, M. J., &amp; </a:t>
            </a:r>
            <a:r>
              <a:rPr lang="en-US" sz="500" b="1" dirty="0" err="1"/>
              <a:t>Ziembroski</a:t>
            </a:r>
            <a:r>
              <a:rPr lang="en-US" sz="500" b="1" dirty="0"/>
              <a:t>, J. S. (2011). The relationship between intimate partner violence and children’s asthma in 10 US states/territories. </a:t>
            </a:r>
            <a:r>
              <a:rPr lang="en-US" sz="500" b="1" i="1" dirty="0"/>
              <a:t>Pediatric Allergy and Immunology, 22</a:t>
            </a:r>
            <a:r>
              <a:rPr lang="en-US" sz="500" b="1" dirty="0"/>
              <a:t>(1pt2), e95–100</a:t>
            </a:r>
            <a:endParaRPr lang="en-US" sz="500" dirty="0"/>
          </a:p>
        </p:txBody>
      </p:sp>
      <p:sp>
        <p:nvSpPr>
          <p:cNvPr id="22" name="Rectangle 21">
            <a:extLst>
              <a:ext uri="{FF2B5EF4-FFF2-40B4-BE49-F238E27FC236}">
                <a16:creationId xmlns:a16="http://schemas.microsoft.com/office/drawing/2014/main" id="{5043A0C2-87CF-3D48-B6ED-ECB9786805FC}"/>
              </a:ext>
            </a:extLst>
          </p:cNvPr>
          <p:cNvSpPr/>
          <p:nvPr/>
        </p:nvSpPr>
        <p:spPr>
          <a:xfrm>
            <a:off x="9672275" y="5285231"/>
            <a:ext cx="1964956" cy="3634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Resources</a:t>
            </a:r>
          </a:p>
        </p:txBody>
      </p:sp>
      <p:pic>
        <p:nvPicPr>
          <p:cNvPr id="5" name="Picture 4">
            <a:extLst>
              <a:ext uri="{FF2B5EF4-FFF2-40B4-BE49-F238E27FC236}">
                <a16:creationId xmlns:a16="http://schemas.microsoft.com/office/drawing/2014/main" id="{FBC24B4A-6D82-224C-A040-68B5965AA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6352" y="5567758"/>
            <a:ext cx="1804431" cy="1189421"/>
          </a:xfrm>
          <a:prstGeom prst="rect">
            <a:avLst/>
          </a:prstGeom>
        </p:spPr>
      </p:pic>
      <p:pic>
        <p:nvPicPr>
          <p:cNvPr id="13" name="Online Media 12" descr="IPV">
            <a:hlinkClick r:id="" action="ppaction://media"/>
            <a:extLst>
              <a:ext uri="{FF2B5EF4-FFF2-40B4-BE49-F238E27FC236}">
                <a16:creationId xmlns:a16="http://schemas.microsoft.com/office/drawing/2014/main" id="{2F775FFE-9B54-E240-84D0-EB356125A8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96185" y="6856393"/>
            <a:ext cx="812800" cy="812800"/>
          </a:xfrm>
          <a:prstGeom prst="rect">
            <a:avLst/>
          </a:prstGeom>
        </p:spPr>
      </p:pic>
    </p:spTree>
    <p:extLst>
      <p:ext uri="{BB962C8B-B14F-4D97-AF65-F5344CB8AC3E}">
        <p14:creationId xmlns:p14="http://schemas.microsoft.com/office/powerpoint/2010/main" val="17914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98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4826</TotalTime>
  <Words>698</Words>
  <Application>Microsoft Office PowerPoint</Application>
  <PresentationFormat>Widescreen</PresentationFormat>
  <Paragraphs>38</Paragraphs>
  <Slides>1</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 Children Exposed to Intimate Partner Violence: Long-Term Effects Elizabeth Lloyd  Georgian Court University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 Exposed to Intimate Partner Violence: Long Term Effects  Elizabeth Lloyd  Georgian Court University</dc:title>
  <dc:creator>Lloyd, Elizabeth [DCF]</dc:creator>
  <cp:lastModifiedBy>Michael L Pisciotta</cp:lastModifiedBy>
  <cp:revision>20</cp:revision>
  <dcterms:created xsi:type="dcterms:W3CDTF">2023-02-03T14:51:52Z</dcterms:created>
  <dcterms:modified xsi:type="dcterms:W3CDTF">2023-02-17T19:10:33Z</dcterms:modified>
</cp:coreProperties>
</file>