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B7F85F-88C4-4E24-B01D-D0AC761C934D}" v="3887" dt="2023-02-07T22:01:18.880"/>
    <p1510:client id="{AE8B0966-2AF4-EB82-182D-D682CEF9DAE2}" v="1193" dt="2023-02-07T19:19:16.2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988" y="5919"/>
            <a:ext cx="4783013" cy="1474432"/>
          </a:xfrm>
        </p:spPr>
        <p:txBody>
          <a:bodyPr>
            <a:normAutofit/>
          </a:bodyPr>
          <a:lstStyle/>
          <a:p>
            <a:br>
              <a:rPr lang="en-US" sz="2400">
                <a:cs typeface="Calibri Light"/>
              </a:rPr>
            </a:br>
            <a:br>
              <a:rPr lang="en-US" sz="2400">
                <a:cs typeface="Calibri Light"/>
              </a:rPr>
            </a:br>
            <a:r>
              <a:rPr lang="en-US" sz="2400">
                <a:latin typeface="Times New Roman"/>
                <a:cs typeface="Calibri Light"/>
              </a:rPr>
              <a:t>Katelyn Roll, BSW'23</a:t>
            </a:r>
            <a:br>
              <a:rPr lang="en-US" sz="2400">
                <a:cs typeface="Calibri Light"/>
              </a:rPr>
            </a:br>
            <a:r>
              <a:rPr lang="en-US" sz="1800" b="1">
                <a:latin typeface="Times New Roman"/>
                <a:cs typeface="Calibri Light"/>
              </a:rPr>
              <a:t>Immigrations: The Pathway to Citizenship</a:t>
            </a:r>
            <a:endParaRPr lang="en-US" sz="1800" b="1">
              <a:latin typeface="Times New Roman"/>
            </a:endParaRPr>
          </a:p>
        </p:txBody>
      </p:sp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125C26B3-40BB-0C5A-4D26-BBC51D3F35E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t="10520" b="10520"/>
          <a:stretch/>
        </p:blipFill>
        <p:spPr>
          <a:xfrm>
            <a:off x="-2851" y="3482"/>
            <a:ext cx="1141521" cy="900870"/>
          </a:xfrm>
        </p:spPr>
      </p:pic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-3590" y="1480352"/>
            <a:ext cx="2926101" cy="41075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u="sng">
                <a:latin typeface="Times New Roman"/>
                <a:cs typeface="Calibri"/>
              </a:rPr>
              <a:t>The Social Problem</a:t>
            </a:r>
          </a:p>
          <a:p>
            <a:r>
              <a:rPr lang="en-US" sz="1400">
                <a:latin typeface="Times New Roman"/>
                <a:cs typeface="Calibri"/>
              </a:rPr>
              <a:t>There are many misconceptions and assumptions made towards immigrants within the United States</a:t>
            </a:r>
          </a:p>
          <a:p>
            <a:r>
              <a:rPr lang="en-US" sz="1400">
                <a:latin typeface="Times New Roman"/>
                <a:cs typeface="Calibri"/>
              </a:rPr>
              <a:t>The lengthy process of becoming a legal citizen in the United States</a:t>
            </a:r>
          </a:p>
          <a:p>
            <a:r>
              <a:rPr lang="en-US" sz="1400">
                <a:latin typeface="Times New Roman"/>
                <a:cs typeface="Calibri"/>
              </a:rPr>
              <a:t>Immigrant families are being separated from their families as a result of migrating to the United States </a:t>
            </a:r>
          </a:p>
          <a:p>
            <a:r>
              <a:rPr lang="en-US" sz="1400">
                <a:latin typeface="Times New Roman"/>
                <a:cs typeface="Calibri"/>
              </a:rPr>
              <a:t>Families / Persons who are undocumented live in fear and live with a lack of uncertainty and or stability due to their citizenship status</a:t>
            </a:r>
          </a:p>
          <a:p>
            <a:r>
              <a:rPr lang="en-US" sz="1400">
                <a:latin typeface="Times New Roman"/>
                <a:cs typeface="Calibri"/>
              </a:rPr>
              <a:t>The process to become a legal citizen has become unaffordable, which halt's the already years long process </a:t>
            </a:r>
          </a:p>
          <a:p>
            <a:endParaRPr lang="en-US">
              <a:latin typeface="Times New Roman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550B89-7127-6390-7D82-1B5EC4497DED}"/>
              </a:ext>
            </a:extLst>
          </p:cNvPr>
          <p:cNvSpPr txBox="1"/>
          <p:nvPr/>
        </p:nvSpPr>
        <p:spPr>
          <a:xfrm>
            <a:off x="6835805" y="2929631"/>
            <a:ext cx="2743199" cy="4571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DD1D4B-C904-4C7F-485E-331343902822}"/>
              </a:ext>
            </a:extLst>
          </p:cNvPr>
          <p:cNvSpPr txBox="1"/>
          <p:nvPr/>
        </p:nvSpPr>
        <p:spPr>
          <a:xfrm>
            <a:off x="7568213" y="51786"/>
            <a:ext cx="4622305" cy="99411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latin typeface="Times New Roman"/>
                <a:cs typeface="Calibri"/>
              </a:rPr>
              <a:t>The United States Citizenship Act of 2021</a:t>
            </a:r>
          </a:p>
          <a:p>
            <a:r>
              <a:rPr lang="en-US" sz="1400">
                <a:latin typeface="Times New Roman"/>
                <a:cs typeface="Calibri"/>
              </a:rPr>
              <a:t>President Biden has proposed this bill to congress to aid in the restoration and humanity amongst immigrants </a:t>
            </a:r>
            <a:endParaRPr lang="en-US">
              <a:latin typeface="Times New Roman"/>
              <a:cs typeface="Calibri"/>
            </a:endParaRPr>
          </a:p>
          <a:p>
            <a:endParaRPr lang="en-US" sz="1400">
              <a:latin typeface="Times New Roman"/>
              <a:cs typeface="Calibri"/>
            </a:endParaRPr>
          </a:p>
          <a:p>
            <a:r>
              <a:rPr lang="en-US" sz="1400">
                <a:latin typeface="Times New Roman"/>
                <a:cs typeface="Calibri"/>
              </a:rPr>
              <a:t>The priority of this bill is to keep families together as they wait for their green-cards and to give them a roadmap to citizenship within a more modernized timeframe</a:t>
            </a:r>
          </a:p>
          <a:p>
            <a:endParaRPr lang="en-US" sz="1400">
              <a:latin typeface="Times New Roman"/>
              <a:cs typeface="Calibri"/>
            </a:endParaRPr>
          </a:p>
          <a:p>
            <a:r>
              <a:rPr lang="en-US" sz="1400">
                <a:latin typeface="Times New Roman"/>
                <a:cs typeface="Calibri"/>
              </a:rPr>
              <a:t>This bill is proposed to allow immigrants to apply for a green card after five years of entering the states, if they pass the background checks in which will be required and pay their annual taxes</a:t>
            </a:r>
          </a:p>
          <a:p>
            <a:endParaRPr lang="en-US" sz="1400">
              <a:latin typeface="Times New Roman"/>
              <a:cs typeface="Calibri"/>
            </a:endParaRPr>
          </a:p>
          <a:p>
            <a:r>
              <a:rPr lang="en-US" sz="1400">
                <a:latin typeface="Times New Roman"/>
                <a:cs typeface="Calibri"/>
              </a:rPr>
              <a:t>After three years of receiving a green card applicants must provide an understanding of U.S. civics and the English language</a:t>
            </a:r>
          </a:p>
          <a:p>
            <a:endParaRPr lang="en-US" sz="1400">
              <a:latin typeface="Times New Roman"/>
              <a:cs typeface="Calibri"/>
            </a:endParaRPr>
          </a:p>
          <a:p>
            <a:r>
              <a:rPr lang="en-US" sz="1400">
                <a:latin typeface="Times New Roman"/>
                <a:cs typeface="Calibri"/>
              </a:rPr>
              <a:t>The bill also proposes changing the term "alien" or "illegal alien" to "noncitizen", to also help embrace diversity in our Nation</a:t>
            </a:r>
          </a:p>
          <a:p>
            <a:r>
              <a:rPr lang="en-US" b="1" u="sng">
                <a:latin typeface="Times New Roman"/>
                <a:cs typeface="Calibri"/>
              </a:rPr>
              <a:t>Statistics from June 2021</a:t>
            </a:r>
            <a:endParaRPr lang="en-US" sz="1400">
              <a:latin typeface="Times New Roman"/>
              <a:cs typeface="Calibri"/>
            </a:endParaRPr>
          </a:p>
          <a:p>
            <a:r>
              <a:rPr lang="en-US" sz="1400">
                <a:latin typeface="Times New Roman"/>
                <a:cs typeface="Calibri"/>
              </a:rPr>
              <a:t>79% of people support creating a pathway to citizenship for undocumented immigrants, who reside in the U.S. for more than 10 years</a:t>
            </a:r>
            <a:endParaRPr lang="en-US" sz="1400" b="1" u="sng">
              <a:latin typeface="Times New Roman"/>
              <a:cs typeface="Calibri"/>
            </a:endParaRPr>
          </a:p>
          <a:p>
            <a:r>
              <a:rPr lang="en-US" sz="1400">
                <a:latin typeface="Times New Roman"/>
                <a:ea typeface="+mn-lt"/>
                <a:cs typeface="+mn-lt"/>
              </a:rPr>
              <a:t> 75% of people are in support of citizenship to people who are married to U.S. citizens</a:t>
            </a:r>
          </a:p>
          <a:p>
            <a:r>
              <a:rPr lang="en-US" sz="1400">
                <a:latin typeface="Times New Roman"/>
                <a:cs typeface="Calibri"/>
              </a:rPr>
              <a:t>68% support citizenship to those who are temporarily protected from getting deported</a:t>
            </a:r>
          </a:p>
          <a:p>
            <a:r>
              <a:rPr lang="en-US" sz="1400">
                <a:latin typeface="Times New Roman"/>
                <a:cs typeface="Calibri"/>
              </a:rPr>
              <a:t>71% support the pathway to citizenship to those seeking asylum</a:t>
            </a:r>
          </a:p>
          <a:p>
            <a:endParaRPr lang="en-US">
              <a:latin typeface="Times New Roman"/>
              <a:cs typeface="Calibri"/>
            </a:endParaRPr>
          </a:p>
          <a:p>
            <a:endParaRPr lang="en-US">
              <a:latin typeface="Times New Roman"/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cs typeface="Calibri" panose="020F0502020204030204"/>
            </a:endParaRPr>
          </a:p>
          <a:p>
            <a:endParaRPr lang="en-US">
              <a:latin typeface="Calibri" panose="020F0502020204030204"/>
              <a:cs typeface="Calibri"/>
            </a:endParaRPr>
          </a:p>
          <a:p>
            <a:endParaRPr lang="en-US">
              <a:latin typeface="Times New Roman"/>
              <a:cs typeface="Calibri"/>
            </a:endParaRPr>
          </a:p>
          <a:p>
            <a:endParaRPr lang="en-US">
              <a:latin typeface="Times New Roman"/>
              <a:cs typeface="Calibri"/>
            </a:endParaRPr>
          </a:p>
          <a:p>
            <a:endParaRPr lang="en-US">
              <a:latin typeface="Times New Roman"/>
              <a:cs typeface="Calibri"/>
            </a:endParaRPr>
          </a:p>
          <a:p>
            <a:endParaRPr lang="en-US">
              <a:latin typeface="Times New Roman"/>
              <a:cs typeface="Calibri"/>
            </a:endParaRPr>
          </a:p>
          <a:p>
            <a:endParaRPr lang="en-US">
              <a:latin typeface="Times New Roman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0AF56-2AD9-DA59-366C-0496EA74E166}"/>
              </a:ext>
            </a:extLst>
          </p:cNvPr>
          <p:cNvSpPr txBox="1"/>
          <p:nvPr/>
        </p:nvSpPr>
        <p:spPr>
          <a:xfrm>
            <a:off x="4493999" y="2415"/>
            <a:ext cx="3223388" cy="41242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latin typeface="Times New Roman"/>
                <a:cs typeface="Times New Roman"/>
              </a:rPr>
              <a:t>How Do We Aid Make This Change?</a:t>
            </a:r>
            <a:endParaRPr lang="en-US"/>
          </a:p>
          <a:p>
            <a:r>
              <a:rPr lang="en-US" sz="1400">
                <a:latin typeface="Times New Roman"/>
                <a:cs typeface="Times New Roman"/>
              </a:rPr>
              <a:t>Educate ourselves on the social problem of immigrations</a:t>
            </a:r>
          </a:p>
          <a:p>
            <a:endParaRPr lang="en-US" sz="1400">
              <a:latin typeface="Times New Roman"/>
              <a:cs typeface="Times New Roman"/>
            </a:endParaRPr>
          </a:p>
          <a:p>
            <a:r>
              <a:rPr lang="en-US" sz="1400">
                <a:latin typeface="Times New Roman"/>
                <a:cs typeface="Times New Roman"/>
              </a:rPr>
              <a:t>Help others to step back and gain compassion rather than letting themselves be guided by the stigma and stereotypes of immigrations</a:t>
            </a:r>
          </a:p>
          <a:p>
            <a:endParaRPr lang="en-US" sz="1400">
              <a:latin typeface="Times New Roman"/>
              <a:cs typeface="Times New Roman"/>
            </a:endParaRPr>
          </a:p>
          <a:p>
            <a:r>
              <a:rPr lang="en-US" sz="1400">
                <a:latin typeface="Times New Roman"/>
                <a:cs typeface="Times New Roman"/>
              </a:rPr>
              <a:t>Advocate for change by staying up to date on policies and speaking up to raise awareness</a:t>
            </a:r>
          </a:p>
          <a:p>
            <a:endParaRPr lang="en-US">
              <a:latin typeface="Times New Roman"/>
              <a:cs typeface="Times New Roman"/>
            </a:endParaRPr>
          </a:p>
          <a:p>
            <a:endParaRPr lang="en-US">
              <a:latin typeface="Times New Roman"/>
              <a:cs typeface="Times New Roman"/>
            </a:endParaRPr>
          </a:p>
          <a:p>
            <a:endParaRPr lang="en-US">
              <a:latin typeface="Times New Roman"/>
              <a:cs typeface="Times New Roman"/>
            </a:endParaRPr>
          </a:p>
          <a:p>
            <a:endParaRPr lang="en-US">
              <a:latin typeface="Times New Roman"/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A46625-ABB0-2DD7-42F5-04459F16A213}"/>
              </a:ext>
            </a:extLst>
          </p:cNvPr>
          <p:cNvSpPr txBox="1"/>
          <p:nvPr/>
        </p:nvSpPr>
        <p:spPr>
          <a:xfrm>
            <a:off x="2799846" y="3157663"/>
            <a:ext cx="4862687" cy="44935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u="sng">
                <a:latin typeface="Times New Roman"/>
                <a:cs typeface="Calibri"/>
              </a:rPr>
              <a:t>The Pros of the United States Citizenship Act of 2021</a:t>
            </a:r>
          </a:p>
          <a:p>
            <a:r>
              <a:rPr lang="en-US" sz="1400">
                <a:latin typeface="Times New Roman"/>
                <a:cs typeface="Calibri"/>
              </a:rPr>
              <a:t>The nation will develop of sense of more humanity towards the immigrant population </a:t>
            </a:r>
            <a:endParaRPr lang="en-US" b="1" u="sng">
              <a:latin typeface="Times New Roman"/>
              <a:cs typeface="Calibri"/>
            </a:endParaRPr>
          </a:p>
          <a:p>
            <a:endParaRPr lang="en-US" sz="1400">
              <a:latin typeface="Times New Roman"/>
              <a:ea typeface="+mn-lt"/>
              <a:cs typeface="+mn-lt"/>
            </a:endParaRPr>
          </a:p>
          <a:p>
            <a:r>
              <a:rPr lang="en-US" sz="1400">
                <a:latin typeface="Times New Roman"/>
                <a:ea typeface="+mn-lt"/>
                <a:cs typeface="+mn-lt"/>
              </a:rPr>
              <a:t>This bill could result in an estimated $39 billion taxes paid by the immigrant population in addition to the taxes paid by U.S. citizens, which would greatly aid the post-pandemic economy</a:t>
            </a:r>
            <a:endParaRPr lang="en-US"/>
          </a:p>
          <a:p>
            <a:endParaRPr lang="en-US" sz="1400">
              <a:latin typeface="Times New Roman"/>
              <a:cs typeface="Calibri"/>
            </a:endParaRPr>
          </a:p>
          <a:p>
            <a:r>
              <a:rPr lang="en-US" sz="1400">
                <a:latin typeface="Times New Roman"/>
                <a:cs typeface="Calibri"/>
              </a:rPr>
              <a:t>Mental health issues would possibly improve for the immigrant population </a:t>
            </a:r>
          </a:p>
          <a:p>
            <a:endParaRPr lang="en-US" sz="1400">
              <a:latin typeface="Times New Roman"/>
              <a:cs typeface="Calibri"/>
            </a:endParaRPr>
          </a:p>
          <a:p>
            <a:r>
              <a:rPr lang="en-US" sz="1400">
                <a:latin typeface="Times New Roman"/>
                <a:cs typeface="Calibri"/>
              </a:rPr>
              <a:t>Families will be kept together</a:t>
            </a:r>
          </a:p>
          <a:p>
            <a:endParaRPr lang="en-US" sz="1400">
              <a:latin typeface="Times New Roman"/>
              <a:cs typeface="Calibri"/>
            </a:endParaRPr>
          </a:p>
          <a:p>
            <a:r>
              <a:rPr lang="en-US" sz="1400">
                <a:latin typeface="Times New Roman"/>
                <a:cs typeface="Calibri"/>
              </a:rPr>
              <a:t>Immigrants will have a chance at the life all humans deserve, much sooner and stand a better chance at gaining legal status</a:t>
            </a:r>
          </a:p>
          <a:p>
            <a:endParaRPr lang="en-US" sz="1400">
              <a:latin typeface="Times New Roman"/>
              <a:cs typeface="Calibri"/>
            </a:endParaRPr>
          </a:p>
          <a:p>
            <a:r>
              <a:rPr lang="en-US" sz="1400">
                <a:latin typeface="Times New Roman"/>
                <a:cs typeface="Calibri"/>
              </a:rPr>
              <a:t>The restoration of humanity in our diverse world </a:t>
            </a:r>
          </a:p>
          <a:p>
            <a:endParaRPr lang="en-US" sz="1400">
              <a:latin typeface="Calibri" panose="020F0502020204030204"/>
              <a:cs typeface="Calibri"/>
            </a:endParaRPr>
          </a:p>
          <a:p>
            <a:endParaRPr lang="en-US" sz="1400">
              <a:latin typeface="Times New Roman"/>
              <a:cs typeface="Calibri"/>
            </a:endParaRPr>
          </a:p>
          <a:p>
            <a:endParaRPr lang="en-US" b="1" u="sng">
              <a:latin typeface="Times New Roman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C0075-6D91-6F30-EEA7-694D235B5401}"/>
              </a:ext>
            </a:extLst>
          </p:cNvPr>
          <p:cNvSpPr txBox="1"/>
          <p:nvPr/>
        </p:nvSpPr>
        <p:spPr>
          <a:xfrm>
            <a:off x="-5443" y="5693229"/>
            <a:ext cx="2639785" cy="16158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>
                <a:latin typeface="Times New Roman"/>
                <a:cs typeface="Calibri"/>
              </a:rPr>
              <a:t>References:</a:t>
            </a:r>
          </a:p>
          <a:p>
            <a:r>
              <a:rPr lang="en-US" sz="800">
                <a:ea typeface="+mn-lt"/>
                <a:cs typeface="+mn-lt"/>
              </a:rPr>
              <a:t>“Pathways to Citizenship for Undocumented Immigrants.” FWD.us, 12 Apr. 2022, https://www.fwd.us/news/pathway-to-citizenship/. </a:t>
            </a:r>
          </a:p>
          <a:p>
            <a:endParaRPr lang="en-US" sz="800">
              <a:cs typeface="Calibri"/>
            </a:endParaRPr>
          </a:p>
          <a:p>
            <a:r>
              <a:rPr lang="en-US" sz="800">
                <a:ea typeface="+mn-lt"/>
                <a:cs typeface="+mn-lt"/>
              </a:rPr>
              <a:t>“Fact Sheet: President Biden Sends Immigration Bill to Congress as Part of His Commitment to Modernize Our Immigration System.” </a:t>
            </a:r>
            <a:r>
              <a:rPr lang="en-US" sz="800" i="1">
                <a:ea typeface="+mn-lt"/>
                <a:cs typeface="+mn-lt"/>
              </a:rPr>
              <a:t>The White House</a:t>
            </a:r>
            <a:r>
              <a:rPr lang="en-US" sz="800">
                <a:ea typeface="+mn-lt"/>
                <a:cs typeface="+mn-lt"/>
              </a:rPr>
              <a:t>, The United States Government, 25 Jan. 2021, </a:t>
            </a:r>
            <a:endParaRPr lang="en-US" sz="800">
              <a:cs typeface="Calibri"/>
            </a:endParaRPr>
          </a:p>
          <a:p>
            <a:endParaRPr lang="en-US" sz="800">
              <a:cs typeface="Calibri"/>
            </a:endParaRPr>
          </a:p>
          <a:p>
            <a:endParaRPr lang="en-US" sz="800">
              <a:cs typeface="Calibri"/>
            </a:endParaRPr>
          </a:p>
          <a:p>
            <a:endParaRPr lang="en-US" sz="800">
              <a:cs typeface="Calibri"/>
            </a:endParaRPr>
          </a:p>
        </p:txBody>
      </p:sp>
      <p:pic>
        <p:nvPicPr>
          <p:cNvPr id="8" name="2 Kenneth Dr">
            <a:hlinkClick r:id="" action="ppaction://media"/>
            <a:extLst>
              <a:ext uri="{FF2B5EF4-FFF2-40B4-BE49-F238E27FC236}">
                <a16:creationId xmlns:a16="http://schemas.microsoft.com/office/drawing/2014/main" id="{30D82EE3-95AB-FD06-00AB-355C67C5B5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90875" y="8819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 Katelyn Roll, BSW'23 Immigrations: The Pathway to Citizenship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4</cp:revision>
  <dcterms:created xsi:type="dcterms:W3CDTF">2023-02-07T17:36:01Z</dcterms:created>
  <dcterms:modified xsi:type="dcterms:W3CDTF">2023-02-07T22:02:02Z</dcterms:modified>
</cp:coreProperties>
</file>