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C722F-7AC4-471F-A9FE-70AD303F542E}" v="10" dt="2023-01-30T15:12:47.76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7"/>
    <p:restoredTop sz="94679"/>
  </p:normalViewPr>
  <p:slideViewPr>
    <p:cSldViewPr snapToGrid="0">
      <p:cViewPr>
        <p:scale>
          <a:sx n="18" d="100"/>
          <a:sy n="18" d="100"/>
        </p:scale>
        <p:origin x="652" y="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enzied21@gmail.com" userId="e6e9a77b2697aa96" providerId="LiveId" clId="{1DBC722F-7AC4-471F-A9FE-70AD303F542E}"/>
    <pc:docChg chg="undo custSel addSld delSld modSld modShowInfo">
      <pc:chgData name="makenzied21@gmail.com" userId="e6e9a77b2697aa96" providerId="LiveId" clId="{1DBC722F-7AC4-471F-A9FE-70AD303F542E}" dt="2023-01-30T23:44:53.450" v="2629" actId="2744"/>
      <pc:docMkLst>
        <pc:docMk/>
      </pc:docMkLst>
      <pc:sldChg chg="addSp delSp modSp mod modTransition delAnim">
        <pc:chgData name="makenzied21@gmail.com" userId="e6e9a77b2697aa96" providerId="LiveId" clId="{1DBC722F-7AC4-471F-A9FE-70AD303F542E}" dt="2023-01-30T15:12:47.769" v="2627"/>
        <pc:sldMkLst>
          <pc:docMk/>
          <pc:sldMk cId="931198942" sldId="256"/>
        </pc:sldMkLst>
        <pc:spChg chg="mod">
          <ac:chgData name="makenzied21@gmail.com" userId="e6e9a77b2697aa96" providerId="LiveId" clId="{1DBC722F-7AC4-471F-A9FE-70AD303F542E}" dt="2023-01-28T15:42:27.208" v="2626" actId="14100"/>
          <ac:spMkLst>
            <pc:docMk/>
            <pc:sldMk cId="931198942" sldId="256"/>
            <ac:spMk id="3" creationId="{33E3EB1D-5BAB-4E48-952C-121D60BDD1BD}"/>
          </ac:spMkLst>
        </pc:spChg>
        <pc:spChg chg="mod">
          <ac:chgData name="makenzied21@gmail.com" userId="e6e9a77b2697aa96" providerId="LiveId" clId="{1DBC722F-7AC4-471F-A9FE-70AD303F542E}" dt="2023-01-27T22:20:57.879" v="103" actId="20577"/>
          <ac:spMkLst>
            <pc:docMk/>
            <pc:sldMk cId="931198942" sldId="256"/>
            <ac:spMk id="4" creationId="{00000000-0000-0000-0000-000000000000}"/>
          </ac:spMkLst>
        </pc:spChg>
        <pc:spChg chg="mod">
          <ac:chgData name="makenzied21@gmail.com" userId="e6e9a77b2697aa96" providerId="LiveId" clId="{1DBC722F-7AC4-471F-A9FE-70AD303F542E}" dt="2023-01-27T22:29:45.523" v="254" actId="14100"/>
          <ac:spMkLst>
            <pc:docMk/>
            <pc:sldMk cId="931198942" sldId="256"/>
            <ac:spMk id="5" creationId="{00000000-0000-0000-0000-000000000000}"/>
          </ac:spMkLst>
        </pc:spChg>
        <pc:spChg chg="mod">
          <ac:chgData name="makenzied21@gmail.com" userId="e6e9a77b2697aa96" providerId="LiveId" clId="{1DBC722F-7AC4-471F-A9FE-70AD303F542E}" dt="2023-01-27T22:29:23.802" v="251" actId="14100"/>
          <ac:spMkLst>
            <pc:docMk/>
            <pc:sldMk cId="931198942" sldId="256"/>
            <ac:spMk id="7" creationId="{00000000-0000-0000-0000-000000000000}"/>
          </ac:spMkLst>
        </pc:spChg>
        <pc:spChg chg="add del mod">
          <ac:chgData name="makenzied21@gmail.com" userId="e6e9a77b2697aa96" providerId="LiveId" clId="{1DBC722F-7AC4-471F-A9FE-70AD303F542E}" dt="2023-01-27T22:23:18.188" v="111" actId="21"/>
          <ac:spMkLst>
            <pc:docMk/>
            <pc:sldMk cId="931198942" sldId="256"/>
            <ac:spMk id="8" creationId="{D138C13B-980B-C192-90DB-32137AEC8EF5}"/>
          </ac:spMkLst>
        </pc:spChg>
        <pc:spChg chg="mod">
          <ac:chgData name="makenzied21@gmail.com" userId="e6e9a77b2697aa96" providerId="LiveId" clId="{1DBC722F-7AC4-471F-A9FE-70AD303F542E}" dt="2023-01-27T22:29:42.112" v="253" actId="14100"/>
          <ac:spMkLst>
            <pc:docMk/>
            <pc:sldMk cId="931198942" sldId="256"/>
            <ac:spMk id="9" creationId="{00000000-0000-0000-0000-000000000000}"/>
          </ac:spMkLst>
        </pc:spChg>
        <pc:spChg chg="mod">
          <ac:chgData name="makenzied21@gmail.com" userId="e6e9a77b2697aa96" providerId="LiveId" clId="{1DBC722F-7AC4-471F-A9FE-70AD303F542E}" dt="2023-01-28T15:42:01.234" v="2622" actId="255"/>
          <ac:spMkLst>
            <pc:docMk/>
            <pc:sldMk cId="931198942" sldId="256"/>
            <ac:spMk id="11" creationId="{00000000-0000-0000-0000-000000000000}"/>
          </ac:spMkLst>
        </pc:spChg>
        <pc:spChg chg="mod">
          <ac:chgData name="makenzied21@gmail.com" userId="e6e9a77b2697aa96" providerId="LiveId" clId="{1DBC722F-7AC4-471F-A9FE-70AD303F542E}" dt="2023-01-28T15:41:21.888" v="2612" actId="255"/>
          <ac:spMkLst>
            <pc:docMk/>
            <pc:sldMk cId="931198942" sldId="256"/>
            <ac:spMk id="12" creationId="{00000000-0000-0000-0000-000000000000}"/>
          </ac:spMkLst>
        </pc:spChg>
        <pc:spChg chg="mod">
          <ac:chgData name="makenzied21@gmail.com" userId="e6e9a77b2697aa96" providerId="LiveId" clId="{1DBC722F-7AC4-471F-A9FE-70AD303F542E}" dt="2023-01-28T15:41:34.732" v="2613" actId="255"/>
          <ac:spMkLst>
            <pc:docMk/>
            <pc:sldMk cId="931198942" sldId="256"/>
            <ac:spMk id="14" creationId="{00000000-0000-0000-0000-000000000000}"/>
          </ac:spMkLst>
        </pc:spChg>
        <pc:spChg chg="mod">
          <ac:chgData name="makenzied21@gmail.com" userId="e6e9a77b2697aa96" providerId="LiveId" clId="{1DBC722F-7AC4-471F-A9FE-70AD303F542E}" dt="2023-01-27T22:29:28.273" v="252" actId="14100"/>
          <ac:spMkLst>
            <pc:docMk/>
            <pc:sldMk cId="931198942" sldId="256"/>
            <ac:spMk id="18" creationId="{00000000-0000-0000-0000-000000000000}"/>
          </ac:spMkLst>
        </pc:spChg>
        <pc:spChg chg="mod">
          <ac:chgData name="makenzied21@gmail.com" userId="e6e9a77b2697aa96" providerId="LiveId" clId="{1DBC722F-7AC4-471F-A9FE-70AD303F542E}" dt="2023-01-28T15:18:40.943" v="2485" actId="14100"/>
          <ac:spMkLst>
            <pc:docMk/>
            <pc:sldMk cId="931198942" sldId="256"/>
            <ac:spMk id="21" creationId="{00000000-0000-0000-0000-000000000000}"/>
          </ac:spMkLst>
        </pc:spChg>
        <pc:spChg chg="mod">
          <ac:chgData name="makenzied21@gmail.com" userId="e6e9a77b2697aa96" providerId="LiveId" clId="{1DBC722F-7AC4-471F-A9FE-70AD303F542E}" dt="2023-01-28T15:39:38.022" v="2529" actId="20577"/>
          <ac:spMkLst>
            <pc:docMk/>
            <pc:sldMk cId="931198942" sldId="256"/>
            <ac:spMk id="22" creationId="{00000000-0000-0000-0000-000000000000}"/>
          </ac:spMkLst>
        </pc:spChg>
        <pc:spChg chg="mod">
          <ac:chgData name="makenzied21@gmail.com" userId="e6e9a77b2697aa96" providerId="LiveId" clId="{1DBC722F-7AC4-471F-A9FE-70AD303F542E}" dt="2023-01-28T02:08:38.025" v="467" actId="113"/>
          <ac:spMkLst>
            <pc:docMk/>
            <pc:sldMk cId="931198942" sldId="256"/>
            <ac:spMk id="23" creationId="{00000000-0000-0000-0000-000000000000}"/>
          </ac:spMkLst>
        </pc:spChg>
        <pc:picChg chg="add mod">
          <ac:chgData name="makenzied21@gmail.com" userId="e6e9a77b2697aa96" providerId="LiveId" clId="{1DBC722F-7AC4-471F-A9FE-70AD303F542E}" dt="2023-01-27T22:23:44.311" v="114" actId="1076"/>
          <ac:picMkLst>
            <pc:docMk/>
            <pc:sldMk cId="931198942" sldId="256"/>
            <ac:picMk id="2" creationId="{B4113872-2173-B043-B320-9AE52A80A4ED}"/>
          </ac:picMkLst>
        </pc:picChg>
        <pc:picChg chg="add mod">
          <ac:chgData name="makenzied21@gmail.com" userId="e6e9a77b2697aa96" providerId="LiveId" clId="{1DBC722F-7AC4-471F-A9FE-70AD303F542E}" dt="2023-01-27T22:23:31.102" v="113" actId="1076"/>
          <ac:picMkLst>
            <pc:docMk/>
            <pc:sldMk cId="931198942" sldId="256"/>
            <ac:picMk id="10" creationId="{6DB891BA-1C55-3C81-F304-67822B92C445}"/>
          </ac:picMkLst>
        </pc:picChg>
        <pc:picChg chg="del mod">
          <ac:chgData name="makenzied21@gmail.com" userId="e6e9a77b2697aa96" providerId="LiveId" clId="{1DBC722F-7AC4-471F-A9FE-70AD303F542E}" dt="2023-01-27T22:22:58.751" v="107" actId="21"/>
          <ac:picMkLst>
            <pc:docMk/>
            <pc:sldMk cId="931198942" sldId="256"/>
            <ac:picMk id="19" creationId="{B949FDF6-1A52-4A22-BE0B-4EF3E9CBFADA}"/>
          </ac:picMkLst>
        </pc:picChg>
        <pc:picChg chg="del">
          <ac:chgData name="makenzied21@gmail.com" userId="e6e9a77b2697aa96" providerId="LiveId" clId="{1DBC722F-7AC4-471F-A9FE-70AD303F542E}" dt="2023-01-27T22:23:01.836" v="108" actId="21"/>
          <ac:picMkLst>
            <pc:docMk/>
            <pc:sldMk cId="931198942" sldId="256"/>
            <ac:picMk id="20" creationId="{C52B8C0D-88AC-42D2-AE47-411D28033F67}"/>
          </ac:picMkLst>
        </pc:picChg>
        <pc:picChg chg="del">
          <ac:chgData name="makenzied21@gmail.com" userId="e6e9a77b2697aa96" providerId="LiveId" clId="{1DBC722F-7AC4-471F-A9FE-70AD303F542E}" dt="2023-01-27T22:21:41.626" v="104" actId="21"/>
          <ac:picMkLst>
            <pc:docMk/>
            <pc:sldMk cId="931198942" sldId="256"/>
            <ac:picMk id="27" creationId="{F996DE80-BD6A-9349-A47D-9C14F7D2DE63}"/>
          </ac:picMkLst>
        </pc:picChg>
      </pc:sldChg>
      <pc:sldChg chg="new del">
        <pc:chgData name="makenzied21@gmail.com" userId="e6e9a77b2697aa96" providerId="LiveId" clId="{1DBC722F-7AC4-471F-A9FE-70AD303F542E}" dt="2023-01-27T22:19:20.780" v="1" actId="2696"/>
        <pc:sldMkLst>
          <pc:docMk/>
          <pc:sldMk cId="2594293781"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1/30/2023</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nn4youth.org/wp-content/uploads/NN4Y-RHYA-McK-fact-sheet.pdf" TargetMode="External"/><Relationship Id="rId3" Type="http://schemas.openxmlformats.org/officeDocument/2006/relationships/slideLayout" Target="../slideLayouts/slideLayout1.xml"/><Relationship Id="rId7" Type="http://schemas.openxmlformats.org/officeDocument/2006/relationships/hyperlink" Target="https://www.njacyf.org/main/pages/RHY.ht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dx.doi.org/10.1007/s10578-019-00909-1" TargetMode="External"/><Relationship Id="rId11" Type="http://schemas.openxmlformats.org/officeDocument/2006/relationships/image" Target="../media/image3.png"/><Relationship Id="rId5" Type="http://schemas.openxmlformats.org/officeDocument/2006/relationships/hyperlink" Target="http://dx.doi.org.library.georgian.edu:2048/10.1007/s42822-021-00053-3" TargetMode="External"/><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8240" y="314399"/>
            <a:ext cx="34515887" cy="1647125"/>
          </a:xfrm>
        </p:spPr>
        <p:txBody>
          <a:bodyPr>
            <a:normAutofit/>
          </a:bodyPr>
          <a:lstStyle/>
          <a:p>
            <a:pPr algn="ctr"/>
            <a:r>
              <a:rPr lang="en-US" sz="8900" dirty="0"/>
              <a:t>The Fight to End Youth Homelessness</a:t>
            </a:r>
          </a:p>
        </p:txBody>
      </p:sp>
      <p:sp>
        <p:nvSpPr>
          <p:cNvPr id="23" name="Text Placeholder 22"/>
          <p:cNvSpPr>
            <a:spLocks noGrp="1"/>
          </p:cNvSpPr>
          <p:nvPr>
            <p:ph type="body" sz="quarter" idx="36"/>
          </p:nvPr>
        </p:nvSpPr>
        <p:spPr>
          <a:xfrm>
            <a:off x="4969566" y="1961525"/>
            <a:ext cx="34082181" cy="2978524"/>
          </a:xfrm>
        </p:spPr>
        <p:txBody>
          <a:bodyPr vert="horz" lIns="91440" tIns="45720" rIns="91440" bIns="45720" rtlCol="0" anchor="t">
            <a:noAutofit/>
          </a:bodyPr>
          <a:lstStyle/>
          <a:p>
            <a:pPr algn="ctr"/>
            <a:r>
              <a:rPr lang="en-US" sz="4000" b="1" dirty="0">
                <a:cs typeface="Calibri" panose="020F0502020204030204"/>
              </a:rPr>
              <a:t>Makenzie Dixon</a:t>
            </a:r>
          </a:p>
          <a:p>
            <a:pPr algn="ctr"/>
            <a:r>
              <a:rPr lang="en-US" sz="4000" b="1" dirty="0">
                <a:cs typeface="Calibri" panose="020F0502020204030204"/>
              </a:rPr>
              <a:t>Georgian Court University </a:t>
            </a:r>
          </a:p>
          <a:p>
            <a:pPr algn="ctr"/>
            <a:r>
              <a:rPr lang="en-US" sz="4000" b="1" dirty="0">
                <a:cs typeface="Calibri" panose="020F0502020204030204"/>
              </a:rPr>
              <a:t>Phone: 732-503-5619</a:t>
            </a:r>
          </a:p>
          <a:p>
            <a:pPr algn="ctr"/>
            <a:r>
              <a:rPr lang="en-US" sz="4000" b="1" dirty="0">
                <a:cs typeface="Calibri" panose="020F0502020204030204"/>
              </a:rPr>
              <a:t>Email: md70537@georgian.edu</a:t>
            </a:r>
          </a:p>
          <a:p>
            <a:pPr algn="ctr"/>
            <a:endParaRPr lang="en-US" dirty="0">
              <a:cs typeface="Calibri" panose="020F0502020204030204"/>
            </a:endParaRPr>
          </a:p>
        </p:txBody>
      </p:sp>
      <p:sp>
        <p:nvSpPr>
          <p:cNvPr id="5" name="Text Placeholder 4"/>
          <p:cNvSpPr>
            <a:spLocks noGrp="1"/>
          </p:cNvSpPr>
          <p:nvPr>
            <p:ph type="body" sz="quarter" idx="13"/>
          </p:nvPr>
        </p:nvSpPr>
        <p:spPr>
          <a:xfrm>
            <a:off x="816429" y="5457929"/>
            <a:ext cx="7686195" cy="1613431"/>
          </a:xfrm>
        </p:spPr>
        <p:txBody>
          <a:bodyPr/>
          <a:lstStyle/>
          <a:p>
            <a:pPr algn="ctr"/>
            <a:r>
              <a:rPr lang="en-US" dirty="0"/>
              <a:t>abstract</a:t>
            </a:r>
          </a:p>
        </p:txBody>
      </p:sp>
      <p:sp>
        <p:nvSpPr>
          <p:cNvPr id="11" name="Content Placeholder 10"/>
          <p:cNvSpPr>
            <a:spLocks noGrp="1"/>
          </p:cNvSpPr>
          <p:nvPr>
            <p:ph sz="quarter" idx="24"/>
          </p:nvPr>
        </p:nvSpPr>
        <p:spPr>
          <a:xfrm>
            <a:off x="367011" y="7084584"/>
            <a:ext cx="8891099" cy="25519417"/>
          </a:xfrm>
        </p:spPr>
        <p:txBody>
          <a:bodyPr vert="horz" lIns="365760" tIns="182880" rIns="91440" bIns="45720" rtlCol="0" anchor="t">
            <a:noAutofit/>
          </a:bodyPr>
          <a:lstStyle/>
          <a:p>
            <a:pPr marL="0" indent="0">
              <a:buNone/>
            </a:pPr>
            <a:r>
              <a:rPr lang="en-US" sz="4700" b="0" i="0" u="none" strike="noStrike" dirty="0">
                <a:solidFill>
                  <a:srgbClr val="000000"/>
                </a:solidFill>
                <a:effectLst/>
                <a:latin typeface="Times New Roman" panose="02020603050405020304" pitchFamily="18" charset="0"/>
              </a:rPr>
              <a:t>National statistics suggest that an estimated 4,200,000 unaccompanied youth ages 13 to 25 experience homelessness in the United States each year. Despite the national crisis of youth homelessness, America's homeless youth are an elusive, forgotten, and under-examined population. The issues surrounding addressing youth homelessness stem from inaccurate numbers of </a:t>
            </a:r>
            <a:r>
              <a:rPr lang="en-US" sz="4700" dirty="0">
                <a:solidFill>
                  <a:srgbClr val="000000"/>
                </a:solidFill>
                <a:latin typeface="Times New Roman" panose="02020603050405020304" pitchFamily="18" charset="0"/>
              </a:rPr>
              <a:t>homeless youth,</a:t>
            </a:r>
            <a:r>
              <a:rPr lang="en-US" sz="4700" b="0" i="0" u="none" strike="noStrike" dirty="0">
                <a:solidFill>
                  <a:srgbClr val="000000"/>
                </a:solidFill>
                <a:effectLst/>
                <a:latin typeface="Times New Roman" panose="02020603050405020304" pitchFamily="18" charset="0"/>
              </a:rPr>
              <a:t> a lack of comprehensive services, and a lack of adequate funding. Homeless youth are at risk for various adverse life outcomes, including mental health issues, suicidality, substance use, sexual exploitation, and trafficking. Considering the consequences of youth homelessness, it is pivotal that legislators make the investment to enhance services and resources for homeless youth that effectively address their unique life experiences and needs. I had the pleasure of completing my junior year internship with Ocean’s Harbor House, an agency for homeless youth. Through my experience, I felt urged to bring this issue to light and advocate for the forgotten youth. </a:t>
            </a:r>
            <a:endParaRPr lang="en-US" sz="4700" dirty="0">
              <a:ea typeface="+mn-lt"/>
              <a:cs typeface="+mn-lt"/>
            </a:endParaRPr>
          </a:p>
        </p:txBody>
      </p:sp>
      <p:sp>
        <p:nvSpPr>
          <p:cNvPr id="7" name="Text Placeholder 6"/>
          <p:cNvSpPr>
            <a:spLocks noGrp="1"/>
          </p:cNvSpPr>
          <p:nvPr>
            <p:ph type="body" sz="quarter" idx="17"/>
          </p:nvPr>
        </p:nvSpPr>
        <p:spPr>
          <a:xfrm>
            <a:off x="20328147" y="5473943"/>
            <a:ext cx="9531621" cy="1597417"/>
          </a:xfrm>
        </p:spPr>
        <p:txBody>
          <a:bodyPr/>
          <a:lstStyle/>
          <a:p>
            <a:pPr algn="ctr"/>
            <a:r>
              <a:rPr lang="en-US" sz="4000" dirty="0"/>
              <a:t>How has youth homelessness been addressed in the past?</a:t>
            </a:r>
          </a:p>
        </p:txBody>
      </p:sp>
      <p:sp>
        <p:nvSpPr>
          <p:cNvPr id="12" name="Content Placeholder 11"/>
          <p:cNvSpPr>
            <a:spLocks noGrp="1"/>
          </p:cNvSpPr>
          <p:nvPr>
            <p:ph sz="quarter" idx="25"/>
          </p:nvPr>
        </p:nvSpPr>
        <p:spPr>
          <a:xfrm>
            <a:off x="20291383" y="7084584"/>
            <a:ext cx="9873883" cy="25833815"/>
          </a:xfrm>
        </p:spPr>
        <p:txBody>
          <a:bodyPr vert="horz" lIns="365760" tIns="182880" rIns="91440" bIns="45720" rtlCol="0" anchor="t">
            <a:noAutofit/>
          </a:bodyPr>
          <a:lstStyle/>
          <a:p>
            <a:r>
              <a:rPr lang="en-US" sz="3600" dirty="0">
                <a:latin typeface="Times New Roman"/>
                <a:cs typeface="Calibri" panose="020F0502020204030204"/>
              </a:rPr>
              <a:t>In 1965, the </a:t>
            </a:r>
            <a:r>
              <a:rPr lang="en-US" sz="3600" b="1" dirty="0">
                <a:latin typeface="Times New Roman"/>
                <a:cs typeface="Calibri" panose="020F0502020204030204"/>
              </a:rPr>
              <a:t>Department of Housing and Urban Development (HUD)</a:t>
            </a:r>
            <a:r>
              <a:rPr lang="en-US" sz="3600" dirty="0">
                <a:latin typeface="Times New Roman"/>
                <a:cs typeface="Calibri" panose="020F0502020204030204"/>
              </a:rPr>
              <a:t> was created. HUD controls the Point-In-Time (PIT) count and provides federal definitions for "homeless youth." </a:t>
            </a:r>
          </a:p>
          <a:p>
            <a:r>
              <a:rPr lang="en-US" sz="3600" b="1" dirty="0">
                <a:latin typeface="Times New Roman"/>
                <a:cs typeface="Calibri" panose="020F0502020204030204"/>
              </a:rPr>
              <a:t>The Runaway and Homeless Youth Act (RHYA) </a:t>
            </a:r>
            <a:r>
              <a:rPr lang="en-US" sz="3600" dirty="0">
                <a:latin typeface="Times New Roman"/>
                <a:cs typeface="Calibri" panose="020F0502020204030204"/>
              </a:rPr>
              <a:t>is the primary social policy that addresses youth homelessness. The RHYA was passed in 1974 and is considered the sole federal legislation that addresses unaccompanied youth. RHYA addresses homeless youth by providing grants administered by the U.S. Department of Health and Human Services (HHS) to develop local systems of care in regions across the United States. The policy objectives of RHYA are to establish three strategies for intervention directed toward homeless youth. These interventions include street outreach, basic center programs (BCP), and transitional living programs (TLP). </a:t>
            </a:r>
          </a:p>
          <a:p>
            <a:r>
              <a:rPr lang="en-US" sz="3600" dirty="0">
                <a:latin typeface="Times New Roman"/>
                <a:cs typeface="Calibri" panose="020F0502020204030204"/>
              </a:rPr>
              <a:t>New Jersey is governed by legislation mirroring the federal RHYA. Governor Whitman passed this legislation, known as the </a:t>
            </a:r>
            <a:r>
              <a:rPr lang="en-US" sz="3600" b="1" dirty="0">
                <a:latin typeface="Times New Roman"/>
                <a:cs typeface="Calibri" panose="020F0502020204030204"/>
              </a:rPr>
              <a:t>New Jersey Homeless Youth Act (NJHYA)</a:t>
            </a:r>
            <a:r>
              <a:rPr lang="en-US" sz="3600" dirty="0">
                <a:latin typeface="Times New Roman"/>
                <a:cs typeface="Calibri" panose="020F0502020204030204"/>
              </a:rPr>
              <a:t>, in September 1999. New Jersey was the twenty-first state to adopt such legislation following efforts from youth advocates throughout New Jersey. NJHYA allows youth to access shelters or BCPs without a court order. This legislation does so by providing one million dollars annually for the funding of shelters, transitional living programs, and street outreach. The services provided by shelters, transitional living programs, and street outreach in New Jersey are consistent with what is outlined in the federal legislation, RHYA. </a:t>
            </a:r>
          </a:p>
          <a:p>
            <a:r>
              <a:rPr lang="en-US" sz="3600" dirty="0">
                <a:latin typeface="Times New Roman"/>
                <a:cs typeface="Calibri" panose="020F0502020204030204"/>
              </a:rPr>
              <a:t>Despite the provisions of RHYA, the services provided are limited, constrained, and ignore aspects of the unique needs of homeless youth. For example, the stay at a Basic Center Program is limited to 21 days, and the beds are limited. Transitional Living Programs are limited to youth ages 16-21 and often do not address the needs of youth who have experienced trafficking, exploitation, or sexual abuse. </a:t>
            </a:r>
          </a:p>
        </p:txBody>
      </p:sp>
      <p:sp>
        <p:nvSpPr>
          <p:cNvPr id="9" name="Text Placeholder 8"/>
          <p:cNvSpPr>
            <a:spLocks noGrp="1"/>
          </p:cNvSpPr>
          <p:nvPr>
            <p:ph type="body" sz="quarter" idx="21"/>
          </p:nvPr>
        </p:nvSpPr>
        <p:spPr>
          <a:xfrm>
            <a:off x="9856533" y="5589339"/>
            <a:ext cx="9531620" cy="1495245"/>
          </a:xfrm>
        </p:spPr>
        <p:txBody>
          <a:bodyPr/>
          <a:lstStyle/>
          <a:p>
            <a:pPr algn="ctr"/>
            <a:r>
              <a:rPr lang="en-US" dirty="0">
                <a:ea typeface="Cambria"/>
              </a:rPr>
              <a:t>The social Problem</a:t>
            </a:r>
          </a:p>
        </p:txBody>
      </p:sp>
      <p:sp>
        <p:nvSpPr>
          <p:cNvPr id="14" name="Content Placeholder 13"/>
          <p:cNvSpPr>
            <a:spLocks noGrp="1"/>
          </p:cNvSpPr>
          <p:nvPr>
            <p:ph sz="quarter" idx="27"/>
          </p:nvPr>
        </p:nvSpPr>
        <p:spPr>
          <a:xfrm>
            <a:off x="9376301" y="7071361"/>
            <a:ext cx="10211921" cy="25357336"/>
          </a:xfrm>
        </p:spPr>
        <p:txBody>
          <a:bodyPr vert="horz" lIns="365760" tIns="182880" rIns="91440" bIns="45720" rtlCol="0" anchor="t">
            <a:noAutofit/>
          </a:bodyPr>
          <a:lstStyle/>
          <a:p>
            <a:pPr rtl="0">
              <a:spcBef>
                <a:spcPts val="1200"/>
              </a:spcBef>
              <a:spcAft>
                <a:spcPts val="1200"/>
              </a:spcAft>
            </a:pPr>
            <a:r>
              <a:rPr lang="en-US" sz="3600" b="0" i="0" u="none" strike="noStrike" dirty="0">
                <a:solidFill>
                  <a:srgbClr val="000000"/>
                </a:solidFill>
                <a:effectLst/>
                <a:latin typeface="Times New Roman" panose="02020603050405020304" pitchFamily="18" charset="0"/>
              </a:rPr>
              <a:t>Youth homeless occurs for a variety of reasons. Many homeless youths have experienced instability in their homes and family life. Factors like abuse, domestic violence, family conflict, poverty, and parental substance use can lead to youth homelessness. Other contributing factors are also at play, like race, ethnicity, gender, sexuality, and national origin. For example, LGBTQ+ youth “...compose 20%–40% of the overall homeless youth population,...at least three times greater than the percentage of the general LGBT youth population, which is thought to be between 5% and 10% of the overall youth population</a:t>
            </a:r>
            <a:r>
              <a:rPr lang="en-US" sz="3600" dirty="0">
                <a:solidFill>
                  <a:srgbClr val="000000"/>
                </a:solidFill>
                <a:latin typeface="Times New Roman" panose="02020603050405020304" pitchFamily="18" charset="0"/>
              </a:rPr>
              <a:t>.”</a:t>
            </a:r>
            <a:r>
              <a:rPr lang="en-US" sz="3600" b="0" i="0" u="none" strike="noStrike" dirty="0">
                <a:solidFill>
                  <a:srgbClr val="000000"/>
                </a:solidFill>
                <a:effectLst/>
                <a:latin typeface="Times New Roman" panose="02020603050405020304" pitchFamily="18" charset="0"/>
              </a:rPr>
              <a:t> Thus, being a part of vulnerable populations increases youth’s likelihood of experiencing homelessness. </a:t>
            </a:r>
            <a:endParaRPr lang="en-US" sz="3600" i="0" u="none" strike="noStrike" dirty="0">
              <a:solidFill>
                <a:srgbClr val="000000"/>
              </a:solidFill>
              <a:latin typeface="Times New Roman" panose="02020603050405020304" pitchFamily="18" charset="0"/>
            </a:endParaRPr>
          </a:p>
          <a:p>
            <a:pPr rtl="0">
              <a:spcBef>
                <a:spcPts val="1200"/>
              </a:spcBef>
              <a:spcAft>
                <a:spcPts val="1200"/>
              </a:spcAft>
            </a:pPr>
            <a:r>
              <a:rPr lang="en-US" sz="3600" b="0" i="0" u="none" strike="noStrike" dirty="0">
                <a:solidFill>
                  <a:srgbClr val="000000"/>
                </a:solidFill>
                <a:effectLst/>
                <a:latin typeface="Times New Roman" panose="02020603050405020304" pitchFamily="18" charset="0"/>
              </a:rPr>
              <a:t>Studies have shown that obtaining an accurate count of homeless youth is challenging. It is typical for homeless youth to couch surf, live doubled-up, or bounce from place to place. Homeless youth are also often reluctant to identify as homeless or come out to be counted. These factors make it difficult to count the number of homeless youth in HUD’s Point-In-Time (PIT) count. In the 2022 New Jersey PIT count, homeless youth represented 8.9% of the homeless population. The 8.9% counted is likely an understatement of the number of youths experiencing homelessness. PIT counts not only lead to inaccurate numbers but communicate to the community and legislators that the problem is less than significant. </a:t>
            </a:r>
            <a:endParaRPr lang="en-US" sz="3600" b="0" dirty="0">
              <a:effectLst/>
            </a:endParaRPr>
          </a:p>
          <a:p>
            <a:pPr rtl="0">
              <a:spcBef>
                <a:spcPts val="1200"/>
              </a:spcBef>
              <a:spcAft>
                <a:spcPts val="1200"/>
              </a:spcAft>
            </a:pPr>
            <a:r>
              <a:rPr lang="en-US" sz="3600" b="0" i="0" u="none" strike="noStrike" dirty="0">
                <a:solidFill>
                  <a:srgbClr val="000000"/>
                </a:solidFill>
                <a:effectLst/>
                <a:latin typeface="Times New Roman" panose="02020603050405020304" pitchFamily="18" charset="0"/>
              </a:rPr>
              <a:t>The services available to homeless youth are few and far between. Ocean’s Harbor House is one of the only youth shelters in Ocean County, NJ, with only twelve beds in their emergency shelter. Thus, there is a significant need for more shelters, services, resources, and funding for homeless youth. The marginal services homeless youth have available are also not comprehensive in meeting the unique needs of homeless youth. Besides needing a safe place to stay, homeless youth require trauma-informed care, suicide and substance use prevention services, life skills, and services for the prevention of sex trafficking as well as victims of sex trafficking. </a:t>
            </a:r>
            <a:br>
              <a:rPr lang="en-US" sz="3600" dirty="0"/>
            </a:br>
            <a:endParaRPr lang="en-US" sz="3600" dirty="0">
              <a:latin typeface="Times New Roman"/>
              <a:cs typeface="Calibri" panose="020F0502020204030204"/>
            </a:endParaRPr>
          </a:p>
        </p:txBody>
      </p:sp>
      <p:sp>
        <p:nvSpPr>
          <p:cNvPr id="18" name="Text Placeholder 17"/>
          <p:cNvSpPr>
            <a:spLocks noGrp="1"/>
          </p:cNvSpPr>
          <p:nvPr>
            <p:ph type="body" sz="quarter" idx="31"/>
          </p:nvPr>
        </p:nvSpPr>
        <p:spPr>
          <a:xfrm>
            <a:off x="30791730" y="5655044"/>
            <a:ext cx="12567804" cy="1416316"/>
          </a:xfrm>
        </p:spPr>
        <p:txBody>
          <a:bodyPr/>
          <a:lstStyle/>
          <a:p>
            <a:pPr algn="ctr"/>
            <a:r>
              <a:rPr lang="en-US" dirty="0">
                <a:ea typeface="Cambria"/>
              </a:rPr>
              <a:t>Proposed social Policy</a:t>
            </a:r>
            <a:endParaRPr lang="en-US" dirty="0"/>
          </a:p>
        </p:txBody>
      </p:sp>
      <p:sp>
        <p:nvSpPr>
          <p:cNvPr id="21" name="Text Placeholder 20"/>
          <p:cNvSpPr>
            <a:spLocks noGrp="1"/>
          </p:cNvSpPr>
          <p:nvPr>
            <p:ph type="body" sz="quarter" idx="34"/>
          </p:nvPr>
        </p:nvSpPr>
        <p:spPr>
          <a:xfrm>
            <a:off x="30569070" y="24355099"/>
            <a:ext cx="12801600" cy="1219200"/>
          </a:xfrm>
        </p:spPr>
        <p:txBody>
          <a:bodyPr/>
          <a:lstStyle/>
          <a:p>
            <a:pPr algn="ctr"/>
            <a:r>
              <a:rPr lang="en-US" dirty="0"/>
              <a:t>references </a:t>
            </a:r>
          </a:p>
        </p:txBody>
      </p:sp>
      <p:sp>
        <p:nvSpPr>
          <p:cNvPr id="22" name="Content Placeholder 21"/>
          <p:cNvSpPr>
            <a:spLocks noGrp="1"/>
          </p:cNvSpPr>
          <p:nvPr>
            <p:ph sz="quarter" idx="35"/>
          </p:nvPr>
        </p:nvSpPr>
        <p:spPr>
          <a:xfrm>
            <a:off x="30569069" y="25574299"/>
            <a:ext cx="12955119" cy="7029702"/>
          </a:xfrm>
        </p:spPr>
        <p:txBody>
          <a:bodyPr vert="horz" lIns="365760" tIns="182880" rIns="91440" bIns="45720" rtlCol="0" anchor="t">
            <a:normAutofit/>
          </a:bodyPr>
          <a:lstStyle/>
          <a:p>
            <a:pPr rtl="0">
              <a:spcBef>
                <a:spcPts val="0"/>
              </a:spcBef>
              <a:spcAft>
                <a:spcPts val="0"/>
              </a:spcAft>
            </a:pPr>
            <a:r>
              <a:rPr lang="en-US" sz="2000" b="0" i="0" u="none" strike="noStrike" dirty="0">
                <a:effectLst/>
                <a:latin typeface="Times New Roman" panose="02020603050405020304" pitchFamily="18" charset="0"/>
              </a:rPr>
              <a:t>•Casey, H. (2021). But How Homeless Are You? Toward a More Just and Effective Response to Youth Homelessness.</a:t>
            </a:r>
            <a:r>
              <a:rPr lang="en-US" sz="2000" b="0" i="1" u="none" strike="noStrike" dirty="0">
                <a:effectLst/>
                <a:latin typeface="Times New Roman" panose="02020603050405020304" pitchFamily="18" charset="0"/>
              </a:rPr>
              <a:t> Behavior and Social Issues, 30</a:t>
            </a:r>
            <a:r>
              <a:rPr lang="en-US" sz="2000" b="0" i="0" u="none" strike="noStrike" dirty="0">
                <a:effectLst/>
                <a:latin typeface="Times New Roman" panose="02020603050405020304" pitchFamily="18" charset="0"/>
              </a:rPr>
              <a:t>( 1), 139-147.</a:t>
            </a:r>
            <a:r>
              <a:rPr lang="en-US" sz="2000" b="0" i="0" u="none" strike="noStrike" dirty="0">
                <a:solidFill>
                  <a:srgbClr val="4C5A6A"/>
                </a:solidFill>
                <a:effectLst/>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000" b="0" i="0" u="sng" strike="noStrike" dirty="0">
                <a:effectLst/>
                <a:latin typeface="Times New Roman" panose="02020603050405020304" pitchFamily="18" charset="0"/>
                <a:hlinkClick r:id="rId5">
                  <a:extLst>
                    <a:ext uri="{A12FA001-AC4F-418D-AE19-62706E023703}">
                      <ahyp:hlinkClr xmlns:ahyp="http://schemas.microsoft.com/office/drawing/2018/hyperlinkcolor" val="tx"/>
                    </a:ext>
                  </a:extLst>
                </a:hlinkClick>
              </a:rPr>
              <a:t>http://dx.doi.org.library.georgian.edu:2048/10.1007/s42822-021-00053-3</a:t>
            </a:r>
            <a:endParaRPr lang="en-US" sz="2000" b="0" dirty="0">
              <a:effectLst/>
            </a:endParaRPr>
          </a:p>
          <a:p>
            <a:pPr rtl="0">
              <a:spcBef>
                <a:spcPts val="0"/>
              </a:spcBef>
              <a:spcAft>
                <a:spcPts val="0"/>
              </a:spcAft>
            </a:pPr>
            <a:r>
              <a:rPr lang="en-US" sz="2000" b="0" i="0" u="none" strike="noStrike" dirty="0">
                <a:effectLst/>
                <a:latin typeface="Times New Roman" panose="02020603050405020304" pitchFamily="18" charset="0"/>
              </a:rPr>
              <a:t>•</a:t>
            </a:r>
            <a:r>
              <a:rPr lang="en-US" sz="2000" b="0" i="0" u="none" strike="noStrike" dirty="0" err="1">
                <a:effectLst/>
                <a:latin typeface="Times New Roman" panose="02020603050405020304" pitchFamily="18" charset="0"/>
              </a:rPr>
              <a:t>Cutuli</a:t>
            </a:r>
            <a:r>
              <a:rPr lang="en-US" sz="2000" b="0" i="0" u="none" strike="noStrike" dirty="0">
                <a:effectLst/>
                <a:latin typeface="Times New Roman" panose="02020603050405020304" pitchFamily="18" charset="0"/>
              </a:rPr>
              <a:t>, J. J., Treglia, D., &amp; </a:t>
            </a:r>
            <a:r>
              <a:rPr lang="en-US" sz="2000" b="0" i="0" u="none" strike="noStrike" dirty="0" err="1">
                <a:effectLst/>
                <a:latin typeface="Times New Roman" panose="02020603050405020304" pitchFamily="18" charset="0"/>
              </a:rPr>
              <a:t>Herbers</a:t>
            </a:r>
            <a:r>
              <a:rPr lang="en-US" sz="2000" b="0" i="0" u="none" strike="noStrike" dirty="0">
                <a:effectLst/>
                <a:latin typeface="Times New Roman" panose="02020603050405020304" pitchFamily="18" charset="0"/>
              </a:rPr>
              <a:t>, J. E. (2020). Adolescent Homelessness and Associated Features: Prevalence and Risk Across Eight States.</a:t>
            </a:r>
            <a:r>
              <a:rPr lang="en-US" sz="2000" b="0" i="1" u="none" strike="noStrike" dirty="0">
                <a:effectLst/>
                <a:latin typeface="Times New Roman" panose="02020603050405020304" pitchFamily="18" charset="0"/>
              </a:rPr>
              <a:t> Child Psychiatry and Human Development, 51</a:t>
            </a:r>
            <a:r>
              <a:rPr lang="en-US" sz="2000" b="0" i="0" u="none" strike="noStrike" dirty="0">
                <a:effectLst/>
                <a:latin typeface="Times New Roman" panose="02020603050405020304" pitchFamily="18" charset="0"/>
              </a:rPr>
              <a:t>(1), 48-58.</a:t>
            </a:r>
            <a:r>
              <a:rPr lang="en-US" sz="2000" b="0" i="0" u="none" strike="noStrike" dirty="0">
                <a:solidFill>
                  <a:srgbClr val="4C5A6A"/>
                </a:solidFill>
                <a:effectLst/>
                <a:latin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000" b="0" i="0" u="sng" strike="noStrike" dirty="0">
                <a:effectLst/>
                <a:latin typeface="Times New Roman" panose="02020603050405020304" pitchFamily="18" charset="0"/>
                <a:hlinkClick r:id="rId6">
                  <a:extLst>
                    <a:ext uri="{A12FA001-AC4F-418D-AE19-62706E023703}">
                      <ahyp:hlinkClr xmlns:ahyp="http://schemas.microsoft.com/office/drawing/2018/hyperlinkcolor" val="tx"/>
                    </a:ext>
                  </a:extLst>
                </a:hlinkClick>
              </a:rPr>
              <a:t>http://dx.doi.org/10.1007/s10578-019-00909-1</a:t>
            </a:r>
            <a:endParaRPr lang="en-US" sz="2000" b="0" dirty="0">
              <a:effectLst/>
            </a:endParaRPr>
          </a:p>
          <a:p>
            <a:pPr rtl="0">
              <a:spcBef>
                <a:spcPts val="0"/>
              </a:spcBef>
              <a:spcAft>
                <a:spcPts val="0"/>
              </a:spcAft>
            </a:pPr>
            <a:r>
              <a:rPr lang="en-US" sz="2000" b="0" i="0" u="none" strike="noStrike" dirty="0">
                <a:effectLst/>
                <a:latin typeface="Times New Roman" panose="02020603050405020304" pitchFamily="18" charset="0"/>
              </a:rPr>
              <a:t>•Monarch Housing Associates. (2022). </a:t>
            </a:r>
            <a:r>
              <a:rPr lang="en-US" sz="2000" b="0" i="1" u="none" strike="noStrike" dirty="0">
                <a:effectLst/>
                <a:latin typeface="Times New Roman" panose="02020603050405020304" pitchFamily="18" charset="0"/>
              </a:rPr>
              <a:t>New Jersey 2022 PIT Report</a:t>
            </a:r>
            <a:r>
              <a:rPr lang="en-US" sz="2000" b="0" i="0" u="none" strike="noStrike" dirty="0">
                <a:effectLst/>
                <a:latin typeface="Times New Roman" panose="02020603050405020304" pitchFamily="18" charset="0"/>
              </a:rPr>
              <a:t>. </a:t>
            </a:r>
            <a:r>
              <a:rPr lang="en-US" sz="2000" b="0" i="0" u="none" strike="noStrike" dirty="0" err="1">
                <a:effectLst/>
                <a:latin typeface="Times New Roman" panose="02020603050405020304" pitchFamily="18" charset="0"/>
              </a:rPr>
              <a:t>Monarchhousing.Org</a:t>
            </a:r>
            <a:r>
              <a:rPr lang="en-US" sz="2000" b="0" i="0" u="none" strike="noStrike" dirty="0">
                <a:effectLst/>
                <a:latin typeface="Times New Roman" panose="02020603050405020304" pitchFamily="18" charset="0"/>
              </a:rPr>
              <a:t>. </a:t>
            </a:r>
            <a:endParaRPr lang="en-US" sz="2000" b="0" dirty="0">
              <a:effectLst/>
            </a:endParaRPr>
          </a:p>
          <a:p>
            <a:pPr rtl="0">
              <a:spcBef>
                <a:spcPts val="0"/>
              </a:spcBef>
              <a:spcAft>
                <a:spcPts val="0"/>
              </a:spcAft>
            </a:pPr>
            <a:r>
              <a:rPr lang="en-US" sz="2000" b="0" i="0" u="none" strike="noStrike" dirty="0">
                <a:effectLst/>
                <a:latin typeface="Times New Roman" panose="02020603050405020304" pitchFamily="18" charset="0"/>
              </a:rPr>
              <a:t>https://monarchhousing.org/wp-content/uploads/2022/10/New-Jersey-PIT-2022-Report.pdf</a:t>
            </a:r>
            <a:endParaRPr lang="en-US" sz="2000" b="0" dirty="0">
              <a:effectLst/>
            </a:endParaRPr>
          </a:p>
          <a:p>
            <a:pPr rtl="0">
              <a:spcBef>
                <a:spcPts val="1200"/>
              </a:spcBef>
              <a:spcAft>
                <a:spcPts val="0"/>
              </a:spcAft>
            </a:pPr>
            <a:r>
              <a:rPr lang="en-US" sz="2000" b="0" i="0" u="none" strike="noStrike" dirty="0">
                <a:effectLst/>
                <a:latin typeface="Times New Roman" panose="02020603050405020304" pitchFamily="18" charset="0"/>
              </a:rPr>
              <a:t>•New Jersey Alliance for Children, Youth and Families. (2011). </a:t>
            </a:r>
            <a:r>
              <a:rPr lang="en-US" sz="2000" b="0" i="1" u="none" strike="noStrike" dirty="0">
                <a:effectLst/>
                <a:latin typeface="Times New Roman" panose="02020603050405020304" pitchFamily="18" charset="0"/>
              </a:rPr>
              <a:t>Runaway and Homeless Youth (RHY)</a:t>
            </a:r>
            <a:r>
              <a:rPr lang="en-US" sz="2000" b="0" i="0" u="none" strike="noStrike" dirty="0">
                <a:effectLst/>
                <a:latin typeface="Times New Roman" panose="02020603050405020304" pitchFamily="18" charset="0"/>
              </a:rPr>
              <a:t>. </a:t>
            </a:r>
            <a:r>
              <a:rPr lang="en-US" sz="2000" b="0" i="0" u="none" strike="noStrike" dirty="0" err="1">
                <a:effectLst/>
                <a:latin typeface="Times New Roman" panose="02020603050405020304" pitchFamily="18" charset="0"/>
              </a:rPr>
              <a:t>Njacyf.Org</a:t>
            </a:r>
            <a:r>
              <a:rPr lang="en-US" sz="2000" b="0" i="0" u="none" strike="noStrike" dirty="0">
                <a:effectLst/>
                <a:latin typeface="Times New Roman" panose="02020603050405020304" pitchFamily="18" charset="0"/>
              </a:rPr>
              <a:t>.</a:t>
            </a:r>
            <a:r>
              <a:rPr lang="en-US" sz="2000" b="0" i="0" u="none" strike="noStrike" dirty="0">
                <a:solidFill>
                  <a:srgbClr val="4C5A6A"/>
                </a:solidFill>
                <a:effectLst/>
                <a:latin typeface="Times New Roman" panose="02020603050405020304" pitchFamily="18" charset="0"/>
                <a:hlinkClick r:id="rId7">
                  <a:extLst>
                    <a:ext uri="{A12FA001-AC4F-418D-AE19-62706E023703}">
                      <ahyp:hlinkClr xmlns:ahyp="http://schemas.microsoft.com/office/drawing/2018/hyperlinkcolor" val="tx"/>
                    </a:ext>
                  </a:extLst>
                </a:hlinkClick>
              </a:rPr>
              <a:t> </a:t>
            </a:r>
            <a:r>
              <a:rPr lang="en-US" sz="2000" b="0" i="0" u="sng" strike="noStrike" dirty="0">
                <a:effectLst/>
                <a:latin typeface="Times New Roman" panose="02020603050405020304" pitchFamily="18" charset="0"/>
                <a:hlinkClick r:id="rId7">
                  <a:extLst>
                    <a:ext uri="{A12FA001-AC4F-418D-AE19-62706E023703}">
                      <ahyp:hlinkClr xmlns:ahyp="http://schemas.microsoft.com/office/drawing/2018/hyperlinkcolor" val="tx"/>
                    </a:ext>
                  </a:extLst>
                </a:hlinkClick>
              </a:rPr>
              <a:t>https://www.njacyf.org/main/pages/RHY.htm#:%7E:text=The%20New%20Jersey%20Homeless%20Youth%20Act%20focuses%20on%20the%20needs,seek%20safety%20from%20the%20streets</a:t>
            </a:r>
            <a:r>
              <a:rPr lang="en-US" sz="2000" b="0" i="0" u="none" strike="noStrike" dirty="0">
                <a:effectLst/>
                <a:latin typeface="Times New Roman" panose="02020603050405020304" pitchFamily="18" charset="0"/>
              </a:rPr>
              <a:t>.</a:t>
            </a:r>
            <a:endParaRPr lang="en-US" sz="2000" b="0" dirty="0">
              <a:effectLst/>
            </a:endParaRPr>
          </a:p>
          <a:p>
            <a:pPr rtl="0">
              <a:spcBef>
                <a:spcPts val="1200"/>
              </a:spcBef>
              <a:spcAft>
                <a:spcPts val="0"/>
              </a:spcAft>
            </a:pPr>
            <a:r>
              <a:rPr lang="en-US" sz="2000" b="0" i="0" u="none" strike="noStrike" dirty="0">
                <a:effectLst/>
                <a:latin typeface="Times New Roman" panose="02020603050405020304" pitchFamily="18" charset="0"/>
              </a:rPr>
              <a:t>• </a:t>
            </a:r>
            <a:r>
              <a:rPr lang="en-US" sz="2000" b="0" i="0" u="none" strike="noStrike" dirty="0" err="1">
                <a:effectLst/>
                <a:latin typeface="Times New Roman" panose="02020603050405020304" pitchFamily="18" charset="0"/>
              </a:rPr>
              <a:t>Sharedhope</a:t>
            </a:r>
            <a:r>
              <a:rPr lang="en-US" sz="2000" b="0" i="0" u="none" strike="noStrike" dirty="0">
                <a:effectLst/>
                <a:latin typeface="Times New Roman" panose="02020603050405020304" pitchFamily="18" charset="0"/>
              </a:rPr>
              <a:t> International. (2022). </a:t>
            </a:r>
            <a:r>
              <a:rPr lang="en-US" sz="2000" b="0" i="1" u="none" strike="noStrike" dirty="0">
                <a:effectLst/>
                <a:latin typeface="Times New Roman" panose="02020603050405020304" pitchFamily="18" charset="0"/>
              </a:rPr>
              <a:t>The Runaway and Homeless Youth &amp; Trafficking Prevention Act (RHYTPA)</a:t>
            </a:r>
            <a:r>
              <a:rPr lang="en-US" sz="2000" b="0" i="0" u="none" strike="noStrike" dirty="0">
                <a:effectLst/>
                <a:latin typeface="Times New Roman" panose="02020603050405020304" pitchFamily="18" charset="0"/>
              </a:rPr>
              <a:t>. Sharedhope.org. https://sharedhope.org/wp-content/uploads/2021/03/RHYTPA.pdf</a:t>
            </a:r>
            <a:endParaRPr lang="en-US" sz="2000" b="0" dirty="0">
              <a:effectLst/>
            </a:endParaRPr>
          </a:p>
          <a:p>
            <a:pPr rtl="0">
              <a:spcBef>
                <a:spcPts val="1200"/>
              </a:spcBef>
              <a:spcAft>
                <a:spcPts val="0"/>
              </a:spcAft>
            </a:pPr>
            <a:r>
              <a:rPr lang="en-US" sz="2000" b="0" i="0" u="none" strike="noStrike" dirty="0">
                <a:effectLst/>
                <a:latin typeface="Times New Roman" panose="02020603050405020304" pitchFamily="18" charset="0"/>
              </a:rPr>
              <a:t>•Shelton, J., &amp; Bond, L. (2017). "It Just Never Worked Out": How Transgender and Gender Expansive Youth Understand Their Pathways Into Homelessness.</a:t>
            </a:r>
            <a:r>
              <a:rPr lang="en-US" sz="2000" b="0" i="1" u="none" strike="noStrike" dirty="0">
                <a:effectLst/>
                <a:latin typeface="Times New Roman" panose="02020603050405020304" pitchFamily="18" charset="0"/>
              </a:rPr>
              <a:t> Families in Society, 98 </a:t>
            </a:r>
            <a:r>
              <a:rPr lang="en-US" sz="2000" b="0" i="0" u="none" strike="noStrike" dirty="0">
                <a:effectLst/>
                <a:latin typeface="Times New Roman" panose="02020603050405020304" pitchFamily="18" charset="0"/>
              </a:rPr>
              <a:t>(4), 284.</a:t>
            </a:r>
            <a:endParaRPr lang="en-US" sz="2000" b="0" dirty="0">
              <a:effectLst/>
            </a:endParaRPr>
          </a:p>
          <a:p>
            <a:pPr rtl="0">
              <a:spcBef>
                <a:spcPts val="1200"/>
              </a:spcBef>
              <a:spcAft>
                <a:spcPts val="0"/>
              </a:spcAft>
            </a:pPr>
            <a:r>
              <a:rPr lang="en-US" sz="2000" b="0" i="0" u="none" strike="noStrike" dirty="0">
                <a:effectLst/>
                <a:latin typeface="Times New Roman" panose="02020603050405020304" pitchFamily="18" charset="0"/>
              </a:rPr>
              <a:t>•The National Network for Youth. (n.d.). </a:t>
            </a:r>
            <a:r>
              <a:rPr lang="en-US" sz="2000" b="0" i="1" u="none" strike="noStrike" dirty="0">
                <a:effectLst/>
                <a:latin typeface="Times New Roman" panose="02020603050405020304" pitchFamily="18" charset="0"/>
              </a:rPr>
              <a:t>Runaway and Homeless Youth Act (RHYA)</a:t>
            </a:r>
            <a:r>
              <a:rPr lang="en-US" sz="2000" b="0" i="0" u="none" strike="noStrike" dirty="0">
                <a:effectLst/>
                <a:latin typeface="Times New Roman" panose="02020603050405020304" pitchFamily="18" charset="0"/>
              </a:rPr>
              <a:t>. Nn4youth.Org.</a:t>
            </a:r>
            <a:r>
              <a:rPr lang="en-US" sz="2000" b="0" i="0" u="none" strike="noStrike" dirty="0">
                <a:solidFill>
                  <a:srgbClr val="4C5A6A"/>
                </a:solidFill>
                <a:effectLst/>
                <a:latin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2000" b="0" i="0" u="sng" strike="noStrike" dirty="0">
                <a:effectLst/>
                <a:latin typeface="Times New Roman" panose="02020603050405020304" pitchFamily="18" charset="0"/>
                <a:hlinkClick r:id="rId8">
                  <a:extLst>
                    <a:ext uri="{A12FA001-AC4F-418D-AE19-62706E023703}">
                      <ahyp:hlinkClr xmlns:ahyp="http://schemas.microsoft.com/office/drawing/2018/hyperlinkcolor" val="tx"/>
                    </a:ext>
                  </a:extLst>
                </a:hlinkClick>
              </a:rPr>
              <a:t>https://www.nn4youth.org/wp-content/uploads/NN4Y-RHYA-McK-fact-sheet.pdf</a:t>
            </a:r>
            <a:endParaRPr lang="en-US" sz="2000" b="0" dirty="0">
              <a:effectLst/>
            </a:endParaRPr>
          </a:p>
          <a:p>
            <a:r>
              <a:rPr lang="en-US" sz="2000" b="0" i="0" u="none" strike="noStrike" dirty="0">
                <a:effectLst/>
                <a:latin typeface="Times New Roman" panose="02020603050405020304" pitchFamily="18" charset="0"/>
              </a:rPr>
              <a:t>•Yarmuth, J. (2022, September). </a:t>
            </a:r>
            <a:r>
              <a:rPr lang="en-US" sz="2000" b="0" i="1" u="none" strike="noStrike" dirty="0">
                <a:effectLst/>
                <a:latin typeface="Times New Roman" panose="02020603050405020304" pitchFamily="18" charset="0"/>
              </a:rPr>
              <a:t>H.R.8948 - Runaway and Homeless Youth and Trafficking Prevention Act of 2022</a:t>
            </a:r>
            <a:r>
              <a:rPr lang="en-US" sz="2000" b="0" i="0" u="none" strike="noStrike" dirty="0">
                <a:effectLst/>
                <a:latin typeface="Times New Roman" panose="02020603050405020304" pitchFamily="18" charset="0"/>
              </a:rPr>
              <a:t>. congress.gov. https://www.congress.gov/bill/117th-congress/house-bill/8948/text?s=2&amp;r=20&amp;q=%7B%22search%22%3A%5B%22youth+homelessness%22%5D%7D</a:t>
            </a:r>
            <a:endParaRPr lang="en-US" sz="2000" dirty="0">
              <a:cs typeface="Calibri"/>
            </a:endParaRPr>
          </a:p>
        </p:txBody>
      </p:sp>
      <p:sp>
        <p:nvSpPr>
          <p:cNvPr id="3" name="Content Placeholder 11">
            <a:extLst>
              <a:ext uri="{FF2B5EF4-FFF2-40B4-BE49-F238E27FC236}">
                <a16:creationId xmlns:a16="http://schemas.microsoft.com/office/drawing/2014/main" id="{33E3EB1D-5BAB-4E48-952C-121D60BDD1BD}"/>
              </a:ext>
            </a:extLst>
          </p:cNvPr>
          <p:cNvSpPr txBox="1">
            <a:spLocks/>
          </p:cNvSpPr>
          <p:nvPr/>
        </p:nvSpPr>
        <p:spPr>
          <a:xfrm>
            <a:off x="30552033" y="7084584"/>
            <a:ext cx="12801600" cy="16644487"/>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3400" dirty="0">
                <a:latin typeface="Times New Roman" panose="02020603050405020304" pitchFamily="18" charset="0"/>
                <a:cs typeface="Times New Roman" panose="02020603050405020304" pitchFamily="18" charset="0"/>
              </a:rPr>
              <a:t>The policy I chose to examine has been introduced to the House of Representatives as of September 2022. The proposed bill is </a:t>
            </a:r>
            <a:r>
              <a:rPr lang="en-US" sz="3400" b="1" dirty="0">
                <a:latin typeface="Times New Roman" panose="02020603050405020304" pitchFamily="18" charset="0"/>
                <a:cs typeface="Times New Roman" panose="02020603050405020304" pitchFamily="18" charset="0"/>
              </a:rPr>
              <a:t>H.R.8948 - Runaway and Homeless Youth and Trafficking Prevention Act of 2022 (RHYTPA). </a:t>
            </a:r>
            <a:r>
              <a:rPr lang="en-US" sz="3400" dirty="0">
                <a:latin typeface="Times New Roman" panose="02020603050405020304" pitchFamily="18" charset="0"/>
                <a:cs typeface="Times New Roman" panose="02020603050405020304" pitchFamily="18" charset="0"/>
              </a:rPr>
              <a:t>RHYTP makes critical provisions to RHYA that help to increase funding, improve access to services, and better address the unique needs of homeless youth. </a:t>
            </a:r>
          </a:p>
          <a:p>
            <a:pPr marL="0" indent="0">
              <a:buFont typeface="Arial" panose="020B0604020202020204" pitchFamily="34" charset="0"/>
              <a:buNone/>
            </a:pPr>
            <a:r>
              <a:rPr lang="en-US" sz="3400" b="1" u="sng" dirty="0">
                <a:latin typeface="Times New Roman" panose="02020603050405020304" pitchFamily="18" charset="0"/>
                <a:cs typeface="Times New Roman" panose="02020603050405020304" pitchFamily="18" charset="0"/>
              </a:rPr>
              <a:t>Strengths of RHYTPA: </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Increases length of stay in BCPs from 21 days to 30 days. </a:t>
            </a:r>
          </a:p>
          <a:p>
            <a:r>
              <a:rPr lang="en-US" sz="3400" dirty="0">
                <a:latin typeface="Times New Roman" panose="02020603050405020304" pitchFamily="18" charset="0"/>
                <a:cs typeface="Times New Roman" panose="02020603050405020304" pitchFamily="18" charset="0"/>
              </a:rPr>
              <a:t>Increases the number of beds in BCPs to 20 beds. </a:t>
            </a:r>
          </a:p>
          <a:p>
            <a:r>
              <a:rPr lang="en-US" sz="3400" dirty="0">
                <a:latin typeface="Times New Roman" panose="02020603050405020304" pitchFamily="18" charset="0"/>
                <a:cs typeface="Times New Roman" panose="02020603050405020304" pitchFamily="18" charset="0"/>
              </a:rPr>
              <a:t>Increases age eligibility for TLPs from 21 to 25 years of age. </a:t>
            </a:r>
          </a:p>
          <a:p>
            <a:r>
              <a:rPr lang="en-US" sz="3400" dirty="0">
                <a:latin typeface="Times New Roman" panose="02020603050405020304" pitchFamily="18" charset="0"/>
                <a:cs typeface="Times New Roman" panose="02020603050405020304" pitchFamily="18" charset="0"/>
              </a:rPr>
              <a:t>BCPs are required to engage in street outreach with vulnerable populations and victims of trafficking and exploitation. </a:t>
            </a:r>
          </a:p>
          <a:p>
            <a:r>
              <a:rPr lang="en-US" sz="3400" dirty="0">
                <a:latin typeface="Times New Roman" panose="02020603050405020304" pitchFamily="18" charset="0"/>
                <a:cs typeface="Times New Roman" panose="02020603050405020304" pitchFamily="18" charset="0"/>
              </a:rPr>
              <a:t>Grant recipients must include a statistical summary indicating the prevalence of human trafficking in the homeless youth population. </a:t>
            </a:r>
          </a:p>
          <a:p>
            <a:r>
              <a:rPr lang="en-US" sz="3400" dirty="0">
                <a:latin typeface="Times New Roman" panose="02020603050405020304" pitchFamily="18" charset="0"/>
                <a:cs typeface="Times New Roman" panose="02020603050405020304" pitchFamily="18" charset="0"/>
              </a:rPr>
              <a:t>Requires staff to be trained in human trafficking, exploitation, and sexual abuse. </a:t>
            </a:r>
          </a:p>
          <a:p>
            <a:r>
              <a:rPr lang="en-US" sz="3400" dirty="0">
                <a:latin typeface="Times New Roman" panose="02020603050405020304" pitchFamily="18" charset="0"/>
                <a:cs typeface="Times New Roman" panose="02020603050405020304" pitchFamily="18" charset="0"/>
              </a:rPr>
              <a:t>Increases services for victims of human trafficking, exploitation, and sexual abuse. </a:t>
            </a:r>
          </a:p>
          <a:p>
            <a:r>
              <a:rPr lang="en-US" sz="3400" dirty="0">
                <a:latin typeface="Times New Roman" panose="02020603050405020304" pitchFamily="18" charset="0"/>
                <a:cs typeface="Times New Roman" panose="02020603050405020304" pitchFamily="18" charset="0"/>
              </a:rPr>
              <a:t>Authorizes over $350 million annually for homeless youth services. </a:t>
            </a:r>
          </a:p>
          <a:p>
            <a:pPr marL="0" indent="0">
              <a:buNone/>
            </a:pPr>
            <a:r>
              <a:rPr lang="en-US" sz="3400" b="1" u="sng" dirty="0">
                <a:latin typeface="Times New Roman" panose="02020603050405020304" pitchFamily="18" charset="0"/>
                <a:cs typeface="Times New Roman" panose="02020603050405020304" pitchFamily="18" charset="0"/>
              </a:rPr>
              <a:t>Weaknesses of RHYTPA: </a:t>
            </a:r>
          </a:p>
          <a:p>
            <a:r>
              <a:rPr lang="en-US" sz="3400" dirty="0">
                <a:latin typeface="Times New Roman" panose="02020603050405020304" pitchFamily="18" charset="0"/>
                <a:cs typeface="Times New Roman" panose="02020603050405020304" pitchFamily="18" charset="0"/>
              </a:rPr>
              <a:t>Although RHYTPA touches on vulnerable populations besides human trafficking and exploitation, research suggests that racial minorities and LGBTQ+ youth make up a significant portion of the homeless youth population. Services, outreach, and resources must also be directed to these populations specific to their experiences and needs. </a:t>
            </a:r>
          </a:p>
          <a:p>
            <a:r>
              <a:rPr lang="en-US" sz="3400" dirty="0">
                <a:latin typeface="Times New Roman" panose="02020603050405020304" pitchFamily="18" charset="0"/>
                <a:cs typeface="Times New Roman" panose="02020603050405020304" pitchFamily="18" charset="0"/>
              </a:rPr>
              <a:t>There continues to be a limited number of beds, typically 12 beds, in Transitional Living Programs (TLPs). The lack of beds in these programs limits the number of youth who can receive services. </a:t>
            </a:r>
          </a:p>
        </p:txBody>
      </p:sp>
      <p:pic>
        <p:nvPicPr>
          <p:cNvPr id="2" name="Picture 1" descr="Georgian Court University - Wikipedia">
            <a:extLst>
              <a:ext uri="{FF2B5EF4-FFF2-40B4-BE49-F238E27FC236}">
                <a16:creationId xmlns:a16="http://schemas.microsoft.com/office/drawing/2014/main" id="{B4113872-2173-B043-B320-9AE52A80A4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949" y="25594"/>
            <a:ext cx="4651596" cy="4651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DB891BA-1C55-3C81-F304-67822B92C445}"/>
              </a:ext>
            </a:extLst>
          </p:cNvPr>
          <p:cNvPicPr>
            <a:picLocks noChangeAspect="1"/>
          </p:cNvPicPr>
          <p:nvPr/>
        </p:nvPicPr>
        <p:blipFill>
          <a:blip r:embed="rId10"/>
          <a:stretch>
            <a:fillRect/>
          </a:stretch>
        </p:blipFill>
        <p:spPr>
          <a:xfrm>
            <a:off x="37159600" y="25539"/>
            <a:ext cx="4651651" cy="4651651"/>
          </a:xfrm>
          <a:prstGeom prst="rect">
            <a:avLst/>
          </a:prstGeom>
        </p:spPr>
      </p:pic>
      <p:pic>
        <p:nvPicPr>
          <p:cNvPr id="8" name="Makenzie Dixon">
            <a:hlinkClick r:id="" action="ppaction://media"/>
            <a:extLst>
              <a:ext uri="{FF2B5EF4-FFF2-40B4-BE49-F238E27FC236}">
                <a16:creationId xmlns:a16="http://schemas.microsoft.com/office/drawing/2014/main" id="{B9491631-B05F-71D7-32FD-DF1B532552E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742400" y="16256000"/>
            <a:ext cx="406400" cy="406400"/>
          </a:xfrm>
          <a:prstGeom prst="rect">
            <a:avLst/>
          </a:prstGeom>
        </p:spPr>
      </p:pic>
    </p:spTree>
    <p:extLst>
      <p:ext uri="{BB962C8B-B14F-4D97-AF65-F5344CB8AC3E}">
        <p14:creationId xmlns:p14="http://schemas.microsoft.com/office/powerpoint/2010/main" val="9311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54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1155</TotalTime>
  <Words>1692</Words>
  <Application>Microsoft Office PowerPoint</Application>
  <PresentationFormat>Custom</PresentationFormat>
  <Paragraphs>42</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Medical Poster</vt:lpstr>
      <vt:lpstr>The Fight to End Youth Homelessness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
  <cp:lastModifiedBy>makenzied21@gmail.com</cp:lastModifiedBy>
  <cp:revision>2</cp:revision>
  <dcterms:created xsi:type="dcterms:W3CDTF">2022-02-07T15:39:08Z</dcterms:created>
  <dcterms:modified xsi:type="dcterms:W3CDTF">2023-01-30T23:44:56Z</dcterms:modified>
</cp:coreProperties>
</file>