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16" r:id="rId3"/>
    <p:sldId id="321" r:id="rId4"/>
    <p:sldId id="318" r:id="rId5"/>
    <p:sldId id="288" r:id="rId6"/>
    <p:sldId id="258" r:id="rId7"/>
    <p:sldId id="325" r:id="rId8"/>
    <p:sldId id="327" r:id="rId9"/>
    <p:sldId id="32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DE03-6C78-244A-B38F-ECDBE3045E1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1F86-C747-124A-B70C-AC5A7A0E94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08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DE03-6C78-244A-B38F-ECDBE3045E1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1F86-C747-124A-B70C-AC5A7A0E94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4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DE03-6C78-244A-B38F-ECDBE3045E1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1F86-C747-124A-B70C-AC5A7A0E94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774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5046133" cy="2000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914400" y="4095750"/>
            <a:ext cx="5046133" cy="2000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6231467" y="1981200"/>
            <a:ext cx="5046133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C856C-671E-41CD-8B43-04372A668BF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915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DE03-6C78-244A-B38F-ECDBE3045E1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1F86-C747-124A-B70C-AC5A7A0E94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8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DE03-6C78-244A-B38F-ECDBE3045E1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1F86-C747-124A-B70C-AC5A7A0E94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1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DE03-6C78-244A-B38F-ECDBE3045E1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1F86-C747-124A-B70C-AC5A7A0E94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85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DE03-6C78-244A-B38F-ECDBE3045E1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1F86-C747-124A-B70C-AC5A7A0E94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84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DE03-6C78-244A-B38F-ECDBE3045E1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1F86-C747-124A-B70C-AC5A7A0E94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42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DE03-6C78-244A-B38F-ECDBE3045E1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1F86-C747-124A-B70C-AC5A7A0E94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6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DE03-6C78-244A-B38F-ECDBE3045E1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1F86-C747-124A-B70C-AC5A7A0E94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04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DE03-6C78-244A-B38F-ECDBE3045E1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D1F86-C747-124A-B70C-AC5A7A0E94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41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ADE03-6C78-244A-B38F-ECDBE3045E18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D1F86-C747-124A-B70C-AC5A7A0E94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3947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hu.edu/institutional-review-board/index.cf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5804" y="486283"/>
            <a:ext cx="7407797" cy="4213039"/>
          </a:xfrm>
        </p:spPr>
        <p:txBody>
          <a:bodyPr>
            <a:noAutofit/>
          </a:bodyPr>
          <a:lstStyle/>
          <a:p>
            <a:r>
              <a:rPr lang="en-US" sz="3500" b="1" dirty="0">
                <a:latin typeface="Garamond" panose="02020404030301010803" pitchFamily="18" charset="0"/>
              </a:rPr>
              <a:t>Institutional Review Board</a:t>
            </a:r>
          </a:p>
          <a:p>
            <a:endParaRPr lang="en-US" sz="3500" b="1" dirty="0">
              <a:latin typeface="Garamond" panose="02020404030301010803" pitchFamily="18" charset="0"/>
            </a:endParaRPr>
          </a:p>
          <a:p>
            <a:endParaRPr lang="en-US" sz="3500" b="1" dirty="0">
              <a:latin typeface="Garamond" panose="02020404030301010803" pitchFamily="18" charset="0"/>
            </a:endParaRPr>
          </a:p>
          <a:p>
            <a:r>
              <a:rPr lang="en-US" sz="3500" b="1" dirty="0">
                <a:latin typeface="Garamond" panose="02020404030301010803" pitchFamily="18" charset="0"/>
              </a:rPr>
              <a:t>Not Human Subjects Research</a:t>
            </a:r>
          </a:p>
          <a:p>
            <a:r>
              <a:rPr lang="en-US" sz="3500" b="1" dirty="0">
                <a:latin typeface="Garamond" panose="02020404030301010803" pitchFamily="18" charset="0"/>
              </a:rPr>
              <a:t>Presentation </a:t>
            </a:r>
            <a:endParaRPr lang="en-US" sz="2500" b="1" dirty="0">
              <a:latin typeface="Garamond" panose="02020404030301010803" pitchFamily="18" charset="0"/>
            </a:endParaRPr>
          </a:p>
          <a:p>
            <a:endParaRPr lang="en-US" sz="2500" b="1" u="sng" dirty="0">
              <a:latin typeface="Garamond" panose="02020404030301010803" pitchFamily="18" charset="0"/>
            </a:endParaRPr>
          </a:p>
          <a:p>
            <a:endParaRPr lang="en-US" sz="2500" b="1" dirty="0">
              <a:latin typeface="Garamond" panose="02020404030301010803" pitchFamily="18" charset="0"/>
            </a:endParaRPr>
          </a:p>
          <a:p>
            <a:pPr marL="514350" indent="-514350">
              <a:buAutoNum type="arabicParenR"/>
            </a:pPr>
            <a:endParaRPr lang="en-US" sz="3500" b="1" dirty="0">
              <a:latin typeface="Garamond" panose="02020404030301010803" pitchFamily="18" charset="0"/>
            </a:endParaRPr>
          </a:p>
          <a:p>
            <a:endParaRPr lang="en-US" sz="3500" dirty="0">
              <a:latin typeface="Garamond" panose="02020404030301010803" pitchFamily="18" charset="0"/>
            </a:endParaRPr>
          </a:p>
        </p:txBody>
      </p:sp>
      <p:pic>
        <p:nvPicPr>
          <p:cNvPr id="14" name="Picture 13" descr="HORIZ LOGO.WHITE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5286558"/>
            <a:ext cx="3962400" cy="78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153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0" y="1288720"/>
            <a:ext cx="9144000" cy="541688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2800" cap="all" dirty="0">
                <a:latin typeface="Garamond"/>
                <a:cs typeface="Garamond"/>
              </a:rPr>
              <a:t>IRB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8466" y="1417639"/>
            <a:ext cx="8603225" cy="5002211"/>
          </a:xfrm>
          <a:solidFill>
            <a:srgbClr val="FFFFFF"/>
          </a:solidFill>
        </p:spPr>
        <p:txBody>
          <a:bodyPr anchor="t">
            <a:noAutofit/>
          </a:bodyPr>
          <a:lstStyle/>
          <a:p>
            <a:r>
              <a:rPr lang="en-US" sz="2600" dirty="0">
                <a:solidFill>
                  <a:srgbClr val="0070C0"/>
                </a:solidFill>
                <a:latin typeface="Garamond"/>
                <a:cs typeface="Garamond"/>
              </a:rPr>
              <a:t>After successfully defending your dissertation proposal, you are ready to submit your study to the </a:t>
            </a:r>
            <a:r>
              <a:rPr lang="en-US" sz="2600" b="1" dirty="0">
                <a:solidFill>
                  <a:srgbClr val="0070C0"/>
                </a:solidFill>
                <a:latin typeface="Garamond"/>
                <a:cs typeface="Garamond"/>
              </a:rPr>
              <a:t>Institutional Review Board </a:t>
            </a:r>
            <a:r>
              <a:rPr lang="en-US" sz="2600" dirty="0">
                <a:solidFill>
                  <a:srgbClr val="0070C0"/>
                </a:solidFill>
                <a:latin typeface="Garamond"/>
                <a:cs typeface="Garamond"/>
              </a:rPr>
              <a:t>for approval.</a:t>
            </a:r>
          </a:p>
          <a:p>
            <a:endParaRPr lang="en-US" sz="2600" dirty="0">
              <a:solidFill>
                <a:srgbClr val="0070C0"/>
              </a:solidFill>
              <a:latin typeface="Garamond"/>
              <a:cs typeface="Garamond"/>
            </a:endParaRPr>
          </a:p>
          <a:p>
            <a:r>
              <a:rPr lang="en-US" sz="2600" dirty="0">
                <a:solidFill>
                  <a:srgbClr val="0070C0"/>
                </a:solidFill>
                <a:latin typeface="Garamond"/>
                <a:cs typeface="Garamond"/>
              </a:rPr>
              <a:t>As stated on their website, the IRB “reviews all proposed research involving human subjects in order to ensure that subjects' rights and welfare are adequately protected.”</a:t>
            </a:r>
          </a:p>
          <a:p>
            <a:endParaRPr lang="en-US" sz="2600" dirty="0">
              <a:solidFill>
                <a:srgbClr val="0070C0"/>
              </a:solidFill>
              <a:latin typeface="Garamond"/>
              <a:cs typeface="Garamond"/>
            </a:endParaRPr>
          </a:p>
          <a:p>
            <a:r>
              <a:rPr lang="en-US" sz="2600" dirty="0">
                <a:solidFill>
                  <a:srgbClr val="0070C0"/>
                </a:solidFill>
                <a:latin typeface="Garamond"/>
                <a:cs typeface="Garamond"/>
              </a:rPr>
              <a:t>Going through the IRB process ensures your study is designed in an </a:t>
            </a:r>
            <a:r>
              <a:rPr lang="en-US" sz="2600" i="1" dirty="0">
                <a:solidFill>
                  <a:srgbClr val="0070C0"/>
                </a:solidFill>
                <a:latin typeface="Garamond"/>
                <a:cs typeface="Garamond"/>
              </a:rPr>
              <a:t>ethical</a:t>
            </a:r>
            <a:r>
              <a:rPr lang="en-US" sz="2600" dirty="0">
                <a:solidFill>
                  <a:srgbClr val="0070C0"/>
                </a:solidFill>
                <a:latin typeface="Garamond"/>
                <a:cs typeface="Garamond"/>
              </a:rPr>
              <a:t> manner that protects all human participants. </a:t>
            </a:r>
          </a:p>
        </p:txBody>
      </p:sp>
      <p:pic>
        <p:nvPicPr>
          <p:cNvPr id="7" name="Picture 6" descr="HORIZ LOGO.BLUE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877" y="5981769"/>
            <a:ext cx="3060700" cy="60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857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0" y="1288720"/>
            <a:ext cx="9144000" cy="542640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2800" cap="all" dirty="0">
                <a:latin typeface="Garamond"/>
                <a:cs typeface="Garamond"/>
              </a:rPr>
              <a:t>IRB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8466" y="1417638"/>
            <a:ext cx="8603225" cy="4973002"/>
          </a:xfrm>
          <a:solidFill>
            <a:srgbClr val="FFFFFF"/>
          </a:solidFill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Garamond"/>
                <a:cs typeface="Garamond"/>
              </a:rPr>
              <a:t>Any study for which you are collecting your own data will need to go through the full IRB process, including pre-IRB.</a:t>
            </a:r>
          </a:p>
          <a:p>
            <a:r>
              <a:rPr lang="en-US" sz="4000" dirty="0">
                <a:solidFill>
                  <a:srgbClr val="0070C0"/>
                </a:solidFill>
                <a:latin typeface="Garamond"/>
                <a:cs typeface="Garamond"/>
              </a:rPr>
              <a:t>Studies using publicly available data go through the non-human subjects study IRB process. Pre-IRB review is not required.</a:t>
            </a:r>
          </a:p>
        </p:txBody>
      </p:sp>
      <p:pic>
        <p:nvPicPr>
          <p:cNvPr id="7" name="Picture 6" descr="HORIZ LOGO.BLUE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877" y="5981769"/>
            <a:ext cx="3060700" cy="60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37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0" y="1288720"/>
            <a:ext cx="9058275" cy="530152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2800" cap="all" dirty="0">
                <a:latin typeface="Garamond"/>
                <a:cs typeface="Garamond"/>
              </a:rPr>
              <a:t>IRB REVIEW submission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4387" y="1352220"/>
            <a:ext cx="8603225" cy="4871401"/>
          </a:xfrm>
          <a:solidFill>
            <a:srgbClr val="FFFFFF"/>
          </a:solidFill>
        </p:spPr>
        <p:txBody>
          <a:bodyPr anchor="t">
            <a:normAutofit fontScale="92500" lnSpcReduction="20000"/>
          </a:bodyPr>
          <a:lstStyle/>
          <a:p>
            <a:r>
              <a:rPr lang="en-US" sz="4000" dirty="0">
                <a:solidFill>
                  <a:srgbClr val="0070C0"/>
                </a:solidFill>
                <a:latin typeface="Garamond"/>
                <a:cs typeface="Garamond"/>
              </a:rPr>
              <a:t>So, what are you actually submitting?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  <a:latin typeface="Garamond"/>
                <a:cs typeface="Garamond"/>
              </a:rPr>
              <a:t>Details from your </a:t>
            </a:r>
            <a:r>
              <a:rPr lang="en-US" sz="3200" u="sng" dirty="0">
                <a:solidFill>
                  <a:srgbClr val="0070C0"/>
                </a:solidFill>
                <a:latin typeface="Garamond"/>
                <a:cs typeface="Garamond"/>
              </a:rPr>
              <a:t>dissertation proposal</a:t>
            </a:r>
            <a:r>
              <a:rPr lang="en-US" sz="3200" dirty="0">
                <a:solidFill>
                  <a:srgbClr val="0070C0"/>
                </a:solidFill>
                <a:latin typeface="Garamond"/>
                <a:cs typeface="Garamond"/>
              </a:rPr>
              <a:t>, packaged in the IRB format.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  <a:latin typeface="Garamond"/>
                <a:cs typeface="Garamond"/>
              </a:rPr>
              <a:t>CITI training and financial disclosure </a:t>
            </a:r>
            <a:r>
              <a:rPr lang="en-US" sz="3200" u="sng" dirty="0">
                <a:solidFill>
                  <a:srgbClr val="0070C0"/>
                </a:solidFill>
                <a:latin typeface="Garamond"/>
                <a:cs typeface="Garamond"/>
              </a:rPr>
              <a:t>forms</a:t>
            </a:r>
            <a:r>
              <a:rPr lang="en-US" sz="3200" dirty="0">
                <a:solidFill>
                  <a:srgbClr val="0070C0"/>
                </a:solidFill>
                <a:latin typeface="Garamond"/>
                <a:cs typeface="Garamond"/>
              </a:rPr>
              <a:t> for you and your mentor (not the rest of your committee).</a:t>
            </a:r>
          </a:p>
          <a:p>
            <a:r>
              <a:rPr lang="en-US" sz="3600" dirty="0">
                <a:solidFill>
                  <a:srgbClr val="0070C0"/>
                </a:solidFill>
                <a:latin typeface="Garamond"/>
                <a:cs typeface="Garamond"/>
              </a:rPr>
              <a:t>All documents as outlined on the IRB website are to be collated into a single PDF.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  <a:latin typeface="Garamond"/>
                <a:cs typeface="Garamond"/>
              </a:rPr>
              <a:t>Your materials WILL NOT BE REVIEWED unless they are formatted correctly.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  <a:latin typeface="Garamond"/>
                <a:cs typeface="Garamond"/>
              </a:rPr>
              <a:t>Be sure you know how to collate a PDF on your computer.</a:t>
            </a:r>
          </a:p>
        </p:txBody>
      </p:sp>
      <p:pic>
        <p:nvPicPr>
          <p:cNvPr id="7" name="Picture 6" descr="HORIZ LOGO.BLUE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877" y="5981769"/>
            <a:ext cx="3060700" cy="60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76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3310"/>
            <a:ext cx="8534400" cy="76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IRB Review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Arial"/>
              <a:buAutoNum type="arabicPeriod"/>
            </a:pPr>
            <a:r>
              <a:rPr lang="en-US" dirty="0">
                <a:latin typeface="Garamond" panose="02020404030301010803" pitchFamily="18" charset="0"/>
              </a:rPr>
              <a:t>The type of IRB application you must complete depends on several factors including your research design and the data you will collect and analyze.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Garamond" panose="02020404030301010803" pitchFamily="18" charset="0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Garamond" panose="02020404030301010803" pitchFamily="18" charset="0"/>
              </a:rPr>
              <a:t>Not human subjects research pertains to a type of research that must meet specific conditions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Garamond" panose="02020404030301010803" pitchFamily="18" charset="0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Garamond" panose="02020404030301010803" pitchFamily="18" charset="0"/>
              </a:rPr>
              <a:t>If eligible to submit a “not human subjects research” application, you must submit </a:t>
            </a:r>
            <a:r>
              <a:rPr lang="en-US" u="sng" dirty="0">
                <a:latin typeface="Garamond" panose="02020404030301010803" pitchFamily="18" charset="0"/>
              </a:rPr>
              <a:t>after</a:t>
            </a:r>
            <a:r>
              <a:rPr lang="en-US" dirty="0">
                <a:latin typeface="Garamond" panose="02020404030301010803" pitchFamily="18" charset="0"/>
              </a:rPr>
              <a:t> you successfully defend your dissertation proposal.</a:t>
            </a:r>
          </a:p>
          <a:p>
            <a:pPr marL="0" indent="0">
              <a:buNone/>
            </a:pPr>
            <a:endParaRPr lang="en-US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407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Garamond" panose="02020404030301010803" pitchFamily="18" charset="0"/>
              </a:rPr>
              <a:t>Not Human Subjects Research: Definition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720435" y="1943100"/>
            <a:ext cx="10492509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>
                <a:latin typeface="Garamond" panose="02020404030301010803" pitchFamily="18" charset="0"/>
              </a:rPr>
              <a:t>“Projects that either do not involve human subjects or fail to meet the definition of research are excluded from full IRB review. Proof of IRB correspondence is still required.”</a:t>
            </a:r>
          </a:p>
          <a:p>
            <a:pPr marL="0" indent="0">
              <a:buNone/>
            </a:pPr>
            <a:endParaRPr lang="en-US" altLang="en-US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altLang="en-US" sz="2000" b="1" u="sng" dirty="0">
                <a:latin typeface="Garamond" panose="02020404030301010803" pitchFamily="18" charset="0"/>
              </a:rPr>
              <a:t>Examples: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Garamond" panose="02020404030301010803" pitchFamily="18" charset="0"/>
              </a:rPr>
              <a:t>Publicly available data (census data; labor statistics, USDOE or NJDOE data)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Garamond" panose="02020404030301010803" pitchFamily="18" charset="0"/>
              </a:rPr>
              <a:t>Publicly available documents (policies, procedures, laws)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Garamond" panose="02020404030301010803" pitchFamily="18" charset="0"/>
              </a:rPr>
              <a:t>Historical documents/artifacts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152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Garamond" panose="02020404030301010803" pitchFamily="18" charset="0"/>
              </a:rPr>
              <a:t>The Application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720435" y="1417638"/>
            <a:ext cx="10492509" cy="46402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1800" b="1" dirty="0">
                <a:latin typeface="Garamond" panose="02020404030301010803" pitchFamily="18" charset="0"/>
              </a:rPr>
              <a:t>The following items must be included in the application and appear in the following order:</a:t>
            </a:r>
          </a:p>
          <a:p>
            <a:pPr marL="0" indent="0">
              <a:buNone/>
            </a:pPr>
            <a:endParaRPr lang="en-US" altLang="en-US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altLang="en-US" sz="1800" dirty="0">
                <a:latin typeface="Garamond" panose="02020404030301010803" pitchFamily="18" charset="0"/>
              </a:rPr>
              <a:t>1. A fully completed Application for a “Not Human Subjects Research” form</a:t>
            </a:r>
          </a:p>
          <a:p>
            <a:pPr marL="0" indent="0">
              <a:buNone/>
            </a:pPr>
            <a:endParaRPr lang="en-US" altLang="en-US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altLang="en-US" sz="1800" dirty="0">
                <a:latin typeface="Garamond" panose="02020404030301010803" pitchFamily="18" charset="0"/>
              </a:rPr>
              <a:t>2. Certificate of completion from CITI training with Seton Hall University as the primary affiliation (cannot be no older than 3 years). </a:t>
            </a:r>
            <a:r>
              <a:rPr lang="en-US" altLang="en-US" sz="1800" u="sng" dirty="0">
                <a:latin typeface="Garamond" panose="02020404030301010803" pitchFamily="18" charset="0"/>
              </a:rPr>
              <a:t>You and your dissertation mentor must each submit a CITI training form.</a:t>
            </a:r>
          </a:p>
          <a:p>
            <a:pPr marL="0" indent="0">
              <a:buNone/>
            </a:pPr>
            <a:endParaRPr lang="en-US" altLang="en-US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altLang="en-US" sz="1800" dirty="0">
                <a:latin typeface="Garamond" panose="02020404030301010803" pitchFamily="18" charset="0"/>
              </a:rPr>
              <a:t>3. Financial Conflict of Interest Form from you and your mentor.</a:t>
            </a:r>
          </a:p>
          <a:p>
            <a:pPr marL="0" indent="0">
              <a:buNone/>
            </a:pPr>
            <a:endParaRPr lang="en-US" altLang="en-US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altLang="en-US" sz="1800" dirty="0">
                <a:latin typeface="Garamond" panose="02020404030301010803" pitchFamily="18" charset="0"/>
              </a:rPr>
              <a:t>4. A fully completed Request for Approval form (scanned document with signatures)</a:t>
            </a:r>
          </a:p>
          <a:p>
            <a:pPr marL="0" indent="0">
              <a:buNone/>
            </a:pPr>
            <a:endParaRPr lang="en-US" altLang="en-US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altLang="en-US" sz="1800" dirty="0">
                <a:latin typeface="Garamond" panose="02020404030301010803" pitchFamily="18" charset="0"/>
              </a:rPr>
              <a:t>5. If applicable, Approval of “Doctoral Dissertation Proposal” form signed by all members of the dissertation committee</a:t>
            </a:r>
          </a:p>
          <a:p>
            <a:pPr marL="0" indent="0">
              <a:buNone/>
            </a:pPr>
            <a:endParaRPr lang="en-US" altLang="en-US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altLang="en-US" sz="1800" dirty="0">
                <a:latin typeface="Garamond" panose="02020404030301010803" pitchFamily="18" charset="0"/>
              </a:rPr>
              <a:t>6. A copy of any tables or figures that could not be pasted in the application form can be included as a separate document with appropriate referencing</a:t>
            </a:r>
          </a:p>
        </p:txBody>
      </p:sp>
    </p:spTree>
    <p:extLst>
      <p:ext uri="{BB962C8B-B14F-4D97-AF65-F5344CB8AC3E}">
        <p14:creationId xmlns:p14="http://schemas.microsoft.com/office/powerpoint/2010/main" val="1640871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>
                <a:latin typeface="Garamond" panose="02020404030301010803" pitchFamily="18" charset="0"/>
              </a:rPr>
              <a:t>The Timeline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720435" y="1620982"/>
            <a:ext cx="10492509" cy="443691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en-US" dirty="0">
                <a:latin typeface="Garamond" panose="02020404030301010803" pitchFamily="18" charset="0"/>
              </a:rPr>
              <a:t>The submission of this application </a:t>
            </a:r>
            <a:r>
              <a:rPr lang="en-US" altLang="en-US" u="sng" dirty="0">
                <a:latin typeface="Garamond" panose="02020404030301010803" pitchFamily="18" charset="0"/>
              </a:rPr>
              <a:t>does not</a:t>
            </a:r>
            <a:r>
              <a:rPr lang="en-US" altLang="en-US" dirty="0">
                <a:latin typeface="Garamond" panose="02020404030301010803" pitchFamily="18" charset="0"/>
              </a:rPr>
              <a:t> require pre-IRB review.</a:t>
            </a:r>
          </a:p>
          <a:p>
            <a:pPr marL="0" indent="0">
              <a:buNone/>
            </a:pPr>
            <a:endParaRPr lang="en-US" altLang="en-US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altLang="en-US" dirty="0">
                <a:latin typeface="Garamond" panose="02020404030301010803" pitchFamily="18" charset="0"/>
              </a:rPr>
              <a:t>The submission of this application for review </a:t>
            </a:r>
            <a:r>
              <a:rPr lang="en-US" altLang="en-US" u="sng" dirty="0">
                <a:latin typeface="Garamond" panose="02020404030301010803" pitchFamily="18" charset="0"/>
              </a:rPr>
              <a:t>does not</a:t>
            </a:r>
            <a:r>
              <a:rPr lang="en-US" altLang="en-US" dirty="0">
                <a:latin typeface="Garamond" panose="02020404030301010803" pitchFamily="18" charset="0"/>
              </a:rPr>
              <a:t> have to follow the posted IRB submission calendar.</a:t>
            </a:r>
          </a:p>
          <a:p>
            <a:pPr marL="0" indent="0">
              <a:buNone/>
            </a:pPr>
            <a:endParaRPr lang="en-US" altLang="en-US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altLang="en-US" dirty="0">
                <a:latin typeface="Garamond" panose="02020404030301010803" pitchFamily="18" charset="0"/>
              </a:rPr>
              <a:t>All submissions to the IRB must follow the submission guidelines.</a:t>
            </a:r>
          </a:p>
          <a:p>
            <a:pPr marL="0" indent="0">
              <a:buNone/>
            </a:pPr>
            <a:endParaRPr lang="en-US" altLang="en-US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altLang="en-US" dirty="0">
                <a:latin typeface="Garamond" panose="02020404030301010803" pitchFamily="18" charset="0"/>
              </a:rPr>
              <a:t>The applications will be reviewed by the Director of the IRB, and if corroboration is necessary, the Chair of the IRB.</a:t>
            </a:r>
          </a:p>
          <a:p>
            <a:pPr marL="0" indent="0">
              <a:buNone/>
            </a:pPr>
            <a:endParaRPr lang="en-US" altLang="en-US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altLang="en-US" dirty="0">
                <a:latin typeface="Garamond" panose="02020404030301010803" pitchFamily="18" charset="0"/>
              </a:rPr>
              <a:t>Applications will be reviewed on a rolling bases and there will be a 7-10 business day time to decision. If your application contains information indicating that the proposed study should be defined as human subjects research, you will receive notification to submit a New Human Subjects Research Investigation application that must follow the posted submission requirements and timelines.</a:t>
            </a:r>
            <a:endParaRPr lang="en-US" altLang="en-US" sz="2500" dirty="0">
              <a:latin typeface="Garamond" panose="02020404030301010803" pitchFamily="18" charset="0"/>
            </a:endParaRPr>
          </a:p>
          <a:p>
            <a:endParaRPr lang="en-US" altLang="en-US" sz="25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altLang="en-US" sz="1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9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>
                <a:latin typeface="Garamond" panose="02020404030301010803" pitchFamily="18" charset="0"/>
              </a:rPr>
              <a:t>Resources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720435" y="1943100"/>
            <a:ext cx="10492509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500" b="1" dirty="0">
                <a:latin typeface="Garamond" panose="02020404030301010803" pitchFamily="18" charset="0"/>
              </a:rPr>
              <a:t>IRB Website</a:t>
            </a:r>
          </a:p>
          <a:p>
            <a:pPr marL="0" indent="0">
              <a:buNone/>
            </a:pPr>
            <a:r>
              <a:rPr lang="en-US" altLang="en-US" sz="2500" dirty="0">
                <a:latin typeface="Garamond" panose="02020404030301010803" pitchFamily="18" charset="0"/>
                <a:hlinkClick r:id="rId2"/>
              </a:rPr>
              <a:t>https://www.shu.edu/institutional-review-board/index.cfm</a:t>
            </a:r>
            <a:r>
              <a:rPr lang="en-US" altLang="en-US" sz="2500" b="1" dirty="0">
                <a:latin typeface="Garamond" panose="02020404030301010803" pitchFamily="18" charset="0"/>
              </a:rPr>
              <a:t> </a:t>
            </a:r>
          </a:p>
          <a:p>
            <a:pPr marL="0" indent="0">
              <a:buNone/>
            </a:pPr>
            <a:endParaRPr lang="en-US" altLang="en-US" sz="25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altLang="en-US" sz="2500" b="1" dirty="0">
                <a:latin typeface="Garamond" panose="02020404030301010803" pitchFamily="18" charset="0"/>
              </a:rPr>
              <a:t>Your mentor (or other SHU committee member)</a:t>
            </a:r>
          </a:p>
          <a:p>
            <a:pPr marL="0" indent="0">
              <a:buNone/>
            </a:pPr>
            <a:endParaRPr lang="en-US" altLang="en-US" sz="25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altLang="en-US" sz="2500" b="1" dirty="0">
                <a:latin typeface="Garamond" panose="02020404030301010803" pitchFamily="18" charset="0"/>
              </a:rPr>
              <a:t>Annotated Not Human Subjects Research Application (will be shared with link to this recording)</a:t>
            </a:r>
            <a:endParaRPr lang="en-US" altLang="en-US" sz="2500" dirty="0">
              <a:latin typeface="Garamond" panose="02020404030301010803" pitchFamily="18" charset="0"/>
            </a:endParaRPr>
          </a:p>
          <a:p>
            <a:endParaRPr lang="en-US" altLang="en-US" sz="25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altLang="en-US" sz="1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5902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29449</TotalTime>
  <Words>662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Garamond</vt:lpstr>
      <vt:lpstr>Wingdings</vt:lpstr>
      <vt:lpstr>1_Office Theme</vt:lpstr>
      <vt:lpstr>PowerPoint Presentation</vt:lpstr>
      <vt:lpstr>IRB REVIEW</vt:lpstr>
      <vt:lpstr>IRB REVIEW</vt:lpstr>
      <vt:lpstr>IRB REVIEW submission</vt:lpstr>
      <vt:lpstr>IRB Review</vt:lpstr>
      <vt:lpstr>Not Human Subjects Research: Definition</vt:lpstr>
      <vt:lpstr>The Application</vt:lpstr>
      <vt:lpstr>The Timeline</vt:lpstr>
      <vt:lpstr>Resources</vt:lpstr>
    </vt:vector>
  </TitlesOfParts>
  <Company>Seton Hall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Reid</dc:creator>
  <cp:lastModifiedBy>David Reid</cp:lastModifiedBy>
  <cp:revision>56</cp:revision>
  <dcterms:created xsi:type="dcterms:W3CDTF">2018-10-04T16:15:34Z</dcterms:created>
  <dcterms:modified xsi:type="dcterms:W3CDTF">2023-01-18T15:26:27Z</dcterms:modified>
</cp:coreProperties>
</file>