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7EBA-A412-4A72-B763-2611AAF5E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B7006-0F84-4B96-9CD9-F74966DD1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ACFBD-1836-4E75-BA25-B72ACE10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9F6FE-E883-45D0-8E29-58CBD2B0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0B9A5-1F5E-4EEC-BF9E-6C552628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FDB4-96CE-48E3-A8BA-FDE7F41E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90999-80C9-4160-8337-D30C43FC0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0675-F1B3-4FC9-A472-BB21DD8F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D684-6992-4FB9-A483-B5FC608C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D7F9C-53DA-4CF5-B936-074CB6A7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0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D37A36-8543-4D6C-AA62-41B5737B8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0649F-BC2C-4B26-9699-99824FCF9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77457-8185-40C1-93A4-B8D02A16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7A4F6-67AC-402B-8E5A-B372301D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13C0-6EA7-47CF-8E4C-2DE238C0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8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47BB-A128-445A-BD68-8646F887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5FD71-6609-42CE-A954-1130DF0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368BA-C2F0-477E-8F4E-8477D6D8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5AF0-B97A-4DF1-8847-F3326D7A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9C7A1-D0B4-40A8-95FF-62210A02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8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46CE7-D0B0-41CA-A536-DD18C5EBB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D543B-7274-4AAB-8E4F-2DC275ECE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AAE7D-CD41-4449-9F22-C8C298DD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0B78-A036-4D59-9B16-9EDFC110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AE978-089D-4C08-A15B-2B8AAF8E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2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3ED3F-CF0E-4E3F-95C0-D0E6FD48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D1B52-2C18-4414-8109-AB8D2DB90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093EC-5D3D-47CF-A136-5D502E073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ADD71-DC1D-47D2-A9FD-0957159F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968E5-767B-4F4E-AB58-7A14B1E2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F632D-FE15-4383-95C0-232DFA58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A004-DD5B-4BD7-91D4-E6B019AA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7BFD9-145D-4E9F-9FAE-C3BB0461A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D5834-DD40-477C-A811-B2FB554D4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067D4-3CD4-4B19-9524-BA9AD2F40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6B424-7ABD-4981-A35A-0DE9B29E8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E1D09-F314-4446-A662-689AEE79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381E43-611C-4C91-85EC-02C3400F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980D1-D294-413F-BE09-0DE953F6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2F523-05AF-4C9F-860A-DD49BE3A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00B87-2732-4567-87C7-B9E04067F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1C165-93DE-4046-BFA4-9EB5874A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7279D-A8E3-4F19-9147-F6889E1DF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5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4F8B5-B7AF-4774-84DC-C7B42056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C7839-BB5A-4E31-897C-8AD6CBB26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AD817-F70E-49E9-8D99-CC4575CF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0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0CD6-494C-4D0F-A74A-9B3AFADA0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9E721-BFEA-45EA-B13C-6F0E8D432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28B24-41E5-4F9B-A061-335D33E2D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B334B-4DD2-486A-9235-03329107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85473-1E79-438E-8EFD-7B0B3201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0E307-7453-4A67-9719-1B00F402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4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4BE4D-6D58-48BA-985C-00E11CE3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FC4EBC-101B-45CE-A397-75571BD11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DD2DA-6B01-490D-8AFE-8530F7E59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78EF-A350-4A93-BE76-9A54A963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87C5F-FD81-4E94-894F-098D5D37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B647A-2F36-434F-B317-9588578C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8F4EC-CBD3-423D-A98E-A5044B08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9A0C7-A8B3-43CD-8F7A-94CECE0F7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A13F6-7D4C-4149-A0A8-91347C127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75A2-944F-44A0-A76C-7DADB3A1E6D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A6FB8-6CF8-49CF-B079-AEA7AE871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8A0A2-2E5B-4E1B-B735-22535F8FE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2DFB6-6A8F-4F62-8819-E847905D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9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a.com/why-use-stata/easy-to-grow-with/linear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12219-E923-4470-9EB6-46B52DE86E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Selecting and Implementing a Regression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1BF0D-3A46-4E24-B86E-B985D9FFB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Robert Kelchen</a:t>
            </a:r>
          </a:p>
          <a:p>
            <a:r>
              <a:rPr lang="en-US" sz="2800" dirty="0"/>
              <a:t>Seton Hall University</a:t>
            </a:r>
          </a:p>
          <a:p>
            <a:r>
              <a:rPr lang="en-US" sz="2800" dirty="0"/>
              <a:t>April 30, 2021</a:t>
            </a:r>
          </a:p>
        </p:txBody>
      </p:sp>
    </p:spTree>
    <p:extLst>
      <p:ext uri="{BB962C8B-B14F-4D97-AF65-F5344CB8AC3E}">
        <p14:creationId xmlns:p14="http://schemas.microsoft.com/office/powerpoint/2010/main" val="3515875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51A47-3365-4BE8-A224-02B8BD1A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independent (control)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6AB19-860C-4AD5-8C1B-9C6244886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prior research use?</a:t>
            </a:r>
          </a:p>
          <a:p>
            <a:r>
              <a:rPr lang="en-US" dirty="0"/>
              <a:t>What would theory suggest?</a:t>
            </a:r>
          </a:p>
          <a:p>
            <a:r>
              <a:rPr lang="en-US" dirty="0"/>
              <a:t>Which variables are available?</a:t>
            </a:r>
          </a:p>
          <a:p>
            <a:r>
              <a:rPr lang="en-US" dirty="0"/>
              <a:t>What can you make the case for being relevant?</a:t>
            </a:r>
          </a:p>
          <a:p>
            <a:r>
              <a:rPr lang="en-US" dirty="0"/>
              <a:t>Think about measurement issues</a:t>
            </a:r>
          </a:p>
        </p:txBody>
      </p:sp>
    </p:spTree>
    <p:extLst>
      <p:ext uri="{BB962C8B-B14F-4D97-AF65-F5344CB8AC3E}">
        <p14:creationId xmlns:p14="http://schemas.microsoft.com/office/powerpoint/2010/main" val="123166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D5E69-2675-46D9-953A-5E95EA18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running regressions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38CBA-2663-40F4-A066-09F414F66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Clean data as needed and do any merging (Dr. </a:t>
            </a:r>
            <a:r>
              <a:rPr lang="en-US" dirty="0" err="1"/>
              <a:t>Burns’s</a:t>
            </a:r>
            <a:r>
              <a:rPr lang="en-US" dirty="0"/>
              <a:t> session)</a:t>
            </a:r>
          </a:p>
          <a:p>
            <a:r>
              <a:rPr lang="en-US" dirty="0"/>
              <a:t>Check for missing data</a:t>
            </a:r>
          </a:p>
          <a:p>
            <a:pPr lvl="1"/>
            <a:r>
              <a:rPr lang="en-US" dirty="0"/>
              <a:t>Are there issues with differential missingness?</a:t>
            </a:r>
          </a:p>
          <a:p>
            <a:pPr lvl="1"/>
            <a:r>
              <a:rPr lang="en-US" dirty="0"/>
              <a:t>Is imputation worth it?</a:t>
            </a:r>
          </a:p>
          <a:p>
            <a:r>
              <a:rPr lang="en-US" dirty="0"/>
              <a:t>Look at correlations among variables</a:t>
            </a:r>
          </a:p>
          <a:p>
            <a:r>
              <a:rPr lang="en-US" dirty="0"/>
              <a:t>Run descriptive statistics and crosstabs (if useful)</a:t>
            </a:r>
          </a:p>
        </p:txBody>
      </p:sp>
    </p:spTree>
    <p:extLst>
      <p:ext uri="{BB962C8B-B14F-4D97-AF65-F5344CB8AC3E}">
        <p14:creationId xmlns:p14="http://schemas.microsoft.com/office/powerpoint/2010/main" val="338851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61B0-07BE-4850-8603-27E153FE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running regressions…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0CD5-7468-4D4E-BF0E-9E7B733A7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Okay to start with the point-and-click interface</a:t>
            </a:r>
          </a:p>
          <a:p>
            <a:r>
              <a:rPr lang="en-US" dirty="0"/>
              <a:t>But log everything that you do so you can replicate your work</a:t>
            </a:r>
          </a:p>
          <a:p>
            <a:r>
              <a:rPr lang="en-US" dirty="0"/>
              <a:t>When you have to run everything again, this will make life much easier!</a:t>
            </a:r>
          </a:p>
          <a:p>
            <a:r>
              <a:rPr lang="en-US" dirty="0"/>
              <a:t>Don’t save over datasets</a:t>
            </a:r>
          </a:p>
          <a:p>
            <a:r>
              <a:rPr lang="en-US" dirty="0"/>
              <a:t>Create clear versions of your work so you can go back to prior versions if needed</a:t>
            </a:r>
          </a:p>
        </p:txBody>
      </p:sp>
    </p:spTree>
    <p:extLst>
      <p:ext uri="{BB962C8B-B14F-4D97-AF65-F5344CB8AC3E}">
        <p14:creationId xmlns:p14="http://schemas.microsoft.com/office/powerpoint/2010/main" val="85871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5320-0A75-408E-8B80-A930480F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robustness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88525-60B6-4484-9BA9-B9589EE39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regressions involve a series of choices from the analyst</a:t>
            </a:r>
          </a:p>
          <a:p>
            <a:r>
              <a:rPr lang="en-US" dirty="0"/>
              <a:t>Need to make sure results hold up to other reasonable specifications</a:t>
            </a:r>
          </a:p>
          <a:p>
            <a:r>
              <a:rPr lang="en-US" dirty="0"/>
              <a:t>Once you log all of your syntax, it’s easy to run additional regressions by changing a few variable names</a:t>
            </a:r>
          </a:p>
          <a:p>
            <a:r>
              <a:rPr lang="en-US" dirty="0"/>
              <a:t>May not need to show all of the results in your dissertation—you can talk through some of them instead</a:t>
            </a:r>
          </a:p>
          <a:p>
            <a:pPr lvl="1"/>
            <a:r>
              <a:rPr lang="en-US" dirty="0"/>
              <a:t>“The results held when I did Y instead of X.”</a:t>
            </a:r>
          </a:p>
        </p:txBody>
      </p:sp>
    </p:spTree>
    <p:extLst>
      <p:ext uri="{BB962C8B-B14F-4D97-AF65-F5344CB8AC3E}">
        <p14:creationId xmlns:p14="http://schemas.microsoft.com/office/powerpoint/2010/main" val="212071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3867-ADEF-4752-A277-FD86FAC88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 models and interaction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2FC6-53A4-418E-B06B-CCA0E45E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interested in running models for certain types of students/schools (by Pell eligibility, race, or Title I status)</a:t>
            </a:r>
          </a:p>
          <a:p>
            <a:r>
              <a:rPr lang="en-US" dirty="0"/>
              <a:t>Can be done with the “if” command at the end of the regression</a:t>
            </a:r>
          </a:p>
          <a:p>
            <a:r>
              <a:rPr lang="en-US" dirty="0"/>
              <a:t>Interaction effects look for treatment combined with something else (say, curricular effects by race)</a:t>
            </a:r>
          </a:p>
          <a:p>
            <a:r>
              <a:rPr lang="en-US" dirty="0"/>
              <a:t>A good resource for interaction effects is </a:t>
            </a:r>
            <a:r>
              <a:rPr lang="en-US" dirty="0">
                <a:hlinkClick r:id="rId2"/>
              </a:rPr>
              <a:t>https://www.stata.com/why-use-stata/easy-to-grow-with/linear.pdf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8250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3FA6-1472-44DA-93CF-43A8701A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646B-E78B-4FF8-9E49-71C10D672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just copy over software output!</a:t>
            </a:r>
          </a:p>
          <a:p>
            <a:r>
              <a:rPr lang="en-US" dirty="0"/>
              <a:t>Try sketching out a layout based on exemplars</a:t>
            </a:r>
          </a:p>
          <a:p>
            <a:r>
              <a:rPr lang="en-US" dirty="0"/>
              <a:t>Not too many elements, but include coefficients, standard errors, and significance</a:t>
            </a:r>
          </a:p>
          <a:p>
            <a:r>
              <a:rPr lang="en-US" dirty="0"/>
              <a:t>Table notes are crucial</a:t>
            </a:r>
          </a:p>
          <a:p>
            <a:pPr lvl="1"/>
            <a:r>
              <a:rPr lang="en-US" dirty="0"/>
              <a:t>Tables should be able to stand alone without looking at the text and vice versa!</a:t>
            </a:r>
          </a:p>
        </p:txBody>
      </p:sp>
    </p:spTree>
    <p:extLst>
      <p:ext uri="{BB962C8B-B14F-4D97-AF65-F5344CB8AC3E}">
        <p14:creationId xmlns:p14="http://schemas.microsoft.com/office/powerpoint/2010/main" val="709552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8ADA-938A-4561-BB09-963BF8F1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Stata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4BEDF-E150-4D05-A69E-0368641D3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looking at factors associated with median student and parent debt (measured at the college level)</a:t>
            </a:r>
          </a:p>
          <a:p>
            <a:r>
              <a:rPr lang="en-US" dirty="0"/>
              <a:t>Merged together IPEDS and College Scorecard data</a:t>
            </a:r>
          </a:p>
          <a:p>
            <a:r>
              <a:rPr lang="en-US" dirty="0"/>
              <a:t>Picked coefficients based on prior research and theory on factors associated with debt</a:t>
            </a:r>
          </a:p>
          <a:p>
            <a:r>
              <a:rPr lang="en-US" dirty="0"/>
              <a:t>Let’s walk </a:t>
            </a:r>
            <a:r>
              <a:rPr lang="en-US"/>
              <a:t>through what this looks like!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BFD6-4671-451A-B7A4-0742BAE48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run regressions?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9ABC2-2696-4D34-852E-8AB489942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Interested in more than what descriptive statistics (means, crosstabs, chi-squared tests) can say</a:t>
            </a:r>
          </a:p>
          <a:p>
            <a:r>
              <a:rPr lang="en-US" dirty="0"/>
              <a:t>Identify relationships between outcomes and other factors</a:t>
            </a:r>
          </a:p>
          <a:p>
            <a:r>
              <a:rPr lang="en-US" dirty="0"/>
              <a:t>Can help build theory and inform policy/practice</a:t>
            </a:r>
          </a:p>
          <a:p>
            <a:r>
              <a:rPr lang="en-US" dirty="0"/>
              <a:t>Under the right circumstances, can even support causal inference</a:t>
            </a:r>
          </a:p>
        </p:txBody>
      </p:sp>
    </p:spTree>
    <p:extLst>
      <p:ext uri="{BB962C8B-B14F-4D97-AF65-F5344CB8AC3E}">
        <p14:creationId xmlns:p14="http://schemas.microsoft.com/office/powerpoint/2010/main" val="272410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B625-870C-466E-9983-C7005336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types of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0A45E-9153-42F3-84F8-0D9DBABF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regression (typically a continuous outcome)</a:t>
            </a:r>
          </a:p>
          <a:p>
            <a:r>
              <a:rPr lang="en-US" dirty="0"/>
              <a:t>Logistic/probit regression (binary outcomes)</a:t>
            </a:r>
          </a:p>
          <a:p>
            <a:r>
              <a:rPr lang="en-US" dirty="0"/>
              <a:t>Ordinal (ordered) logistic/probit regression (ranked categorical outcome)</a:t>
            </a:r>
          </a:p>
          <a:p>
            <a:r>
              <a:rPr lang="en-US" dirty="0"/>
              <a:t>Multinomial logistic/probit regression (unranked categorical outcome)</a:t>
            </a:r>
          </a:p>
        </p:txBody>
      </p:sp>
    </p:spTree>
    <p:extLst>
      <p:ext uri="{BB962C8B-B14F-4D97-AF65-F5344CB8AC3E}">
        <p14:creationId xmlns:p14="http://schemas.microsoft.com/office/powerpoint/2010/main" val="167023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6C6FB-7173-4428-8A34-31173AF20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9904-0F2A-460F-A4AC-D390057C9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type of regression to run</a:t>
            </a:r>
          </a:p>
          <a:p>
            <a:r>
              <a:rPr lang="en-US" dirty="0"/>
              <a:t>Appropriate with outcomes such as test scores, GPAs, enrollment, or student debt</a:t>
            </a:r>
          </a:p>
          <a:p>
            <a:r>
              <a:rPr lang="en-US" dirty="0"/>
              <a:t>Works best when variables are reasonably normally distributed</a:t>
            </a:r>
          </a:p>
          <a:p>
            <a:r>
              <a:rPr lang="en-US" dirty="0"/>
              <a:t>If variables have a skewed distribution, consider logging them</a:t>
            </a:r>
          </a:p>
          <a:p>
            <a:r>
              <a:rPr lang="en-US" dirty="0"/>
              <a:t>Can also handle binary variables (linear probability model)</a:t>
            </a:r>
          </a:p>
          <a:p>
            <a:r>
              <a:rPr lang="en-US" dirty="0"/>
              <a:t>Stata: reg, </a:t>
            </a:r>
            <a:r>
              <a:rPr lang="en-US" dirty="0" err="1"/>
              <a:t>xtreg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4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5FD5-9B49-4E87-9D53-ADAB51D6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Logit/probit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285EB-1B1B-43EC-B45B-3C883A505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Appropriate for binary outcomes (graduated, enrolled, has student debt)</a:t>
            </a:r>
          </a:p>
          <a:p>
            <a:r>
              <a:rPr lang="en-US" dirty="0"/>
              <a:t>Models differ in how they handle error structures</a:t>
            </a:r>
          </a:p>
          <a:p>
            <a:pPr lvl="1"/>
            <a:r>
              <a:rPr lang="en-US" dirty="0"/>
              <a:t>Probit model follows standard normal distribution</a:t>
            </a:r>
          </a:p>
          <a:p>
            <a:pPr lvl="1"/>
            <a:r>
              <a:rPr lang="en-US" dirty="0"/>
              <a:t>Logistic model has more widely dispersed errors</a:t>
            </a:r>
          </a:p>
          <a:p>
            <a:r>
              <a:rPr lang="en-US" dirty="0"/>
              <a:t>Coefficients need to be transformed to interpret (odds ratios or marginal effects)</a:t>
            </a:r>
          </a:p>
          <a:p>
            <a:r>
              <a:rPr lang="en-US" dirty="0"/>
              <a:t>Pro tip: It’s logistic, not logistical!</a:t>
            </a:r>
          </a:p>
          <a:p>
            <a:r>
              <a:rPr lang="en-US" dirty="0"/>
              <a:t>Stata: logit, probit</a:t>
            </a:r>
          </a:p>
        </p:txBody>
      </p:sp>
    </p:spTree>
    <p:extLst>
      <p:ext uri="{BB962C8B-B14F-4D97-AF65-F5344CB8AC3E}">
        <p14:creationId xmlns:p14="http://schemas.microsoft.com/office/powerpoint/2010/main" val="35719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608F9-71FE-40D2-8B36-AEFB8454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(ordered) logit/probit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9FFCE-400D-4E64-8ED8-14C703980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Appropriate when 3+ choices have a clear prioritization, but distance between may not be clear</a:t>
            </a:r>
          </a:p>
          <a:p>
            <a:r>
              <a:rPr lang="en-US" dirty="0"/>
              <a:t>Examples include highest educational credential attained, highest type of high school math taken, Likert scale (if distances between points aren’t the same)</a:t>
            </a:r>
          </a:p>
          <a:p>
            <a:r>
              <a:rPr lang="en-US" dirty="0"/>
              <a:t>Concerns with logit/probit models: small cell sizes and perfect prediction</a:t>
            </a:r>
          </a:p>
          <a:p>
            <a:r>
              <a:rPr lang="en-US" dirty="0"/>
              <a:t>Stata: </a:t>
            </a:r>
            <a:r>
              <a:rPr lang="en-US" dirty="0" err="1"/>
              <a:t>ologit</a:t>
            </a:r>
            <a:r>
              <a:rPr lang="en-US" dirty="0"/>
              <a:t>, </a:t>
            </a:r>
            <a:r>
              <a:rPr lang="en-US" dirty="0" err="1"/>
              <a:t>oprobit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8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8945-60F0-4090-818B-182335C0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Multinomial logit/probit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D8E5E-2422-48D3-897A-B7AE0A959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Appropriate for 3+ categories when outcomes aren’t in a clear order</a:t>
            </a:r>
          </a:p>
          <a:p>
            <a:r>
              <a:rPr lang="en-US" dirty="0"/>
              <a:t>Examples include racial/ethnic categories, college majors, favorite foods, subjects taught</a:t>
            </a:r>
          </a:p>
          <a:p>
            <a:r>
              <a:rPr lang="en-US" dirty="0"/>
              <a:t>Regressions compare each category to a reference group (which you will want to specify)</a:t>
            </a:r>
          </a:p>
          <a:p>
            <a:r>
              <a:rPr lang="en-US" dirty="0"/>
              <a:t>Pro tip: It’s multinomial, not multinominal!</a:t>
            </a:r>
          </a:p>
          <a:p>
            <a:r>
              <a:rPr lang="en-US" dirty="0"/>
              <a:t>Stata: </a:t>
            </a:r>
            <a:r>
              <a:rPr lang="en-US" dirty="0" err="1"/>
              <a:t>mlogit</a:t>
            </a:r>
            <a:r>
              <a:rPr lang="en-US" dirty="0"/>
              <a:t>, </a:t>
            </a:r>
            <a:r>
              <a:rPr lang="en-US" dirty="0" err="1"/>
              <a:t>mprobit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0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16D2-B637-4099-8B15-83BFBA9A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regression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25792-68BE-447E-B4C4-25324DC72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Cross-section or panel data?</a:t>
            </a:r>
          </a:p>
          <a:p>
            <a:pPr lvl="1"/>
            <a:r>
              <a:rPr lang="en-US" dirty="0"/>
              <a:t>Cross-section: Snapshot at one point in time</a:t>
            </a:r>
          </a:p>
          <a:p>
            <a:pPr lvl="1"/>
            <a:r>
              <a:rPr lang="en-US" dirty="0"/>
              <a:t>Panel: Repeated observations of (mostly) the same units over time</a:t>
            </a:r>
          </a:p>
          <a:p>
            <a:pPr lvl="1"/>
            <a:r>
              <a:rPr lang="en-US" dirty="0"/>
              <a:t>For panel, may need to reshape data to long using </a:t>
            </a:r>
            <a:r>
              <a:rPr lang="en-US" dirty="0" err="1"/>
              <a:t>xtset</a:t>
            </a:r>
            <a:r>
              <a:rPr lang="en-US" dirty="0"/>
              <a:t> command</a:t>
            </a:r>
          </a:p>
          <a:p>
            <a:r>
              <a:rPr lang="en-US" dirty="0"/>
              <a:t>Available sample size</a:t>
            </a:r>
          </a:p>
          <a:p>
            <a:r>
              <a:rPr lang="en-US" dirty="0"/>
              <a:t>Missing data</a:t>
            </a:r>
          </a:p>
        </p:txBody>
      </p:sp>
    </p:spTree>
    <p:extLst>
      <p:ext uri="{BB962C8B-B14F-4D97-AF65-F5344CB8AC3E}">
        <p14:creationId xmlns:p14="http://schemas.microsoft.com/office/powerpoint/2010/main" val="393561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2B22-419D-4F96-9A1C-C16DBC81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dependent (outcome)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F9C19-5D2D-4968-983D-82AB73B9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of interest to you?</a:t>
            </a:r>
          </a:p>
          <a:p>
            <a:r>
              <a:rPr lang="en-US" dirty="0"/>
              <a:t>Where are the gaps in the literature?</a:t>
            </a:r>
          </a:p>
          <a:p>
            <a:r>
              <a:rPr lang="en-US" dirty="0"/>
              <a:t>What is available in existing datasets?</a:t>
            </a:r>
          </a:p>
          <a:p>
            <a:r>
              <a:rPr lang="en-US" dirty="0"/>
              <a:t>What types of data can you collect?</a:t>
            </a:r>
          </a:p>
          <a:p>
            <a:r>
              <a:rPr lang="en-US" dirty="0"/>
              <a:t>Any particular measurement issues?</a:t>
            </a:r>
          </a:p>
        </p:txBody>
      </p:sp>
    </p:spTree>
    <p:extLst>
      <p:ext uri="{BB962C8B-B14F-4D97-AF65-F5344CB8AC3E}">
        <p14:creationId xmlns:p14="http://schemas.microsoft.com/office/powerpoint/2010/main" val="416268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850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Selecting and Implementing a Regression Model</vt:lpstr>
      <vt:lpstr>Why run regressions?</vt:lpstr>
      <vt:lpstr>Common types of regression</vt:lpstr>
      <vt:lpstr>Linear regression</vt:lpstr>
      <vt:lpstr>Logit/probit models</vt:lpstr>
      <vt:lpstr>Ordinal (ordered) logit/probit models</vt:lpstr>
      <vt:lpstr>Multinomial logit/probit models</vt:lpstr>
      <vt:lpstr>Other regression considerations</vt:lpstr>
      <vt:lpstr>Choosing dependent (outcome) variables</vt:lpstr>
      <vt:lpstr>Choosing independent (control) variables</vt:lpstr>
      <vt:lpstr>Before running regressions</vt:lpstr>
      <vt:lpstr>While running regressions…</vt:lpstr>
      <vt:lpstr>Running robustness checks</vt:lpstr>
      <vt:lpstr>Subgroup models and interaction effects</vt:lpstr>
      <vt:lpstr>Displaying results</vt:lpstr>
      <vt:lpstr>A quick Stata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and Implementing a Regression Model</dc:title>
  <dc:creator>Robert Kelchen</dc:creator>
  <cp:lastModifiedBy>Robert Kelchen</cp:lastModifiedBy>
  <cp:revision>9</cp:revision>
  <dcterms:created xsi:type="dcterms:W3CDTF">2021-04-28T17:08:57Z</dcterms:created>
  <dcterms:modified xsi:type="dcterms:W3CDTF">2021-04-28T18:43:08Z</dcterms:modified>
</cp:coreProperties>
</file>