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56" r:id="rId2"/>
    <p:sldId id="649" r:id="rId3"/>
    <p:sldId id="672" r:id="rId4"/>
    <p:sldId id="259" r:id="rId5"/>
    <p:sldId id="260" r:id="rId6"/>
    <p:sldId id="673" r:id="rId7"/>
    <p:sldId id="261" r:id="rId8"/>
    <p:sldId id="674" r:id="rId9"/>
    <p:sldId id="262" r:id="rId10"/>
    <p:sldId id="675" r:id="rId11"/>
    <p:sldId id="263" r:id="rId12"/>
    <p:sldId id="683" r:id="rId13"/>
    <p:sldId id="676" r:id="rId14"/>
    <p:sldId id="692" r:id="rId15"/>
    <p:sldId id="677" r:id="rId16"/>
    <p:sldId id="679" r:id="rId17"/>
    <p:sldId id="678" r:id="rId18"/>
    <p:sldId id="681" r:id="rId19"/>
    <p:sldId id="682" r:id="rId20"/>
    <p:sldId id="684" r:id="rId21"/>
    <p:sldId id="680" r:id="rId22"/>
    <p:sldId id="685" r:id="rId23"/>
    <p:sldId id="686" r:id="rId24"/>
    <p:sldId id="687" r:id="rId25"/>
    <p:sldId id="688" r:id="rId26"/>
    <p:sldId id="689" r:id="rId27"/>
    <p:sldId id="690" r:id="rId28"/>
    <p:sldId id="691" r:id="rId29"/>
    <p:sldId id="693" r:id="rId30"/>
    <p:sldId id="694" r:id="rId31"/>
    <p:sldId id="695" r:id="rId32"/>
    <p:sldId id="267" r:id="rId33"/>
    <p:sldId id="66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C923A43-B2EB-C245-B785-415A6A2448F5}">
          <p14:sldIdLst>
            <p14:sldId id="256"/>
            <p14:sldId id="649"/>
            <p14:sldId id="672"/>
            <p14:sldId id="259"/>
            <p14:sldId id="260"/>
            <p14:sldId id="673"/>
            <p14:sldId id="261"/>
            <p14:sldId id="674"/>
            <p14:sldId id="262"/>
            <p14:sldId id="675"/>
            <p14:sldId id="263"/>
            <p14:sldId id="683"/>
            <p14:sldId id="676"/>
            <p14:sldId id="692"/>
            <p14:sldId id="677"/>
            <p14:sldId id="679"/>
            <p14:sldId id="678"/>
            <p14:sldId id="681"/>
            <p14:sldId id="682"/>
            <p14:sldId id="684"/>
            <p14:sldId id="680"/>
            <p14:sldId id="685"/>
            <p14:sldId id="686"/>
            <p14:sldId id="687"/>
            <p14:sldId id="688"/>
            <p14:sldId id="689"/>
            <p14:sldId id="690"/>
            <p14:sldId id="691"/>
            <p14:sldId id="693"/>
            <p14:sldId id="694"/>
            <p14:sldId id="695"/>
            <p14:sldId id="267"/>
            <p14:sldId id="66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A704F7-F922-481E-9F3A-8478806C3BA6}" v="24" dt="2021-04-15T17:09:03.1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24" autoAdjust="0"/>
  </p:normalViewPr>
  <p:slideViewPr>
    <p:cSldViewPr snapToGrid="0" snapToObjects="1">
      <p:cViewPr varScale="1">
        <p:scale>
          <a:sx n="37" d="100"/>
          <a:sy n="37" d="100"/>
        </p:scale>
        <p:origin x="720" y="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on L Burns" userId="9033caad-7764-456a-a536-91fff33c7844" providerId="ADAL" clId="{21A704F7-F922-481E-9F3A-8478806C3BA6}"/>
    <pc:docChg chg="undo custSel addSld delSld modSld sldOrd modSection">
      <pc:chgData name="Jason L Burns" userId="9033caad-7764-456a-a536-91fff33c7844" providerId="ADAL" clId="{21A704F7-F922-481E-9F3A-8478806C3BA6}" dt="2021-04-16T18:56:24.572" v="14063" actId="20577"/>
      <pc:docMkLst>
        <pc:docMk/>
      </pc:docMkLst>
      <pc:sldChg chg="modSp mod">
        <pc:chgData name="Jason L Burns" userId="9033caad-7764-456a-a536-91fff33c7844" providerId="ADAL" clId="{21A704F7-F922-481E-9F3A-8478806C3BA6}" dt="2021-04-16T18:56:24.572" v="14063" actId="20577"/>
        <pc:sldMkLst>
          <pc:docMk/>
          <pc:sldMk cId="0" sldId="256"/>
        </pc:sldMkLst>
        <pc:spChg chg="mod">
          <ac:chgData name="Jason L Burns" userId="9033caad-7764-456a-a536-91fff33c7844" providerId="ADAL" clId="{21A704F7-F922-481E-9F3A-8478806C3BA6}" dt="2021-04-16T18:56:24.572" v="14063" actId="20577"/>
          <ac:spMkLst>
            <pc:docMk/>
            <pc:sldMk cId="0" sldId="256"/>
            <ac:spMk id="3" creationId="{00000000-0000-0000-0000-000000000000}"/>
          </ac:spMkLst>
        </pc:spChg>
      </pc:sldChg>
      <pc:sldChg chg="del">
        <pc:chgData name="Jason L Burns" userId="9033caad-7764-456a-a536-91fff33c7844" providerId="ADAL" clId="{21A704F7-F922-481E-9F3A-8478806C3BA6}" dt="2021-04-14T15:25:42.993" v="5680" actId="47"/>
        <pc:sldMkLst>
          <pc:docMk/>
          <pc:sldMk cId="1586597675" sldId="258"/>
        </pc:sldMkLst>
      </pc:sldChg>
      <pc:sldChg chg="modSp mod">
        <pc:chgData name="Jason L Burns" userId="9033caad-7764-456a-a536-91fff33c7844" providerId="ADAL" clId="{21A704F7-F922-481E-9F3A-8478806C3BA6}" dt="2021-04-16T18:21:22.255" v="14035" actId="20577"/>
        <pc:sldMkLst>
          <pc:docMk/>
          <pc:sldMk cId="4097984890" sldId="259"/>
        </pc:sldMkLst>
        <pc:spChg chg="mod">
          <ac:chgData name="Jason L Burns" userId="9033caad-7764-456a-a536-91fff33c7844" providerId="ADAL" clId="{21A704F7-F922-481E-9F3A-8478806C3BA6}" dt="2021-04-14T01:40:23.230" v="119" actId="20577"/>
          <ac:spMkLst>
            <pc:docMk/>
            <pc:sldMk cId="4097984890" sldId="259"/>
            <ac:spMk id="2" creationId="{00000000-0000-0000-0000-000000000000}"/>
          </ac:spMkLst>
        </pc:spChg>
        <pc:spChg chg="mod">
          <ac:chgData name="Jason L Burns" userId="9033caad-7764-456a-a536-91fff33c7844" providerId="ADAL" clId="{21A704F7-F922-481E-9F3A-8478806C3BA6}" dt="2021-04-16T18:21:22.255" v="14035" actId="20577"/>
          <ac:spMkLst>
            <pc:docMk/>
            <pc:sldMk cId="4097984890" sldId="259"/>
            <ac:spMk id="3" creationId="{00000000-0000-0000-0000-000000000000}"/>
          </ac:spMkLst>
        </pc:spChg>
      </pc:sldChg>
      <pc:sldChg chg="modSp mod">
        <pc:chgData name="Jason L Burns" userId="9033caad-7764-456a-a536-91fff33c7844" providerId="ADAL" clId="{21A704F7-F922-481E-9F3A-8478806C3BA6}" dt="2021-04-14T01:59:26.002" v="1219" actId="115"/>
        <pc:sldMkLst>
          <pc:docMk/>
          <pc:sldMk cId="809350288" sldId="260"/>
        </pc:sldMkLst>
        <pc:spChg chg="mod">
          <ac:chgData name="Jason L Burns" userId="9033caad-7764-456a-a536-91fff33c7844" providerId="ADAL" clId="{21A704F7-F922-481E-9F3A-8478806C3BA6}" dt="2021-04-14T01:58:43.058" v="1138" actId="1076"/>
          <ac:spMkLst>
            <pc:docMk/>
            <pc:sldMk cId="809350288" sldId="260"/>
            <ac:spMk id="37890" creationId="{00000000-0000-0000-0000-000000000000}"/>
          </ac:spMkLst>
        </pc:spChg>
        <pc:spChg chg="mod">
          <ac:chgData name="Jason L Burns" userId="9033caad-7764-456a-a536-91fff33c7844" providerId="ADAL" clId="{21A704F7-F922-481E-9F3A-8478806C3BA6}" dt="2021-04-14T01:59:26.002" v="1219" actId="115"/>
          <ac:spMkLst>
            <pc:docMk/>
            <pc:sldMk cId="809350288" sldId="260"/>
            <ac:spMk id="37891" creationId="{00000000-0000-0000-0000-000000000000}"/>
          </ac:spMkLst>
        </pc:spChg>
      </pc:sldChg>
      <pc:sldChg chg="modSp mod">
        <pc:chgData name="Jason L Burns" userId="9033caad-7764-456a-a536-91fff33c7844" providerId="ADAL" clId="{21A704F7-F922-481E-9F3A-8478806C3BA6}" dt="2021-04-14T02:14:31.845" v="2428" actId="12"/>
        <pc:sldMkLst>
          <pc:docMk/>
          <pc:sldMk cId="3473052629" sldId="261"/>
        </pc:sldMkLst>
        <pc:spChg chg="mod">
          <ac:chgData name="Jason L Burns" userId="9033caad-7764-456a-a536-91fff33c7844" providerId="ADAL" clId="{21A704F7-F922-481E-9F3A-8478806C3BA6}" dt="2021-04-14T02:08:56.903" v="1806" actId="20577"/>
          <ac:spMkLst>
            <pc:docMk/>
            <pc:sldMk cId="3473052629" sldId="261"/>
            <ac:spMk id="37890" creationId="{00000000-0000-0000-0000-000000000000}"/>
          </ac:spMkLst>
        </pc:spChg>
        <pc:spChg chg="mod">
          <ac:chgData name="Jason L Burns" userId="9033caad-7764-456a-a536-91fff33c7844" providerId="ADAL" clId="{21A704F7-F922-481E-9F3A-8478806C3BA6}" dt="2021-04-14T02:14:31.845" v="2428" actId="12"/>
          <ac:spMkLst>
            <pc:docMk/>
            <pc:sldMk cId="3473052629" sldId="261"/>
            <ac:spMk id="37891" creationId="{00000000-0000-0000-0000-000000000000}"/>
          </ac:spMkLst>
        </pc:spChg>
      </pc:sldChg>
      <pc:sldChg chg="modSp mod">
        <pc:chgData name="Jason L Burns" userId="9033caad-7764-456a-a536-91fff33c7844" providerId="ADAL" clId="{21A704F7-F922-481E-9F3A-8478806C3BA6}" dt="2021-04-14T14:19:53.150" v="4992" actId="20577"/>
        <pc:sldMkLst>
          <pc:docMk/>
          <pc:sldMk cId="2194176548" sldId="262"/>
        </pc:sldMkLst>
        <pc:spChg chg="mod">
          <ac:chgData name="Jason L Burns" userId="9033caad-7764-456a-a536-91fff33c7844" providerId="ADAL" clId="{21A704F7-F922-481E-9F3A-8478806C3BA6}" dt="2021-04-14T14:19:53.150" v="4992" actId="20577"/>
          <ac:spMkLst>
            <pc:docMk/>
            <pc:sldMk cId="2194176548" sldId="262"/>
            <ac:spMk id="5" creationId="{00000000-0000-0000-0000-000000000000}"/>
          </ac:spMkLst>
        </pc:spChg>
        <pc:spChg chg="mod">
          <ac:chgData name="Jason L Burns" userId="9033caad-7764-456a-a536-91fff33c7844" providerId="ADAL" clId="{21A704F7-F922-481E-9F3A-8478806C3BA6}" dt="2021-04-14T02:21:11.798" v="2646" actId="20577"/>
          <ac:spMkLst>
            <pc:docMk/>
            <pc:sldMk cId="2194176548" sldId="262"/>
            <ac:spMk id="8193" creationId="{00000000-0000-0000-0000-000000000000}"/>
          </ac:spMkLst>
        </pc:spChg>
      </pc:sldChg>
      <pc:sldChg chg="modSp mod">
        <pc:chgData name="Jason L Burns" userId="9033caad-7764-456a-a536-91fff33c7844" providerId="ADAL" clId="{21A704F7-F922-481E-9F3A-8478806C3BA6}" dt="2021-04-14T18:01:59.513" v="7525" actId="122"/>
        <pc:sldMkLst>
          <pc:docMk/>
          <pc:sldMk cId="1402116854" sldId="263"/>
        </pc:sldMkLst>
        <pc:spChg chg="mod">
          <ac:chgData name="Jason L Burns" userId="9033caad-7764-456a-a536-91fff33c7844" providerId="ADAL" clId="{21A704F7-F922-481E-9F3A-8478806C3BA6}" dt="2021-04-14T03:03:22.617" v="3441" actId="27636"/>
          <ac:spMkLst>
            <pc:docMk/>
            <pc:sldMk cId="1402116854" sldId="263"/>
            <ac:spMk id="37890" creationId="{00000000-0000-0000-0000-000000000000}"/>
          </ac:spMkLst>
        </pc:spChg>
        <pc:spChg chg="mod">
          <ac:chgData name="Jason L Burns" userId="9033caad-7764-456a-a536-91fff33c7844" providerId="ADAL" clId="{21A704F7-F922-481E-9F3A-8478806C3BA6}" dt="2021-04-14T18:01:59.513" v="7525" actId="122"/>
          <ac:spMkLst>
            <pc:docMk/>
            <pc:sldMk cId="1402116854" sldId="263"/>
            <ac:spMk id="37891" creationId="{00000000-0000-0000-0000-000000000000}"/>
          </ac:spMkLst>
        </pc:spChg>
      </pc:sldChg>
      <pc:sldChg chg="del">
        <pc:chgData name="Jason L Burns" userId="9033caad-7764-456a-a536-91fff33c7844" providerId="ADAL" clId="{21A704F7-F922-481E-9F3A-8478806C3BA6}" dt="2021-04-14T15:24:39.337" v="5671" actId="47"/>
        <pc:sldMkLst>
          <pc:docMk/>
          <pc:sldMk cId="3814529196" sldId="264"/>
        </pc:sldMkLst>
      </pc:sldChg>
      <pc:sldChg chg="del">
        <pc:chgData name="Jason L Burns" userId="9033caad-7764-456a-a536-91fff33c7844" providerId="ADAL" clId="{21A704F7-F922-481E-9F3A-8478806C3BA6}" dt="2021-04-14T15:24:41.005" v="5672" actId="47"/>
        <pc:sldMkLst>
          <pc:docMk/>
          <pc:sldMk cId="362897802" sldId="265"/>
        </pc:sldMkLst>
      </pc:sldChg>
      <pc:sldChg chg="del">
        <pc:chgData name="Jason L Burns" userId="9033caad-7764-456a-a536-91fff33c7844" providerId="ADAL" clId="{21A704F7-F922-481E-9F3A-8478806C3BA6}" dt="2021-04-14T15:25:00.520" v="5673" actId="47"/>
        <pc:sldMkLst>
          <pc:docMk/>
          <pc:sldMk cId="2834726480" sldId="266"/>
        </pc:sldMkLst>
      </pc:sldChg>
      <pc:sldChg chg="modSp mod">
        <pc:chgData name="Jason L Burns" userId="9033caad-7764-456a-a536-91fff33c7844" providerId="ADAL" clId="{21A704F7-F922-481E-9F3A-8478806C3BA6}" dt="2021-04-15T17:02:58.107" v="13952" actId="20577"/>
        <pc:sldMkLst>
          <pc:docMk/>
          <pc:sldMk cId="626804062" sldId="267"/>
        </pc:sldMkLst>
        <pc:spChg chg="mod">
          <ac:chgData name="Jason L Burns" userId="9033caad-7764-456a-a536-91fff33c7844" providerId="ADAL" clId="{21A704F7-F922-481E-9F3A-8478806C3BA6}" dt="2021-04-15T16:52:32.342" v="13377" actId="20577"/>
          <ac:spMkLst>
            <pc:docMk/>
            <pc:sldMk cId="626804062" sldId="267"/>
            <ac:spMk id="2" creationId="{00000000-0000-0000-0000-000000000000}"/>
          </ac:spMkLst>
        </pc:spChg>
        <pc:spChg chg="mod">
          <ac:chgData name="Jason L Burns" userId="9033caad-7764-456a-a536-91fff33c7844" providerId="ADAL" clId="{21A704F7-F922-481E-9F3A-8478806C3BA6}" dt="2021-04-15T17:02:58.107" v="13952" actId="20577"/>
          <ac:spMkLst>
            <pc:docMk/>
            <pc:sldMk cId="626804062" sldId="267"/>
            <ac:spMk id="3" creationId="{00000000-0000-0000-0000-000000000000}"/>
          </ac:spMkLst>
        </pc:spChg>
      </pc:sldChg>
      <pc:sldChg chg="del">
        <pc:chgData name="Jason L Burns" userId="9033caad-7764-456a-a536-91fff33c7844" providerId="ADAL" clId="{21A704F7-F922-481E-9F3A-8478806C3BA6}" dt="2021-04-14T15:25:12.556" v="5675" actId="47"/>
        <pc:sldMkLst>
          <pc:docMk/>
          <pc:sldMk cId="1652721792" sldId="268"/>
        </pc:sldMkLst>
      </pc:sldChg>
      <pc:sldChg chg="del">
        <pc:chgData name="Jason L Burns" userId="9033caad-7764-456a-a536-91fff33c7844" providerId="ADAL" clId="{21A704F7-F922-481E-9F3A-8478806C3BA6}" dt="2021-04-15T16:52:14.187" v="13338" actId="47"/>
        <pc:sldMkLst>
          <pc:docMk/>
          <pc:sldMk cId="941755978" sldId="269"/>
        </pc:sldMkLst>
      </pc:sldChg>
      <pc:sldChg chg="del">
        <pc:chgData name="Jason L Burns" userId="9033caad-7764-456a-a536-91fff33c7844" providerId="ADAL" clId="{21A704F7-F922-481E-9F3A-8478806C3BA6}" dt="2021-04-15T16:52:17.486" v="13339" actId="47"/>
        <pc:sldMkLst>
          <pc:docMk/>
          <pc:sldMk cId="1256222602" sldId="270"/>
        </pc:sldMkLst>
      </pc:sldChg>
      <pc:sldChg chg="del">
        <pc:chgData name="Jason L Burns" userId="9033caad-7764-456a-a536-91fff33c7844" providerId="ADAL" clId="{21A704F7-F922-481E-9F3A-8478806C3BA6}" dt="2021-04-14T15:25:07.821" v="5674" actId="47"/>
        <pc:sldMkLst>
          <pc:docMk/>
          <pc:sldMk cId="776632870" sldId="271"/>
        </pc:sldMkLst>
      </pc:sldChg>
      <pc:sldChg chg="del">
        <pc:chgData name="Jason L Burns" userId="9033caad-7764-456a-a536-91fff33c7844" providerId="ADAL" clId="{21A704F7-F922-481E-9F3A-8478806C3BA6}" dt="2021-04-14T15:25:20.684" v="5676" actId="47"/>
        <pc:sldMkLst>
          <pc:docMk/>
          <pc:sldMk cId="3166969404" sldId="275"/>
        </pc:sldMkLst>
      </pc:sldChg>
      <pc:sldChg chg="del">
        <pc:chgData name="Jason L Burns" userId="9033caad-7764-456a-a536-91fff33c7844" providerId="ADAL" clId="{21A704F7-F922-481E-9F3A-8478806C3BA6}" dt="2021-04-14T15:25:26.317" v="5677" actId="47"/>
        <pc:sldMkLst>
          <pc:docMk/>
          <pc:sldMk cId="3862588276" sldId="276"/>
        </pc:sldMkLst>
      </pc:sldChg>
      <pc:sldChg chg="del">
        <pc:chgData name="Jason L Burns" userId="9033caad-7764-456a-a536-91fff33c7844" providerId="ADAL" clId="{21A704F7-F922-481E-9F3A-8478806C3BA6}" dt="2021-04-14T15:25:27.275" v="5678" actId="47"/>
        <pc:sldMkLst>
          <pc:docMk/>
          <pc:sldMk cId="2507719403" sldId="277"/>
        </pc:sldMkLst>
      </pc:sldChg>
      <pc:sldChg chg="del">
        <pc:chgData name="Jason L Burns" userId="9033caad-7764-456a-a536-91fff33c7844" providerId="ADAL" clId="{21A704F7-F922-481E-9F3A-8478806C3BA6}" dt="2021-04-14T15:25:37.924" v="5679" actId="47"/>
        <pc:sldMkLst>
          <pc:docMk/>
          <pc:sldMk cId="245313688" sldId="278"/>
        </pc:sldMkLst>
      </pc:sldChg>
      <pc:sldChg chg="del">
        <pc:chgData name="Jason L Burns" userId="9033caad-7764-456a-a536-91fff33c7844" providerId="ADAL" clId="{21A704F7-F922-481E-9F3A-8478806C3BA6}" dt="2021-04-14T15:25:49.716" v="5681" actId="47"/>
        <pc:sldMkLst>
          <pc:docMk/>
          <pc:sldMk cId="3987701494" sldId="282"/>
        </pc:sldMkLst>
      </pc:sldChg>
      <pc:sldChg chg="modSp mod">
        <pc:chgData name="Jason L Burns" userId="9033caad-7764-456a-a536-91fff33c7844" providerId="ADAL" clId="{21A704F7-F922-481E-9F3A-8478806C3BA6}" dt="2021-04-14T03:04:19.402" v="3486" actId="20577"/>
        <pc:sldMkLst>
          <pc:docMk/>
          <pc:sldMk cId="1039206872" sldId="668"/>
        </pc:sldMkLst>
        <pc:spChg chg="mod">
          <ac:chgData name="Jason L Burns" userId="9033caad-7764-456a-a536-91fff33c7844" providerId="ADAL" clId="{21A704F7-F922-481E-9F3A-8478806C3BA6}" dt="2021-04-14T03:04:19.402" v="3486" actId="20577"/>
          <ac:spMkLst>
            <pc:docMk/>
            <pc:sldMk cId="1039206872" sldId="668"/>
            <ac:spMk id="3" creationId="{00000000-0000-0000-0000-000000000000}"/>
          </ac:spMkLst>
        </pc:spChg>
      </pc:sldChg>
      <pc:sldChg chg="del">
        <pc:chgData name="Jason L Burns" userId="9033caad-7764-456a-a536-91fff33c7844" providerId="ADAL" clId="{21A704F7-F922-481E-9F3A-8478806C3BA6}" dt="2021-04-15T17:04:42.987" v="13953" actId="47"/>
        <pc:sldMkLst>
          <pc:docMk/>
          <pc:sldMk cId="495116977" sldId="669"/>
        </pc:sldMkLst>
      </pc:sldChg>
      <pc:sldChg chg="del">
        <pc:chgData name="Jason L Burns" userId="9033caad-7764-456a-a536-91fff33c7844" providerId="ADAL" clId="{21A704F7-F922-481E-9F3A-8478806C3BA6}" dt="2021-04-14T03:03:58.302" v="3442" actId="47"/>
        <pc:sldMkLst>
          <pc:docMk/>
          <pc:sldMk cId="2693569146" sldId="671"/>
        </pc:sldMkLst>
      </pc:sldChg>
      <pc:sldChg chg="addSp delSp modSp mod">
        <pc:chgData name="Jason L Burns" userId="9033caad-7764-456a-a536-91fff33c7844" providerId="ADAL" clId="{21A704F7-F922-481E-9F3A-8478806C3BA6}" dt="2021-04-14T01:40:06.747" v="77" actId="1076"/>
        <pc:sldMkLst>
          <pc:docMk/>
          <pc:sldMk cId="85661827" sldId="672"/>
        </pc:sldMkLst>
        <pc:spChg chg="mod">
          <ac:chgData name="Jason L Burns" userId="9033caad-7764-456a-a536-91fff33c7844" providerId="ADAL" clId="{21A704F7-F922-481E-9F3A-8478806C3BA6}" dt="2021-04-14T01:39:27.046" v="68" actId="20577"/>
          <ac:spMkLst>
            <pc:docMk/>
            <pc:sldMk cId="85661827" sldId="672"/>
            <ac:spMk id="3" creationId="{00000000-0000-0000-0000-000000000000}"/>
          </ac:spMkLst>
        </pc:spChg>
        <pc:picChg chg="del">
          <ac:chgData name="Jason L Burns" userId="9033caad-7764-456a-a536-91fff33c7844" providerId="ADAL" clId="{21A704F7-F922-481E-9F3A-8478806C3BA6}" dt="2021-04-14T01:39:30.795" v="69" actId="478"/>
          <ac:picMkLst>
            <pc:docMk/>
            <pc:sldMk cId="85661827" sldId="672"/>
            <ac:picMk id="5" creationId="{95BD5CA3-F376-4015-A9B8-766F69D54F0F}"/>
          </ac:picMkLst>
        </pc:picChg>
        <pc:picChg chg="add mod">
          <ac:chgData name="Jason L Burns" userId="9033caad-7764-456a-a536-91fff33c7844" providerId="ADAL" clId="{21A704F7-F922-481E-9F3A-8478806C3BA6}" dt="2021-04-14T01:40:06.747" v="77" actId="1076"/>
          <ac:picMkLst>
            <pc:docMk/>
            <pc:sldMk cId="85661827" sldId="672"/>
            <ac:picMk id="8" creationId="{D92CA90B-CDB4-4E51-8A49-5BE7397E2F19}"/>
          </ac:picMkLst>
        </pc:picChg>
      </pc:sldChg>
      <pc:sldChg chg="modSp add mod">
        <pc:chgData name="Jason L Burns" userId="9033caad-7764-456a-a536-91fff33c7844" providerId="ADAL" clId="{21A704F7-F922-481E-9F3A-8478806C3BA6}" dt="2021-04-14T03:05:02.558" v="3513" actId="20577"/>
        <pc:sldMkLst>
          <pc:docMk/>
          <pc:sldMk cId="2815151488" sldId="673"/>
        </pc:sldMkLst>
        <pc:spChg chg="mod">
          <ac:chgData name="Jason L Burns" userId="9033caad-7764-456a-a536-91fff33c7844" providerId="ADAL" clId="{21A704F7-F922-481E-9F3A-8478806C3BA6}" dt="2021-04-14T03:05:02.558" v="3513" actId="20577"/>
          <ac:spMkLst>
            <pc:docMk/>
            <pc:sldMk cId="2815151488" sldId="673"/>
            <ac:spMk id="37891" creationId="{00000000-0000-0000-0000-000000000000}"/>
          </ac:spMkLst>
        </pc:spChg>
      </pc:sldChg>
      <pc:sldChg chg="modSp add mod">
        <pc:chgData name="Jason L Burns" userId="9033caad-7764-456a-a536-91fff33c7844" providerId="ADAL" clId="{21A704F7-F922-481E-9F3A-8478806C3BA6}" dt="2021-04-14T02:19:53.469" v="2618"/>
        <pc:sldMkLst>
          <pc:docMk/>
          <pc:sldMk cId="1896304677" sldId="674"/>
        </pc:sldMkLst>
        <pc:spChg chg="mod">
          <ac:chgData name="Jason L Burns" userId="9033caad-7764-456a-a536-91fff33c7844" providerId="ADAL" clId="{21A704F7-F922-481E-9F3A-8478806C3BA6}" dt="2021-04-14T02:19:53.469" v="2618"/>
          <ac:spMkLst>
            <pc:docMk/>
            <pc:sldMk cId="1896304677" sldId="674"/>
            <ac:spMk id="37891" creationId="{00000000-0000-0000-0000-000000000000}"/>
          </ac:spMkLst>
        </pc:spChg>
      </pc:sldChg>
      <pc:sldChg chg="addSp delSp modSp add mod">
        <pc:chgData name="Jason L Burns" userId="9033caad-7764-456a-a536-91fff33c7844" providerId="ADAL" clId="{21A704F7-F922-481E-9F3A-8478806C3BA6}" dt="2021-04-14T02:58:24.893" v="3004" actId="22"/>
        <pc:sldMkLst>
          <pc:docMk/>
          <pc:sldMk cId="700340316" sldId="675"/>
        </pc:sldMkLst>
        <pc:spChg chg="add mod">
          <ac:chgData name="Jason L Burns" userId="9033caad-7764-456a-a536-91fff33c7844" providerId="ADAL" clId="{21A704F7-F922-481E-9F3A-8478806C3BA6}" dt="2021-04-14T02:58:23.036" v="3003" actId="478"/>
          <ac:spMkLst>
            <pc:docMk/>
            <pc:sldMk cId="700340316" sldId="675"/>
            <ac:spMk id="3" creationId="{F2E99BD2-AF26-4D26-A3BB-A37E079BD43B}"/>
          </ac:spMkLst>
        </pc:spChg>
        <pc:spChg chg="del">
          <ac:chgData name="Jason L Burns" userId="9033caad-7764-456a-a536-91fff33c7844" providerId="ADAL" clId="{21A704F7-F922-481E-9F3A-8478806C3BA6}" dt="2021-04-14T02:58:23.036" v="3003" actId="478"/>
          <ac:spMkLst>
            <pc:docMk/>
            <pc:sldMk cId="700340316" sldId="675"/>
            <ac:spMk id="5" creationId="{00000000-0000-0000-0000-000000000000}"/>
          </ac:spMkLst>
        </pc:spChg>
        <pc:picChg chg="add">
          <ac:chgData name="Jason L Burns" userId="9033caad-7764-456a-a536-91fff33c7844" providerId="ADAL" clId="{21A704F7-F922-481E-9F3A-8478806C3BA6}" dt="2021-04-14T02:58:24.893" v="3004" actId="22"/>
          <ac:picMkLst>
            <pc:docMk/>
            <pc:sldMk cId="700340316" sldId="675"/>
            <ac:picMk id="6" creationId="{C63DB4A9-91CF-43CE-8244-9B6D0DB746A1}"/>
          </ac:picMkLst>
        </pc:picChg>
      </pc:sldChg>
      <pc:sldChg chg="addSp modSp add mod">
        <pc:chgData name="Jason L Burns" userId="9033caad-7764-456a-a536-91fff33c7844" providerId="ADAL" clId="{21A704F7-F922-481E-9F3A-8478806C3BA6}" dt="2021-04-14T18:16:03.494" v="8662" actId="122"/>
        <pc:sldMkLst>
          <pc:docMk/>
          <pc:sldMk cId="2110842688" sldId="676"/>
        </pc:sldMkLst>
        <pc:spChg chg="add mod">
          <ac:chgData name="Jason L Burns" userId="9033caad-7764-456a-a536-91fff33c7844" providerId="ADAL" clId="{21A704F7-F922-481E-9F3A-8478806C3BA6}" dt="2021-04-14T13:46:40.199" v="4686" actId="20577"/>
          <ac:spMkLst>
            <pc:docMk/>
            <pc:sldMk cId="2110842688" sldId="676"/>
            <ac:spMk id="2" creationId="{42326666-9E26-4C5F-980B-059CA51E9F3A}"/>
          </ac:spMkLst>
        </pc:spChg>
        <pc:spChg chg="mod">
          <ac:chgData name="Jason L Burns" userId="9033caad-7764-456a-a536-91fff33c7844" providerId="ADAL" clId="{21A704F7-F922-481E-9F3A-8478806C3BA6}" dt="2021-04-14T18:16:03.494" v="8662" actId="122"/>
          <ac:spMkLst>
            <pc:docMk/>
            <pc:sldMk cId="2110842688" sldId="676"/>
            <ac:spMk id="37891" creationId="{00000000-0000-0000-0000-000000000000}"/>
          </ac:spMkLst>
        </pc:spChg>
      </pc:sldChg>
      <pc:sldChg chg="modSp add mod">
        <pc:chgData name="Jason L Burns" userId="9033caad-7764-456a-a536-91fff33c7844" providerId="ADAL" clId="{21A704F7-F922-481E-9F3A-8478806C3BA6}" dt="2021-04-14T18:15:29.056" v="8656" actId="122"/>
        <pc:sldMkLst>
          <pc:docMk/>
          <pc:sldMk cId="4242551738" sldId="677"/>
        </pc:sldMkLst>
        <pc:spChg chg="mod">
          <ac:chgData name="Jason L Burns" userId="9033caad-7764-456a-a536-91fff33c7844" providerId="ADAL" clId="{21A704F7-F922-481E-9F3A-8478806C3BA6}" dt="2021-04-14T13:47:15.927" v="4688" actId="20577"/>
          <ac:spMkLst>
            <pc:docMk/>
            <pc:sldMk cId="4242551738" sldId="677"/>
            <ac:spMk id="37890" creationId="{00000000-0000-0000-0000-000000000000}"/>
          </ac:spMkLst>
        </pc:spChg>
        <pc:spChg chg="mod">
          <ac:chgData name="Jason L Burns" userId="9033caad-7764-456a-a536-91fff33c7844" providerId="ADAL" clId="{21A704F7-F922-481E-9F3A-8478806C3BA6}" dt="2021-04-14T18:15:29.056" v="8656" actId="122"/>
          <ac:spMkLst>
            <pc:docMk/>
            <pc:sldMk cId="4242551738" sldId="677"/>
            <ac:spMk id="37891" creationId="{00000000-0000-0000-0000-000000000000}"/>
          </ac:spMkLst>
        </pc:spChg>
      </pc:sldChg>
      <pc:sldChg chg="modSp add mod">
        <pc:chgData name="Jason L Burns" userId="9033caad-7764-456a-a536-91fff33c7844" providerId="ADAL" clId="{21A704F7-F922-481E-9F3A-8478806C3BA6}" dt="2021-04-14T16:33:57.821" v="6385" actId="20577"/>
        <pc:sldMkLst>
          <pc:docMk/>
          <pc:sldMk cId="1734289713" sldId="678"/>
        </pc:sldMkLst>
        <pc:spChg chg="mod">
          <ac:chgData name="Jason L Burns" userId="9033caad-7764-456a-a536-91fff33c7844" providerId="ADAL" clId="{21A704F7-F922-481E-9F3A-8478806C3BA6}" dt="2021-04-14T15:26:35.259" v="5701" actId="20577"/>
          <ac:spMkLst>
            <pc:docMk/>
            <pc:sldMk cId="1734289713" sldId="678"/>
            <ac:spMk id="37890" creationId="{00000000-0000-0000-0000-000000000000}"/>
          </ac:spMkLst>
        </pc:spChg>
        <pc:spChg chg="mod">
          <ac:chgData name="Jason L Burns" userId="9033caad-7764-456a-a536-91fff33c7844" providerId="ADAL" clId="{21A704F7-F922-481E-9F3A-8478806C3BA6}" dt="2021-04-14T16:33:57.821" v="6385" actId="20577"/>
          <ac:spMkLst>
            <pc:docMk/>
            <pc:sldMk cId="1734289713" sldId="678"/>
            <ac:spMk id="37891" creationId="{00000000-0000-0000-0000-000000000000}"/>
          </ac:spMkLst>
        </pc:spChg>
      </pc:sldChg>
      <pc:sldChg chg="modSp add mod">
        <pc:chgData name="Jason L Burns" userId="9033caad-7764-456a-a536-91fff33c7844" providerId="ADAL" clId="{21A704F7-F922-481E-9F3A-8478806C3BA6}" dt="2021-04-14T15:23:40.531" v="5647" actId="20577"/>
        <pc:sldMkLst>
          <pc:docMk/>
          <pc:sldMk cId="1686597272" sldId="679"/>
        </pc:sldMkLst>
        <pc:spChg chg="mod">
          <ac:chgData name="Jason L Burns" userId="9033caad-7764-456a-a536-91fff33c7844" providerId="ADAL" clId="{21A704F7-F922-481E-9F3A-8478806C3BA6}" dt="2021-04-14T14:53:20.555" v="5248" actId="20577"/>
          <ac:spMkLst>
            <pc:docMk/>
            <pc:sldMk cId="1686597272" sldId="679"/>
            <ac:spMk id="37890" creationId="{00000000-0000-0000-0000-000000000000}"/>
          </ac:spMkLst>
        </pc:spChg>
        <pc:spChg chg="mod">
          <ac:chgData name="Jason L Burns" userId="9033caad-7764-456a-a536-91fff33c7844" providerId="ADAL" clId="{21A704F7-F922-481E-9F3A-8478806C3BA6}" dt="2021-04-14T15:23:40.531" v="5647" actId="20577"/>
          <ac:spMkLst>
            <pc:docMk/>
            <pc:sldMk cId="1686597272" sldId="679"/>
            <ac:spMk id="37891" creationId="{00000000-0000-0000-0000-000000000000}"/>
          </ac:spMkLst>
        </pc:spChg>
      </pc:sldChg>
      <pc:sldChg chg="modSp add mod">
        <pc:chgData name="Jason L Burns" userId="9033caad-7764-456a-a536-91fff33c7844" providerId="ADAL" clId="{21A704F7-F922-481E-9F3A-8478806C3BA6}" dt="2021-04-14T19:37:25.590" v="9780" actId="20577"/>
        <pc:sldMkLst>
          <pc:docMk/>
          <pc:sldMk cId="901734312" sldId="680"/>
        </pc:sldMkLst>
        <pc:spChg chg="mod">
          <ac:chgData name="Jason L Burns" userId="9033caad-7764-456a-a536-91fff33c7844" providerId="ADAL" clId="{21A704F7-F922-481E-9F3A-8478806C3BA6}" dt="2021-04-14T18:38:32.813" v="9112" actId="20577"/>
          <ac:spMkLst>
            <pc:docMk/>
            <pc:sldMk cId="901734312" sldId="680"/>
            <ac:spMk id="37890" creationId="{00000000-0000-0000-0000-000000000000}"/>
          </ac:spMkLst>
        </pc:spChg>
        <pc:spChg chg="mod">
          <ac:chgData name="Jason L Burns" userId="9033caad-7764-456a-a536-91fff33c7844" providerId="ADAL" clId="{21A704F7-F922-481E-9F3A-8478806C3BA6}" dt="2021-04-14T19:37:25.590" v="9780" actId="20577"/>
          <ac:spMkLst>
            <pc:docMk/>
            <pc:sldMk cId="901734312" sldId="680"/>
            <ac:spMk id="37891" creationId="{00000000-0000-0000-0000-000000000000}"/>
          </ac:spMkLst>
        </pc:spChg>
      </pc:sldChg>
      <pc:sldChg chg="modSp add mod">
        <pc:chgData name="Jason L Burns" userId="9033caad-7764-456a-a536-91fff33c7844" providerId="ADAL" clId="{21A704F7-F922-481E-9F3A-8478806C3BA6}" dt="2021-04-14T18:15:21.964" v="8655" actId="122"/>
        <pc:sldMkLst>
          <pc:docMk/>
          <pc:sldMk cId="3230573998" sldId="681"/>
        </pc:sldMkLst>
        <pc:spChg chg="mod">
          <ac:chgData name="Jason L Burns" userId="9033caad-7764-456a-a536-91fff33c7844" providerId="ADAL" clId="{21A704F7-F922-481E-9F3A-8478806C3BA6}" dt="2021-04-14T18:15:21.964" v="8655" actId="122"/>
          <ac:spMkLst>
            <pc:docMk/>
            <pc:sldMk cId="3230573998" sldId="681"/>
            <ac:spMk id="37891" creationId="{00000000-0000-0000-0000-000000000000}"/>
          </ac:spMkLst>
        </pc:spChg>
      </pc:sldChg>
      <pc:sldChg chg="modSp add mod">
        <pc:chgData name="Jason L Burns" userId="9033caad-7764-456a-a536-91fff33c7844" providerId="ADAL" clId="{21A704F7-F922-481E-9F3A-8478806C3BA6}" dt="2021-04-14T18:15:16.468" v="8654" actId="122"/>
        <pc:sldMkLst>
          <pc:docMk/>
          <pc:sldMk cId="1978109680" sldId="682"/>
        </pc:sldMkLst>
        <pc:spChg chg="mod">
          <ac:chgData name="Jason L Burns" userId="9033caad-7764-456a-a536-91fff33c7844" providerId="ADAL" clId="{21A704F7-F922-481E-9F3A-8478806C3BA6}" dt="2021-04-14T18:15:16.468" v="8654" actId="122"/>
          <ac:spMkLst>
            <pc:docMk/>
            <pc:sldMk cId="1978109680" sldId="682"/>
            <ac:spMk id="37891" creationId="{00000000-0000-0000-0000-000000000000}"/>
          </ac:spMkLst>
        </pc:spChg>
      </pc:sldChg>
      <pc:sldChg chg="modSp add mod">
        <pc:chgData name="Jason L Burns" userId="9033caad-7764-456a-a536-91fff33c7844" providerId="ADAL" clId="{21A704F7-F922-481E-9F3A-8478806C3BA6}" dt="2021-04-14T18:16:12.332" v="8663" actId="122"/>
        <pc:sldMkLst>
          <pc:docMk/>
          <pc:sldMk cId="1364052187" sldId="683"/>
        </pc:sldMkLst>
        <pc:spChg chg="mod">
          <ac:chgData name="Jason L Burns" userId="9033caad-7764-456a-a536-91fff33c7844" providerId="ADAL" clId="{21A704F7-F922-481E-9F3A-8478806C3BA6}" dt="2021-04-14T18:16:12.332" v="8663" actId="122"/>
          <ac:spMkLst>
            <pc:docMk/>
            <pc:sldMk cId="1364052187" sldId="683"/>
            <ac:spMk id="37891" creationId="{00000000-0000-0000-0000-000000000000}"/>
          </ac:spMkLst>
        </pc:spChg>
      </pc:sldChg>
      <pc:sldChg chg="add del ord">
        <pc:chgData name="Jason L Burns" userId="9033caad-7764-456a-a536-91fff33c7844" providerId="ADAL" clId="{21A704F7-F922-481E-9F3A-8478806C3BA6}" dt="2021-04-14T17:54:58.601" v="6892" actId="2696"/>
        <pc:sldMkLst>
          <pc:docMk/>
          <pc:sldMk cId="3878823823" sldId="683"/>
        </pc:sldMkLst>
      </pc:sldChg>
      <pc:sldChg chg="modSp add mod">
        <pc:chgData name="Jason L Burns" userId="9033caad-7764-456a-a536-91fff33c7844" providerId="ADAL" clId="{21A704F7-F922-481E-9F3A-8478806C3BA6}" dt="2021-04-14T18:36:53.350" v="9086" actId="20577"/>
        <pc:sldMkLst>
          <pc:docMk/>
          <pc:sldMk cId="416586529" sldId="684"/>
        </pc:sldMkLst>
        <pc:spChg chg="mod">
          <ac:chgData name="Jason L Burns" userId="9033caad-7764-456a-a536-91fff33c7844" providerId="ADAL" clId="{21A704F7-F922-481E-9F3A-8478806C3BA6}" dt="2021-04-14T18:36:53.350" v="9086" actId="20577"/>
          <ac:spMkLst>
            <pc:docMk/>
            <pc:sldMk cId="416586529" sldId="684"/>
            <ac:spMk id="37891" creationId="{00000000-0000-0000-0000-000000000000}"/>
          </ac:spMkLst>
        </pc:spChg>
      </pc:sldChg>
      <pc:sldChg chg="modSp add mod">
        <pc:chgData name="Jason L Burns" userId="9033caad-7764-456a-a536-91fff33c7844" providerId="ADAL" clId="{21A704F7-F922-481E-9F3A-8478806C3BA6}" dt="2021-04-14T19:45:16.861" v="10449" actId="20577"/>
        <pc:sldMkLst>
          <pc:docMk/>
          <pc:sldMk cId="2013974020" sldId="685"/>
        </pc:sldMkLst>
        <pc:spChg chg="mod">
          <ac:chgData name="Jason L Burns" userId="9033caad-7764-456a-a536-91fff33c7844" providerId="ADAL" clId="{21A704F7-F922-481E-9F3A-8478806C3BA6}" dt="2021-04-14T19:45:16.861" v="10449" actId="20577"/>
          <ac:spMkLst>
            <pc:docMk/>
            <pc:sldMk cId="2013974020" sldId="685"/>
            <ac:spMk id="37891" creationId="{00000000-0000-0000-0000-000000000000}"/>
          </ac:spMkLst>
        </pc:spChg>
      </pc:sldChg>
      <pc:sldChg chg="modSp add mod">
        <pc:chgData name="Jason L Burns" userId="9033caad-7764-456a-a536-91fff33c7844" providerId="ADAL" clId="{21A704F7-F922-481E-9F3A-8478806C3BA6}" dt="2021-04-14T19:48:19.941" v="10613" actId="20577"/>
        <pc:sldMkLst>
          <pc:docMk/>
          <pc:sldMk cId="2120463800" sldId="686"/>
        </pc:sldMkLst>
        <pc:spChg chg="mod">
          <ac:chgData name="Jason L Burns" userId="9033caad-7764-456a-a536-91fff33c7844" providerId="ADAL" clId="{21A704F7-F922-481E-9F3A-8478806C3BA6}" dt="2021-04-14T19:47:07.800" v="10485" actId="1076"/>
          <ac:spMkLst>
            <pc:docMk/>
            <pc:sldMk cId="2120463800" sldId="686"/>
            <ac:spMk id="37890" creationId="{00000000-0000-0000-0000-000000000000}"/>
          </ac:spMkLst>
        </pc:spChg>
        <pc:spChg chg="mod">
          <ac:chgData name="Jason L Burns" userId="9033caad-7764-456a-a536-91fff33c7844" providerId="ADAL" clId="{21A704F7-F922-481E-9F3A-8478806C3BA6}" dt="2021-04-14T19:48:19.941" v="10613" actId="20577"/>
          <ac:spMkLst>
            <pc:docMk/>
            <pc:sldMk cId="2120463800" sldId="686"/>
            <ac:spMk id="37891" creationId="{00000000-0000-0000-0000-000000000000}"/>
          </ac:spMkLst>
        </pc:spChg>
      </pc:sldChg>
      <pc:sldChg chg="addSp delSp modSp mod">
        <pc:chgData name="Jason L Burns" userId="9033caad-7764-456a-a536-91fff33c7844" providerId="ADAL" clId="{21A704F7-F922-481E-9F3A-8478806C3BA6}" dt="2021-04-14T19:53:36.549" v="10654" actId="207"/>
        <pc:sldMkLst>
          <pc:docMk/>
          <pc:sldMk cId="3438817808" sldId="687"/>
        </pc:sldMkLst>
        <pc:spChg chg="add del">
          <ac:chgData name="Jason L Burns" userId="9033caad-7764-456a-a536-91fff33c7844" providerId="ADAL" clId="{21A704F7-F922-481E-9F3A-8478806C3BA6}" dt="2021-04-14T19:50:01.520" v="10619" actId="478"/>
          <ac:spMkLst>
            <pc:docMk/>
            <pc:sldMk cId="3438817808" sldId="687"/>
            <ac:spMk id="13" creationId="{F3FD5353-957B-4184-A69B-C135B269D4CD}"/>
          </ac:spMkLst>
        </pc:spChg>
        <pc:spChg chg="add del">
          <ac:chgData name="Jason L Burns" userId="9033caad-7764-456a-a536-91fff33c7844" providerId="ADAL" clId="{21A704F7-F922-481E-9F3A-8478806C3BA6}" dt="2021-04-14T19:51:09.360" v="10624" actId="478"/>
          <ac:spMkLst>
            <pc:docMk/>
            <pc:sldMk cId="3438817808" sldId="687"/>
            <ac:spMk id="17" creationId="{A49CA0CA-43D2-4B31-823C-FB9D9150C453}"/>
          </ac:spMkLst>
        </pc:spChg>
        <pc:spChg chg="add del mod">
          <ac:chgData name="Jason L Burns" userId="9033caad-7764-456a-a536-91fff33c7844" providerId="ADAL" clId="{21A704F7-F922-481E-9F3A-8478806C3BA6}" dt="2021-04-14T19:51:40.116" v="10628" actId="478"/>
          <ac:spMkLst>
            <pc:docMk/>
            <pc:sldMk cId="3438817808" sldId="687"/>
            <ac:spMk id="18" creationId="{EE761298-E661-462A-AFFD-0BD306E4D062}"/>
          </ac:spMkLst>
        </pc:spChg>
        <pc:spChg chg="add mod">
          <ac:chgData name="Jason L Burns" userId="9033caad-7764-456a-a536-91fff33c7844" providerId="ADAL" clId="{21A704F7-F922-481E-9F3A-8478806C3BA6}" dt="2021-04-14T19:52:10.153" v="10632" actId="1582"/>
          <ac:spMkLst>
            <pc:docMk/>
            <pc:sldMk cId="3438817808" sldId="687"/>
            <ac:spMk id="19" creationId="{4788B907-9C42-44AD-897A-FCC1C5EF7E67}"/>
          </ac:spMkLst>
        </pc:spChg>
        <pc:spChg chg="add del mod">
          <ac:chgData name="Jason L Burns" userId="9033caad-7764-456a-a536-91fff33c7844" providerId="ADAL" clId="{21A704F7-F922-481E-9F3A-8478806C3BA6}" dt="2021-04-14T19:53:10.596" v="10638" actId="478"/>
          <ac:spMkLst>
            <pc:docMk/>
            <pc:sldMk cId="3438817808" sldId="687"/>
            <ac:spMk id="20" creationId="{DBB157E4-C686-42BD-8154-C90CC0458A34}"/>
          </ac:spMkLst>
        </pc:spChg>
        <pc:spChg chg="add mod">
          <ac:chgData name="Jason L Burns" userId="9033caad-7764-456a-a536-91fff33c7844" providerId="ADAL" clId="{21A704F7-F922-481E-9F3A-8478806C3BA6}" dt="2021-04-14T19:53:36.549" v="10654" actId="207"/>
          <ac:spMkLst>
            <pc:docMk/>
            <pc:sldMk cId="3438817808" sldId="687"/>
            <ac:spMk id="21" creationId="{93610CFB-1DF4-47BA-802B-49DB3D60AAE9}"/>
          </ac:spMkLst>
        </pc:spChg>
        <pc:cxnChg chg="add del mod">
          <ac:chgData name="Jason L Burns" userId="9033caad-7764-456a-a536-91fff33c7844" providerId="ADAL" clId="{21A704F7-F922-481E-9F3A-8478806C3BA6}" dt="2021-04-14T19:49:28.736" v="10617" actId="478"/>
          <ac:cxnSpMkLst>
            <pc:docMk/>
            <pc:sldMk cId="3438817808" sldId="687"/>
            <ac:cxnSpMk id="10" creationId="{15B8DD6B-C583-4BF6-85C8-78619F4EF3E1}"/>
          </ac:cxnSpMkLst>
        </pc:cxnChg>
        <pc:cxnChg chg="add del mod">
          <ac:chgData name="Jason L Burns" userId="9033caad-7764-456a-a536-91fff33c7844" providerId="ADAL" clId="{21A704F7-F922-481E-9F3A-8478806C3BA6}" dt="2021-04-14T19:50:32.430" v="10622" actId="478"/>
          <ac:cxnSpMkLst>
            <pc:docMk/>
            <pc:sldMk cId="3438817808" sldId="687"/>
            <ac:cxnSpMk id="15" creationId="{E9F3A6E2-2D35-4ED6-AA8E-28EC5913916B}"/>
          </ac:cxnSpMkLst>
        </pc:cxnChg>
      </pc:sldChg>
      <pc:sldChg chg="addSp modSp mod">
        <pc:chgData name="Jason L Burns" userId="9033caad-7764-456a-a536-91fff33c7844" providerId="ADAL" clId="{21A704F7-F922-481E-9F3A-8478806C3BA6}" dt="2021-04-15T17:09:19.393" v="14031" actId="14100"/>
        <pc:sldMkLst>
          <pc:docMk/>
          <pc:sldMk cId="3802765366" sldId="688"/>
        </pc:sldMkLst>
        <pc:spChg chg="mod">
          <ac:chgData name="Jason L Burns" userId="9033caad-7764-456a-a536-91fff33c7844" providerId="ADAL" clId="{21A704F7-F922-481E-9F3A-8478806C3BA6}" dt="2021-04-15T17:09:19.393" v="14031" actId="14100"/>
          <ac:spMkLst>
            <pc:docMk/>
            <pc:sldMk cId="3802765366" sldId="688"/>
            <ac:spMk id="8" creationId="{32393218-C4D4-4C02-8742-EA48FC286698}"/>
          </ac:spMkLst>
        </pc:spChg>
        <pc:spChg chg="add mod">
          <ac:chgData name="Jason L Burns" userId="9033caad-7764-456a-a536-91fff33c7844" providerId="ADAL" clId="{21A704F7-F922-481E-9F3A-8478806C3BA6}" dt="2021-04-14T19:55:59.223" v="10719" actId="14100"/>
          <ac:spMkLst>
            <pc:docMk/>
            <pc:sldMk cId="3802765366" sldId="688"/>
            <ac:spMk id="9" creationId="{8E0A9D99-0329-4E76-88D5-EEDF45BAC68F}"/>
          </ac:spMkLst>
        </pc:spChg>
        <pc:spChg chg="add mod">
          <ac:chgData name="Jason L Burns" userId="9033caad-7764-456a-a536-91fff33c7844" providerId="ADAL" clId="{21A704F7-F922-481E-9F3A-8478806C3BA6}" dt="2021-04-14T19:54:31.404" v="10703" actId="14100"/>
          <ac:spMkLst>
            <pc:docMk/>
            <pc:sldMk cId="3802765366" sldId="688"/>
            <ac:spMk id="10" creationId="{6C5AF408-03D5-4AD5-BCAA-7CC1BCE79A25}"/>
          </ac:spMkLst>
        </pc:spChg>
        <pc:spChg chg="add mod">
          <ac:chgData name="Jason L Burns" userId="9033caad-7764-456a-a536-91fff33c7844" providerId="ADAL" clId="{21A704F7-F922-481E-9F3A-8478806C3BA6}" dt="2021-04-14T19:55:37.770" v="10716" actId="1076"/>
          <ac:spMkLst>
            <pc:docMk/>
            <pc:sldMk cId="3802765366" sldId="688"/>
            <ac:spMk id="11" creationId="{D7D677FC-70B4-4EAA-9E6C-3EB0AB8AE524}"/>
          </ac:spMkLst>
        </pc:spChg>
        <pc:graphicFrameChg chg="mod">
          <ac:chgData name="Jason L Burns" userId="9033caad-7764-456a-a536-91fff33c7844" providerId="ADAL" clId="{21A704F7-F922-481E-9F3A-8478806C3BA6}" dt="2021-04-14T19:55:30.455" v="10715" actId="1076"/>
          <ac:graphicFrameMkLst>
            <pc:docMk/>
            <pc:sldMk cId="3802765366" sldId="688"/>
            <ac:graphicFrameMk id="3" creationId="{6612386E-D26F-4EBF-9F01-E3C964DE8BD5}"/>
          </ac:graphicFrameMkLst>
        </pc:graphicFrameChg>
        <pc:graphicFrameChg chg="modGraphic">
          <ac:chgData name="Jason L Burns" userId="9033caad-7764-456a-a536-91fff33c7844" providerId="ADAL" clId="{21A704F7-F922-481E-9F3A-8478806C3BA6}" dt="2021-04-15T17:08:33.176" v="14016" actId="20577"/>
          <ac:graphicFrameMkLst>
            <pc:docMk/>
            <pc:sldMk cId="3802765366" sldId="688"/>
            <ac:graphicFrameMk id="4" creationId="{9057AAB0-147F-4994-B01C-D26DEB876B4A}"/>
          </ac:graphicFrameMkLst>
        </pc:graphicFrameChg>
        <pc:graphicFrameChg chg="mod modGraphic">
          <ac:chgData name="Jason L Burns" userId="9033caad-7764-456a-a536-91fff33c7844" providerId="ADAL" clId="{21A704F7-F922-481E-9F3A-8478806C3BA6}" dt="2021-04-15T17:09:03.150" v="14030"/>
          <ac:graphicFrameMkLst>
            <pc:docMk/>
            <pc:sldMk cId="3802765366" sldId="688"/>
            <ac:graphicFrameMk id="5" creationId="{A058B2FF-D50C-4796-BC7D-DA731B027384}"/>
          </ac:graphicFrameMkLst>
        </pc:graphicFrameChg>
      </pc:sldChg>
      <pc:sldChg chg="addSp modSp mod">
        <pc:chgData name="Jason L Burns" userId="9033caad-7764-456a-a536-91fff33c7844" providerId="ADAL" clId="{21A704F7-F922-481E-9F3A-8478806C3BA6}" dt="2021-04-14T19:58:12.369" v="10738" actId="1076"/>
        <pc:sldMkLst>
          <pc:docMk/>
          <pc:sldMk cId="2738768287" sldId="689"/>
        </pc:sldMkLst>
        <pc:spChg chg="add mod">
          <ac:chgData name="Jason L Burns" userId="9033caad-7764-456a-a536-91fff33c7844" providerId="ADAL" clId="{21A704F7-F922-481E-9F3A-8478806C3BA6}" dt="2021-04-14T19:57:13.665" v="10731" actId="14100"/>
          <ac:spMkLst>
            <pc:docMk/>
            <pc:sldMk cId="2738768287" sldId="689"/>
            <ac:spMk id="9" creationId="{0B6E00E2-BB3F-4D41-A522-57683FEA0177}"/>
          </ac:spMkLst>
        </pc:spChg>
        <pc:spChg chg="add mod">
          <ac:chgData name="Jason L Burns" userId="9033caad-7764-456a-a536-91fff33c7844" providerId="ADAL" clId="{21A704F7-F922-481E-9F3A-8478806C3BA6}" dt="2021-04-14T19:58:12.369" v="10738" actId="1076"/>
          <ac:spMkLst>
            <pc:docMk/>
            <pc:sldMk cId="2738768287" sldId="689"/>
            <ac:spMk id="10" creationId="{3AC30ADB-BB4B-49C7-90D5-A73813B961C7}"/>
          </ac:spMkLst>
        </pc:spChg>
        <pc:spChg chg="add mod">
          <ac:chgData name="Jason L Burns" userId="9033caad-7764-456a-a536-91fff33c7844" providerId="ADAL" clId="{21A704F7-F922-481E-9F3A-8478806C3BA6}" dt="2021-04-14T19:57:54.434" v="10737" actId="1076"/>
          <ac:spMkLst>
            <pc:docMk/>
            <pc:sldMk cId="2738768287" sldId="689"/>
            <ac:spMk id="11" creationId="{8B5392F9-3E93-444E-A7BB-D910114B2FF7}"/>
          </ac:spMkLst>
        </pc:spChg>
      </pc:sldChg>
      <pc:sldChg chg="modSp add mod ord">
        <pc:chgData name="Jason L Burns" userId="9033caad-7764-456a-a536-91fff33c7844" providerId="ADAL" clId="{21A704F7-F922-481E-9F3A-8478806C3BA6}" dt="2021-04-15T01:33:21.361" v="12916" actId="20577"/>
        <pc:sldMkLst>
          <pc:docMk/>
          <pc:sldMk cId="4220824203" sldId="690"/>
        </pc:sldMkLst>
        <pc:spChg chg="mod">
          <ac:chgData name="Jason L Burns" userId="9033caad-7764-456a-a536-91fff33c7844" providerId="ADAL" clId="{21A704F7-F922-481E-9F3A-8478806C3BA6}" dt="2021-04-15T01:33:21.361" v="12916" actId="20577"/>
          <ac:spMkLst>
            <pc:docMk/>
            <pc:sldMk cId="4220824203" sldId="690"/>
            <ac:spMk id="37891" creationId="{00000000-0000-0000-0000-000000000000}"/>
          </ac:spMkLst>
        </pc:spChg>
      </pc:sldChg>
      <pc:sldChg chg="modSp add mod">
        <pc:chgData name="Jason L Burns" userId="9033caad-7764-456a-a536-91fff33c7844" providerId="ADAL" clId="{21A704F7-F922-481E-9F3A-8478806C3BA6}" dt="2021-04-14T22:03:45.033" v="12833" actId="27636"/>
        <pc:sldMkLst>
          <pc:docMk/>
          <pc:sldMk cId="3235216678" sldId="691"/>
        </pc:sldMkLst>
        <pc:spChg chg="mod">
          <ac:chgData name="Jason L Burns" userId="9033caad-7764-456a-a536-91fff33c7844" providerId="ADAL" clId="{21A704F7-F922-481E-9F3A-8478806C3BA6}" dt="2021-04-14T21:08:30.285" v="11794" actId="20577"/>
          <ac:spMkLst>
            <pc:docMk/>
            <pc:sldMk cId="3235216678" sldId="691"/>
            <ac:spMk id="37890" creationId="{00000000-0000-0000-0000-000000000000}"/>
          </ac:spMkLst>
        </pc:spChg>
        <pc:spChg chg="mod">
          <ac:chgData name="Jason L Burns" userId="9033caad-7764-456a-a536-91fff33c7844" providerId="ADAL" clId="{21A704F7-F922-481E-9F3A-8478806C3BA6}" dt="2021-04-14T22:03:45.033" v="12833" actId="27636"/>
          <ac:spMkLst>
            <pc:docMk/>
            <pc:sldMk cId="3235216678" sldId="691"/>
            <ac:spMk id="37891" creationId="{00000000-0000-0000-0000-000000000000}"/>
          </ac:spMkLst>
        </pc:spChg>
      </pc:sldChg>
      <pc:sldChg chg="delSp modSp add mod">
        <pc:chgData name="Jason L Burns" userId="9033caad-7764-456a-a536-91fff33c7844" providerId="ADAL" clId="{21A704F7-F922-481E-9F3A-8478806C3BA6}" dt="2021-04-14T22:02:42.688" v="12788" actId="20577"/>
        <pc:sldMkLst>
          <pc:docMk/>
          <pc:sldMk cId="1884972510" sldId="692"/>
        </pc:sldMkLst>
        <pc:spChg chg="del">
          <ac:chgData name="Jason L Burns" userId="9033caad-7764-456a-a536-91fff33c7844" providerId="ADAL" clId="{21A704F7-F922-481E-9F3A-8478806C3BA6}" dt="2021-04-14T22:00:39.029" v="12515" actId="478"/>
          <ac:spMkLst>
            <pc:docMk/>
            <pc:sldMk cId="1884972510" sldId="692"/>
            <ac:spMk id="2" creationId="{42326666-9E26-4C5F-980B-059CA51E9F3A}"/>
          </ac:spMkLst>
        </pc:spChg>
        <pc:spChg chg="mod">
          <ac:chgData name="Jason L Burns" userId="9033caad-7764-456a-a536-91fff33c7844" providerId="ADAL" clId="{21A704F7-F922-481E-9F3A-8478806C3BA6}" dt="2021-04-14T22:02:42.688" v="12788" actId="20577"/>
          <ac:spMkLst>
            <pc:docMk/>
            <pc:sldMk cId="1884972510" sldId="692"/>
            <ac:spMk id="37891" creationId="{00000000-0000-0000-0000-000000000000}"/>
          </ac:spMkLst>
        </pc:spChg>
      </pc:sldChg>
      <pc:sldChg chg="new del">
        <pc:chgData name="Jason L Burns" userId="9033caad-7764-456a-a536-91fff33c7844" providerId="ADAL" clId="{21A704F7-F922-481E-9F3A-8478806C3BA6}" dt="2021-04-14T22:04:15.458" v="12835" actId="47"/>
        <pc:sldMkLst>
          <pc:docMk/>
          <pc:sldMk cId="1410606875" sldId="693"/>
        </pc:sldMkLst>
      </pc:sldChg>
      <pc:sldChg chg="add">
        <pc:chgData name="Jason L Burns" userId="9033caad-7764-456a-a536-91fff33c7844" providerId="ADAL" clId="{21A704F7-F922-481E-9F3A-8478806C3BA6}" dt="2021-04-14T22:04:18.408" v="12836" actId="2890"/>
        <pc:sldMkLst>
          <pc:docMk/>
          <pc:sldMk cId="2340900177" sldId="693"/>
        </pc:sldMkLst>
      </pc:sldChg>
      <pc:sldChg chg="addSp delSp modSp add mod">
        <pc:chgData name="Jason L Burns" userId="9033caad-7764-456a-a536-91fff33c7844" providerId="ADAL" clId="{21A704F7-F922-481E-9F3A-8478806C3BA6}" dt="2021-04-15T16:48:54.513" v="13334" actId="21"/>
        <pc:sldMkLst>
          <pc:docMk/>
          <pc:sldMk cId="976891868" sldId="694"/>
        </pc:sldMkLst>
        <pc:spChg chg="add mod">
          <ac:chgData name="Jason L Burns" userId="9033caad-7764-456a-a536-91fff33c7844" providerId="ADAL" clId="{21A704F7-F922-481E-9F3A-8478806C3BA6}" dt="2021-04-15T16:48:06.625" v="13328" actId="14100"/>
          <ac:spMkLst>
            <pc:docMk/>
            <pc:sldMk cId="976891868" sldId="694"/>
            <ac:spMk id="2" creationId="{C3F98B1B-398B-4289-8389-60EB5ACC48CF}"/>
          </ac:spMkLst>
        </pc:spChg>
        <pc:spChg chg="add mod">
          <ac:chgData name="Jason L Burns" userId="9033caad-7764-456a-a536-91fff33c7844" providerId="ADAL" clId="{21A704F7-F922-481E-9F3A-8478806C3BA6}" dt="2021-04-15T16:46:55.225" v="13316" actId="14100"/>
          <ac:spMkLst>
            <pc:docMk/>
            <pc:sldMk cId="976891868" sldId="694"/>
            <ac:spMk id="11" creationId="{9C75D676-79B8-47E7-99A2-61A772EEC1B9}"/>
          </ac:spMkLst>
        </pc:spChg>
        <pc:spChg chg="add mod ord">
          <ac:chgData name="Jason L Burns" userId="9033caad-7764-456a-a536-91fff33c7844" providerId="ADAL" clId="{21A704F7-F922-481E-9F3A-8478806C3BA6}" dt="2021-04-15T16:47:58.660" v="13326" actId="167"/>
          <ac:spMkLst>
            <pc:docMk/>
            <pc:sldMk cId="976891868" sldId="694"/>
            <ac:spMk id="14" creationId="{9444B0D3-ED9F-459B-AE25-A55A2FB74167}"/>
          </ac:spMkLst>
        </pc:spChg>
        <pc:spChg chg="del mod">
          <ac:chgData name="Jason L Burns" userId="9033caad-7764-456a-a536-91fff33c7844" providerId="ADAL" clId="{21A704F7-F922-481E-9F3A-8478806C3BA6}" dt="2021-04-15T16:48:54.513" v="13334" actId="21"/>
          <ac:spMkLst>
            <pc:docMk/>
            <pc:sldMk cId="976891868" sldId="694"/>
            <ac:spMk id="37891" creationId="{00000000-0000-0000-0000-000000000000}"/>
          </ac:spMkLst>
        </pc:spChg>
        <pc:graphicFrameChg chg="add mod modGraphic">
          <ac:chgData name="Jason L Burns" userId="9033caad-7764-456a-a536-91fff33c7844" providerId="ADAL" clId="{21A704F7-F922-481E-9F3A-8478806C3BA6}" dt="2021-04-15T16:41:28.257" v="13137" actId="2165"/>
          <ac:graphicFrameMkLst>
            <pc:docMk/>
            <pc:sldMk cId="976891868" sldId="694"/>
            <ac:graphicFrameMk id="4" creationId="{A2C5E6D9-5464-494F-8323-1C2B14402779}"/>
          </ac:graphicFrameMkLst>
        </pc:graphicFrameChg>
        <pc:graphicFrameChg chg="add mod modGraphic">
          <ac:chgData name="Jason L Burns" userId="9033caad-7764-456a-a536-91fff33c7844" providerId="ADAL" clId="{21A704F7-F922-481E-9F3A-8478806C3BA6}" dt="2021-04-15T16:41:57.772" v="13173" actId="20577"/>
          <ac:graphicFrameMkLst>
            <pc:docMk/>
            <pc:sldMk cId="976891868" sldId="694"/>
            <ac:graphicFrameMk id="5" creationId="{7B460CE4-3286-4059-B619-EC45FC4A4696}"/>
          </ac:graphicFrameMkLst>
        </pc:graphicFrameChg>
        <pc:graphicFrameChg chg="add mod modGraphic">
          <ac:chgData name="Jason L Burns" userId="9033caad-7764-456a-a536-91fff33c7844" providerId="ADAL" clId="{21A704F7-F922-481E-9F3A-8478806C3BA6}" dt="2021-04-15T16:44:50.657" v="13304" actId="2165"/>
          <ac:graphicFrameMkLst>
            <pc:docMk/>
            <pc:sldMk cId="976891868" sldId="694"/>
            <ac:graphicFrameMk id="6" creationId="{41C13EF3-A075-446B-9AC4-F9A31F6F095A}"/>
          </ac:graphicFrameMkLst>
        </pc:graphicFrameChg>
        <pc:cxnChg chg="add del mod">
          <ac:chgData name="Jason L Burns" userId="9033caad-7764-456a-a536-91fff33c7844" providerId="ADAL" clId="{21A704F7-F922-481E-9F3A-8478806C3BA6}" dt="2021-04-15T16:45:53.914" v="13309" actId="11529"/>
          <ac:cxnSpMkLst>
            <pc:docMk/>
            <pc:sldMk cId="976891868" sldId="694"/>
            <ac:cxnSpMk id="7" creationId="{BAA54EEA-5A4B-4F8B-9017-F887B9BC9797}"/>
          </ac:cxnSpMkLst>
        </pc:cxnChg>
        <pc:cxnChg chg="add del mod">
          <ac:chgData name="Jason L Burns" userId="9033caad-7764-456a-a536-91fff33c7844" providerId="ADAL" clId="{21A704F7-F922-481E-9F3A-8478806C3BA6}" dt="2021-04-15T16:46:14.612" v="13312" actId="478"/>
          <ac:cxnSpMkLst>
            <pc:docMk/>
            <pc:sldMk cId="976891868" sldId="694"/>
            <ac:cxnSpMk id="9" creationId="{8D16DD18-F590-42AD-B0A7-00B6ADB7BBB8}"/>
          </ac:cxnSpMkLst>
        </pc:cxnChg>
      </pc:sldChg>
      <pc:sldChg chg="addSp delSp modSp add mod">
        <pc:chgData name="Jason L Burns" userId="9033caad-7764-456a-a536-91fff33c7844" providerId="ADAL" clId="{21A704F7-F922-481E-9F3A-8478806C3BA6}" dt="2021-04-15T16:49:13.746" v="13337" actId="14100"/>
        <pc:sldMkLst>
          <pc:docMk/>
          <pc:sldMk cId="1634853428" sldId="695"/>
        </pc:sldMkLst>
        <pc:spChg chg="del">
          <ac:chgData name="Jason L Burns" userId="9033caad-7764-456a-a536-91fff33c7844" providerId="ADAL" clId="{21A704F7-F922-481E-9F3A-8478806C3BA6}" dt="2021-04-15T16:44:19.359" v="13290" actId="478"/>
          <ac:spMkLst>
            <pc:docMk/>
            <pc:sldMk cId="1634853428" sldId="695"/>
            <ac:spMk id="2" creationId="{C3F98B1B-398B-4289-8389-60EB5ACC48CF}"/>
          </ac:spMkLst>
        </pc:spChg>
        <pc:spChg chg="add mod">
          <ac:chgData name="Jason L Burns" userId="9033caad-7764-456a-a536-91fff33c7844" providerId="ADAL" clId="{21A704F7-F922-481E-9F3A-8478806C3BA6}" dt="2021-04-15T16:48:38.442" v="13333" actId="14100"/>
          <ac:spMkLst>
            <pc:docMk/>
            <pc:sldMk cId="1634853428" sldId="695"/>
            <ac:spMk id="8" creationId="{84A09EF3-E5F9-4502-BF2E-B1D54278C500}"/>
          </ac:spMkLst>
        </pc:spChg>
        <pc:spChg chg="add mod">
          <ac:chgData name="Jason L Burns" userId="9033caad-7764-456a-a536-91fff33c7844" providerId="ADAL" clId="{21A704F7-F922-481E-9F3A-8478806C3BA6}" dt="2021-04-15T16:49:13.746" v="13337" actId="14100"/>
          <ac:spMkLst>
            <pc:docMk/>
            <pc:sldMk cId="1634853428" sldId="695"/>
            <ac:spMk id="9" creationId="{064716F8-5EB5-44F1-BDD3-436329324182}"/>
          </ac:spMkLst>
        </pc:spChg>
        <pc:graphicFrameChg chg="modGraphic">
          <ac:chgData name="Jason L Burns" userId="9033caad-7764-456a-a536-91fff33c7844" providerId="ADAL" clId="{21A704F7-F922-481E-9F3A-8478806C3BA6}" dt="2021-04-15T16:44:29.413" v="13302" actId="20577"/>
          <ac:graphicFrameMkLst>
            <pc:docMk/>
            <pc:sldMk cId="1634853428" sldId="695"/>
            <ac:graphicFrameMk id="4" creationId="{A2C5E6D9-5464-494F-8323-1C2B14402779}"/>
          </ac:graphicFrameMkLst>
        </pc:graphicFrameChg>
        <pc:graphicFrameChg chg="mod modGraphic">
          <ac:chgData name="Jason L Burns" userId="9033caad-7764-456a-a536-91fff33c7844" providerId="ADAL" clId="{21A704F7-F922-481E-9F3A-8478806C3BA6}" dt="2021-04-15T16:45:09.583" v="13307" actId="1076"/>
          <ac:graphicFrameMkLst>
            <pc:docMk/>
            <pc:sldMk cId="1634853428" sldId="695"/>
            <ac:graphicFrameMk id="6" creationId="{41C13EF3-A075-446B-9AC4-F9A31F6F095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78B9C4-490D-4846-94A5-A3988D0E8D6C}" type="datetimeFigureOut">
              <a:rPr lang="en-US" smtClean="0"/>
              <a:t>4/16/2021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1FBAAA-8FD6-4162-8F3A-7C4885A61CA7}" type="slidenum">
              <a:rPr lang="en-US" smtClean="0"/>
              <a:t>‹#›</a:t>
            </a:fld>
            <a:endParaRPr lang="en-US" dirty="0"/>
          </a:p>
        </p:txBody>
      </p:sp>
    </p:spTree>
    <p:extLst>
      <p:ext uri="{BB962C8B-B14F-4D97-AF65-F5344CB8AC3E}">
        <p14:creationId xmlns:p14="http://schemas.microsoft.com/office/powerpoint/2010/main" val="1094910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9ADE03-6C78-244A-B38F-ECDBE3045E18}" type="datetimeFigureOut">
              <a:rPr lang="en-US" smtClean="0"/>
              <a:pPr/>
              <a:t>4/16/2021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ADE03-6C78-244A-B38F-ECDBE3045E18}" type="datetimeFigureOut">
              <a:rPr lang="en-US" smtClean="0"/>
              <a:pPr/>
              <a:t>4/16/2021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ADE03-6C78-244A-B38F-ECDBE3045E18}" type="datetimeFigureOut">
              <a:rPr lang="en-US" smtClean="0"/>
              <a:pPr/>
              <a:t>4/16/2021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ADE03-6C78-244A-B38F-ECDBE3045E18}" type="datetimeFigureOut">
              <a:rPr lang="en-US" smtClean="0"/>
              <a:pPr/>
              <a:t>4/16/2021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9ADE03-6C78-244A-B38F-ECDBE3045E18}" type="datetimeFigureOut">
              <a:rPr lang="en-US" smtClean="0"/>
              <a:pPr/>
              <a:t>4/16/2021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9ADE03-6C78-244A-B38F-ECDBE3045E18}" type="datetimeFigureOut">
              <a:rPr lang="en-US" smtClean="0"/>
              <a:pPr/>
              <a:t>4/16/2021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9ADE03-6C78-244A-B38F-ECDBE3045E18}" type="datetimeFigureOut">
              <a:rPr lang="en-US" smtClean="0"/>
              <a:pPr/>
              <a:t>4/16/2021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9ADE03-6C78-244A-B38F-ECDBE3045E18}" type="datetimeFigureOut">
              <a:rPr lang="en-US" smtClean="0"/>
              <a:pPr/>
              <a:t>4/16/2021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ADE03-6C78-244A-B38F-ECDBE3045E18}" type="datetimeFigureOut">
              <a:rPr lang="en-US" smtClean="0"/>
              <a:pPr/>
              <a:t>4/16/2021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9ADE03-6C78-244A-B38F-ECDBE3045E18}" type="datetimeFigureOut">
              <a:rPr lang="en-US" smtClean="0"/>
              <a:pPr/>
              <a:t>4/16/2021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9ADE03-6C78-244A-B38F-ECDBE3045E18}" type="datetimeFigureOut">
              <a:rPr lang="en-US" smtClean="0"/>
              <a:pPr/>
              <a:t>4/16/2021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ADE03-6C78-244A-B38F-ECDBE3045E18}" type="datetimeFigureOut">
              <a:rPr lang="en-US" smtClean="0"/>
              <a:pPr/>
              <a:t>4/16/2021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D1F86-C747-124A-B70C-AC5A7A0E949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jason.burns@shu.edu"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8710" y="629127"/>
            <a:ext cx="11454580" cy="1477503"/>
          </a:xfrm>
        </p:spPr>
        <p:txBody>
          <a:bodyPr>
            <a:noAutofit/>
          </a:bodyPr>
          <a:lstStyle/>
          <a:p>
            <a:r>
              <a:rPr lang="en-US" sz="5000" b="1" dirty="0">
                <a:latin typeface="Garamond" panose="02020404030301010803" pitchFamily="18" charset="0"/>
              </a:rPr>
              <a:t>ELMP Research Methods Seminar Series</a:t>
            </a:r>
          </a:p>
          <a:p>
            <a:endParaRPr lang="en-US" sz="5000" b="1" dirty="0">
              <a:latin typeface="Garamond" panose="02020404030301010803" pitchFamily="18" charset="0"/>
            </a:endParaRPr>
          </a:p>
          <a:p>
            <a:r>
              <a:rPr lang="en-US" sz="3400" b="1" i="1" dirty="0">
                <a:latin typeface="Garamond" panose="02020404030301010803" pitchFamily="18" charset="0"/>
              </a:rPr>
              <a:t>Data Cleaning and Data Management in Stata</a:t>
            </a:r>
          </a:p>
          <a:p>
            <a:endParaRPr lang="en-US" sz="3000" b="1" i="1" dirty="0">
              <a:latin typeface="Garamond" panose="02020404030301010803" pitchFamily="18" charset="0"/>
            </a:endParaRPr>
          </a:p>
          <a:p>
            <a:endParaRPr lang="en-US" sz="3000" b="1" dirty="0">
              <a:latin typeface="Garamond" panose="02020404030301010803" pitchFamily="18" charset="0"/>
            </a:endParaRPr>
          </a:p>
          <a:p>
            <a:endParaRPr lang="en-US" sz="3000" b="1" dirty="0">
              <a:latin typeface="Garamond" panose="02020404030301010803" pitchFamily="18" charset="0"/>
            </a:endParaRPr>
          </a:p>
          <a:p>
            <a:r>
              <a:rPr lang="en-US" sz="2000" b="1">
                <a:latin typeface="Garamond" panose="02020404030301010803" pitchFamily="18" charset="0"/>
              </a:rPr>
              <a:t>Dr. Jason </a:t>
            </a:r>
            <a:r>
              <a:rPr lang="en-US" sz="2000" b="1" dirty="0">
                <a:latin typeface="Garamond" panose="02020404030301010803" pitchFamily="18" charset="0"/>
              </a:rPr>
              <a:t>Burns, Assistant Professor ELMP</a:t>
            </a:r>
            <a:endParaRPr lang="en-US" sz="2000" dirty="0">
              <a:latin typeface="Garamond" panose="02020404030301010803" pitchFamily="18" charset="0"/>
            </a:endParaRPr>
          </a:p>
        </p:txBody>
      </p:sp>
      <p:pic>
        <p:nvPicPr>
          <p:cNvPr id="14" name="Picture 13" descr="HORIZ LOGO.WHITE.eps"/>
          <p:cNvPicPr>
            <a:picLocks noChangeAspect="1"/>
          </p:cNvPicPr>
          <p:nvPr/>
        </p:nvPicPr>
        <p:blipFill>
          <a:blip r:embed="rId2"/>
          <a:stretch>
            <a:fillRect/>
          </a:stretch>
        </p:blipFill>
        <p:spPr>
          <a:xfrm>
            <a:off x="4114800" y="5286558"/>
            <a:ext cx="3962400" cy="78774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2432989" y="404091"/>
            <a:ext cx="7310149" cy="857250"/>
          </a:xfrm>
        </p:spPr>
        <p:txBody>
          <a:bodyPr>
            <a:normAutofit/>
          </a:bodyPr>
          <a:lstStyle/>
          <a:p>
            <a:pPr>
              <a:defRPr/>
            </a:pPr>
            <a:r>
              <a:rPr lang="en-US" altLang="en-US" b="1" dirty="0">
                <a:latin typeface="Garamond" panose="02020404030301010803" pitchFamily="18" charset="0"/>
              </a:rPr>
              <a:t>3. Working With Data in Stata</a:t>
            </a:r>
            <a:endParaRPr lang="en-US" altLang="en-US" dirty="0">
              <a:latin typeface="Garamond" panose="02020404030301010803" pitchFamily="18" charset="0"/>
            </a:endParaRPr>
          </a:p>
        </p:txBody>
      </p:sp>
      <p:sp>
        <p:nvSpPr>
          <p:cNvPr id="3" name="Content Placeholder 2">
            <a:extLst>
              <a:ext uri="{FF2B5EF4-FFF2-40B4-BE49-F238E27FC236}">
                <a16:creationId xmlns:a16="http://schemas.microsoft.com/office/drawing/2014/main" id="{F2E99BD2-AF26-4D26-A3BB-A37E079BD43B}"/>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C63DB4A9-91CF-43CE-8244-9B6D0DB746A1}"/>
              </a:ext>
            </a:extLst>
          </p:cNvPr>
          <p:cNvPicPr>
            <a:picLocks noChangeAspect="1"/>
          </p:cNvPicPr>
          <p:nvPr/>
        </p:nvPicPr>
        <p:blipFill>
          <a:blip r:embed="rId2"/>
          <a:stretch>
            <a:fillRect/>
          </a:stretch>
        </p:blipFill>
        <p:spPr>
          <a:xfrm>
            <a:off x="407177" y="228322"/>
            <a:ext cx="11377646" cy="6401355"/>
          </a:xfrm>
          <a:prstGeom prst="rect">
            <a:avLst/>
          </a:prstGeom>
        </p:spPr>
      </p:pic>
    </p:spTree>
    <p:extLst>
      <p:ext uri="{BB962C8B-B14F-4D97-AF65-F5344CB8AC3E}">
        <p14:creationId xmlns:p14="http://schemas.microsoft.com/office/powerpoint/2010/main" val="700340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175781"/>
            <a:ext cx="8839200" cy="828675"/>
          </a:xfrm>
        </p:spPr>
        <p:txBody>
          <a:bodyPr>
            <a:normAutofit fontScale="90000"/>
          </a:bodyPr>
          <a:lstStyle/>
          <a:p>
            <a:pPr>
              <a:defRPr/>
            </a:pPr>
            <a:r>
              <a:rPr lang="en-US" sz="4000" b="1" dirty="0">
                <a:latin typeface="Garamond" panose="02020404030301010803" pitchFamily="18" charset="0"/>
              </a:rPr>
              <a:t>4. Transforming and Recoding Variables</a:t>
            </a:r>
          </a:p>
        </p:txBody>
      </p:sp>
      <p:sp>
        <p:nvSpPr>
          <p:cNvPr id="37891" name="Rectangle 3"/>
          <p:cNvSpPr>
            <a:spLocks noGrp="1" noRot="1" noChangeArrowheads="1"/>
          </p:cNvSpPr>
          <p:nvPr>
            <p:ph idx="1"/>
          </p:nvPr>
        </p:nvSpPr>
        <p:spPr>
          <a:xfrm>
            <a:off x="1524000" y="1048252"/>
            <a:ext cx="9144000" cy="5971384"/>
          </a:xfrm>
        </p:spPr>
        <p:txBody>
          <a:bodyPr rtlCol="0">
            <a:normAutofit fontScale="85000" lnSpcReduction="20000"/>
          </a:bodyPr>
          <a:lstStyle/>
          <a:p>
            <a:pPr marL="0" indent="0">
              <a:buNone/>
              <a:defRPr/>
            </a:pPr>
            <a:r>
              <a:rPr lang="en-US" sz="3000" dirty="0">
                <a:latin typeface="Garamond" panose="02020404030301010803" pitchFamily="18" charset="0"/>
              </a:rPr>
              <a:t>When working in Stata, all commands have the same basic structure:</a:t>
            </a:r>
          </a:p>
          <a:p>
            <a:pPr marL="0" indent="0">
              <a:buNone/>
              <a:defRPr/>
            </a:pPr>
            <a:endParaRPr lang="en-US" sz="3000" dirty="0">
              <a:latin typeface="Garamond" panose="02020404030301010803" pitchFamily="18" charset="0"/>
            </a:endParaRPr>
          </a:p>
          <a:p>
            <a:pPr marL="0" indent="0" algn="ctr">
              <a:buNone/>
              <a:defRPr/>
            </a:pPr>
            <a:r>
              <a:rPr lang="en-US" sz="3000" b="1" dirty="0">
                <a:latin typeface="Garamond" panose="02020404030301010803" pitchFamily="18" charset="0"/>
              </a:rPr>
              <a:t>Command </a:t>
            </a:r>
            <a:r>
              <a:rPr lang="en-US" sz="3000" b="1" dirty="0">
                <a:solidFill>
                  <a:srgbClr val="FFFF00"/>
                </a:solidFill>
                <a:latin typeface="Garamond" panose="02020404030301010803" pitchFamily="18" charset="0"/>
              </a:rPr>
              <a:t>variable(s)</a:t>
            </a:r>
            <a:r>
              <a:rPr lang="en-US" sz="3000" b="1" dirty="0">
                <a:latin typeface="Garamond" panose="02020404030301010803" pitchFamily="18" charset="0"/>
              </a:rPr>
              <a:t> </a:t>
            </a:r>
            <a:r>
              <a:rPr lang="en-US" sz="3000" b="1" dirty="0">
                <a:solidFill>
                  <a:schemeClr val="accent6"/>
                </a:solidFill>
                <a:latin typeface="Garamond" panose="02020404030301010803" pitchFamily="18" charset="0"/>
              </a:rPr>
              <a:t>conditional</a:t>
            </a:r>
            <a:r>
              <a:rPr lang="en-US" sz="3000" b="1" dirty="0">
                <a:latin typeface="Garamond" panose="02020404030301010803" pitchFamily="18" charset="0"/>
              </a:rPr>
              <a:t>, </a:t>
            </a:r>
            <a:r>
              <a:rPr lang="en-US" sz="3000" b="1" dirty="0">
                <a:solidFill>
                  <a:srgbClr val="FF0000"/>
                </a:solidFill>
                <a:latin typeface="Garamond" panose="02020404030301010803" pitchFamily="18" charset="0"/>
              </a:rPr>
              <a:t>options</a:t>
            </a:r>
          </a:p>
          <a:p>
            <a:pPr marL="0" indent="0">
              <a:buNone/>
              <a:defRPr/>
            </a:pPr>
            <a:endParaRPr lang="en-US" sz="3000" dirty="0">
              <a:solidFill>
                <a:srgbClr val="FF0000"/>
              </a:solidFill>
              <a:latin typeface="Garamond" panose="02020404030301010803" pitchFamily="18" charset="0"/>
            </a:endParaRPr>
          </a:p>
          <a:p>
            <a:pPr marL="0" indent="0">
              <a:buNone/>
              <a:defRPr/>
            </a:pPr>
            <a:r>
              <a:rPr lang="en-US" sz="3000" dirty="0">
                <a:latin typeface="Garamond" panose="02020404030301010803" pitchFamily="18" charset="0"/>
              </a:rPr>
              <a:t>Commands can create variables, run analyses, etc.</a:t>
            </a:r>
          </a:p>
          <a:p>
            <a:pPr marL="0" indent="0">
              <a:buNone/>
              <a:defRPr/>
            </a:pPr>
            <a:endParaRPr lang="en-US" sz="3000" dirty="0">
              <a:latin typeface="Garamond" panose="02020404030301010803" pitchFamily="18" charset="0"/>
            </a:endParaRPr>
          </a:p>
          <a:p>
            <a:pPr marL="0" indent="0">
              <a:buNone/>
              <a:defRPr/>
            </a:pPr>
            <a:r>
              <a:rPr lang="en-US" sz="3000" dirty="0">
                <a:latin typeface="Garamond" panose="02020404030301010803" pitchFamily="18" charset="0"/>
              </a:rPr>
              <a:t>Depending on the command, at least one and sometimes multiple </a:t>
            </a:r>
            <a:r>
              <a:rPr lang="en-US" sz="3000" dirty="0">
                <a:solidFill>
                  <a:srgbClr val="FFFF00"/>
                </a:solidFill>
                <a:latin typeface="Garamond" panose="02020404030301010803" pitchFamily="18" charset="0"/>
              </a:rPr>
              <a:t>variables</a:t>
            </a:r>
            <a:r>
              <a:rPr lang="en-US" sz="3000" dirty="0">
                <a:latin typeface="Garamond" panose="02020404030301010803" pitchFamily="18" charset="0"/>
              </a:rPr>
              <a:t> are used</a:t>
            </a:r>
          </a:p>
          <a:p>
            <a:pPr marL="0" indent="0">
              <a:buNone/>
              <a:defRPr/>
            </a:pPr>
            <a:endParaRPr lang="en-US" sz="3000" dirty="0">
              <a:latin typeface="Garamond" panose="02020404030301010803" pitchFamily="18" charset="0"/>
            </a:endParaRPr>
          </a:p>
          <a:p>
            <a:pPr marL="0" indent="0">
              <a:buNone/>
              <a:defRPr/>
            </a:pPr>
            <a:r>
              <a:rPr lang="en-US" sz="3000" dirty="0">
                <a:solidFill>
                  <a:schemeClr val="accent6"/>
                </a:solidFill>
                <a:latin typeface="Garamond" panose="02020404030301010803" pitchFamily="18" charset="0"/>
              </a:rPr>
              <a:t>Conditional</a:t>
            </a:r>
            <a:r>
              <a:rPr lang="en-US" sz="3000" dirty="0">
                <a:latin typeface="Garamond" panose="02020404030301010803" pitchFamily="18" charset="0"/>
              </a:rPr>
              <a:t> statements instruct Stata to perform the command on/using only certain observations, such as observations in a specific county or state.</a:t>
            </a:r>
          </a:p>
          <a:p>
            <a:pPr marL="0" indent="0">
              <a:buNone/>
              <a:defRPr/>
            </a:pPr>
            <a:endParaRPr lang="en-US" sz="3000" dirty="0">
              <a:latin typeface="Garamond" panose="02020404030301010803" pitchFamily="18" charset="0"/>
            </a:endParaRPr>
          </a:p>
          <a:p>
            <a:pPr marL="0" indent="0">
              <a:buNone/>
              <a:defRPr/>
            </a:pPr>
            <a:r>
              <a:rPr lang="en-US" sz="3000" dirty="0">
                <a:solidFill>
                  <a:srgbClr val="FF0000"/>
                </a:solidFill>
                <a:latin typeface="Garamond" panose="02020404030301010803" pitchFamily="18" charset="0"/>
              </a:rPr>
              <a:t>Options</a:t>
            </a:r>
            <a:r>
              <a:rPr lang="en-US" sz="3000" dirty="0">
                <a:latin typeface="Garamond" panose="02020404030301010803" pitchFamily="18" charset="0"/>
              </a:rPr>
              <a:t> vary across commands but give Stata more specific instructions on what to do.</a:t>
            </a:r>
          </a:p>
        </p:txBody>
      </p:sp>
    </p:spTree>
    <p:extLst>
      <p:ext uri="{BB962C8B-B14F-4D97-AF65-F5344CB8AC3E}">
        <p14:creationId xmlns:p14="http://schemas.microsoft.com/office/powerpoint/2010/main" val="1402116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175781"/>
            <a:ext cx="8839200" cy="828675"/>
          </a:xfrm>
        </p:spPr>
        <p:txBody>
          <a:bodyPr>
            <a:normAutofit fontScale="90000"/>
          </a:bodyPr>
          <a:lstStyle/>
          <a:p>
            <a:pPr>
              <a:defRPr/>
            </a:pPr>
            <a:r>
              <a:rPr lang="en-US" sz="4000" b="1" dirty="0">
                <a:latin typeface="Garamond" panose="02020404030301010803" pitchFamily="18" charset="0"/>
              </a:rPr>
              <a:t>4. Transforming and Recoding Variables</a:t>
            </a:r>
          </a:p>
        </p:txBody>
      </p:sp>
      <p:sp>
        <p:nvSpPr>
          <p:cNvPr id="37891" name="Rectangle 3"/>
          <p:cNvSpPr>
            <a:spLocks noGrp="1" noRot="1" noChangeArrowheads="1"/>
          </p:cNvSpPr>
          <p:nvPr>
            <p:ph idx="1"/>
          </p:nvPr>
        </p:nvSpPr>
        <p:spPr>
          <a:xfrm>
            <a:off x="1773381" y="1048252"/>
            <a:ext cx="9144000" cy="6096000"/>
          </a:xfrm>
        </p:spPr>
        <p:txBody>
          <a:bodyPr rtlCol="0">
            <a:normAutofit/>
          </a:bodyPr>
          <a:lstStyle/>
          <a:p>
            <a:pPr marL="0" indent="0">
              <a:buNone/>
              <a:defRPr/>
            </a:pPr>
            <a:r>
              <a:rPr lang="en-US" sz="3000" u="sng" dirty="0">
                <a:latin typeface="Garamond" panose="02020404030301010803" pitchFamily="18" charset="0"/>
              </a:rPr>
              <a:t>Destringing a variable</a:t>
            </a:r>
            <a:r>
              <a:rPr lang="en-US" sz="3000" dirty="0">
                <a:latin typeface="Garamond" panose="02020404030301010803" pitchFamily="18" charset="0"/>
              </a:rPr>
              <a:t>: converting a variable from string (text) to numeric. To do this, all values of the variable must contain only numbers.</a:t>
            </a:r>
          </a:p>
          <a:p>
            <a:pPr marL="0" indent="0">
              <a:buNone/>
              <a:defRPr/>
            </a:pPr>
            <a:endParaRPr lang="en-US" sz="3000" dirty="0">
              <a:latin typeface="Garamond" panose="02020404030301010803" pitchFamily="18" charset="0"/>
            </a:endParaRPr>
          </a:p>
          <a:p>
            <a:pPr marL="0" indent="0">
              <a:buNone/>
              <a:defRPr/>
            </a:pPr>
            <a:r>
              <a:rPr lang="en-US" sz="3000" u="sng" dirty="0">
                <a:latin typeface="Garamond" panose="02020404030301010803" pitchFamily="18" charset="0"/>
              </a:rPr>
              <a:t>Stata code:</a:t>
            </a:r>
          </a:p>
          <a:p>
            <a:pPr marL="0" indent="0">
              <a:buNone/>
              <a:defRPr/>
            </a:pPr>
            <a:endParaRPr lang="en-US" sz="3000" dirty="0">
              <a:latin typeface="Garamond" panose="02020404030301010803" pitchFamily="18" charset="0"/>
            </a:endParaRPr>
          </a:p>
          <a:p>
            <a:pPr marL="0" indent="0" algn="ctr">
              <a:buNone/>
              <a:defRPr/>
            </a:pPr>
            <a:r>
              <a:rPr lang="en-US" sz="3000" dirty="0">
                <a:latin typeface="Garamond" panose="02020404030301010803" pitchFamily="18" charset="0"/>
              </a:rPr>
              <a:t>Destring </a:t>
            </a:r>
            <a:r>
              <a:rPr lang="en-US" sz="3000" dirty="0" err="1">
                <a:latin typeface="Garamond" panose="02020404030301010803" pitchFamily="18" charset="0"/>
              </a:rPr>
              <a:t>variablename</a:t>
            </a:r>
            <a:r>
              <a:rPr lang="en-US" sz="3000" dirty="0">
                <a:latin typeface="Garamond" panose="02020404030301010803" pitchFamily="18" charset="0"/>
              </a:rPr>
              <a:t>(s), replace</a:t>
            </a:r>
          </a:p>
          <a:p>
            <a:pPr marL="0" indent="0">
              <a:buNone/>
              <a:defRPr/>
            </a:pPr>
            <a:endParaRPr lang="en-US" sz="3000" dirty="0">
              <a:latin typeface="Garamond" panose="02020404030301010803" pitchFamily="18" charset="0"/>
            </a:endParaRPr>
          </a:p>
          <a:p>
            <a:pPr marL="0" indent="0">
              <a:buNone/>
              <a:defRPr/>
            </a:pPr>
            <a:r>
              <a:rPr lang="en-US" sz="3000" dirty="0">
                <a:latin typeface="Garamond" panose="02020404030301010803" pitchFamily="18" charset="0"/>
              </a:rPr>
              <a:t>This code will convert the values of a variable from string to numeric and replace the existing values of a variable</a:t>
            </a:r>
          </a:p>
        </p:txBody>
      </p:sp>
    </p:spTree>
    <p:extLst>
      <p:ext uri="{BB962C8B-B14F-4D97-AF65-F5344CB8AC3E}">
        <p14:creationId xmlns:p14="http://schemas.microsoft.com/office/powerpoint/2010/main" val="1364052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175781"/>
            <a:ext cx="8839200" cy="828675"/>
          </a:xfrm>
        </p:spPr>
        <p:txBody>
          <a:bodyPr>
            <a:normAutofit fontScale="90000"/>
          </a:bodyPr>
          <a:lstStyle/>
          <a:p>
            <a:pPr>
              <a:defRPr/>
            </a:pPr>
            <a:r>
              <a:rPr lang="en-US" sz="4000" b="1" dirty="0">
                <a:latin typeface="Garamond" panose="02020404030301010803" pitchFamily="18" charset="0"/>
              </a:rPr>
              <a:t>4. Transforming and Recoding Variables</a:t>
            </a:r>
          </a:p>
        </p:txBody>
      </p:sp>
      <p:sp>
        <p:nvSpPr>
          <p:cNvPr id="37891" name="Rectangle 3"/>
          <p:cNvSpPr>
            <a:spLocks noGrp="1" noRot="1" noChangeArrowheads="1"/>
          </p:cNvSpPr>
          <p:nvPr>
            <p:ph idx="1"/>
          </p:nvPr>
        </p:nvSpPr>
        <p:spPr>
          <a:xfrm>
            <a:off x="581891" y="1048252"/>
            <a:ext cx="11046691" cy="6096000"/>
          </a:xfrm>
        </p:spPr>
        <p:txBody>
          <a:bodyPr rtlCol="0">
            <a:normAutofit/>
          </a:bodyPr>
          <a:lstStyle/>
          <a:p>
            <a:pPr marL="0" indent="0">
              <a:buNone/>
              <a:defRPr/>
            </a:pPr>
            <a:r>
              <a:rPr lang="en-US" sz="3000" u="sng" dirty="0">
                <a:latin typeface="Garamond" panose="02020404030301010803" pitchFamily="18" charset="0"/>
              </a:rPr>
              <a:t>Recoding/replacing a certain value of a variable with another value</a:t>
            </a:r>
            <a:r>
              <a:rPr lang="en-US" sz="3000" dirty="0">
                <a:latin typeface="Garamond" panose="02020404030301010803" pitchFamily="18" charset="0"/>
              </a:rPr>
              <a:t>: can be used to recode a variable for any reason, but is helpful to remove text from variables so that the destring command can be used</a:t>
            </a:r>
          </a:p>
          <a:p>
            <a:pPr marL="0" indent="0">
              <a:buNone/>
              <a:defRPr/>
            </a:pPr>
            <a:endParaRPr lang="en-US" sz="3000" dirty="0">
              <a:latin typeface="Garamond" panose="02020404030301010803" pitchFamily="18" charset="0"/>
            </a:endParaRPr>
          </a:p>
          <a:p>
            <a:pPr marL="0" indent="0">
              <a:buNone/>
              <a:defRPr/>
            </a:pPr>
            <a:r>
              <a:rPr lang="en-US" sz="3000" u="sng" dirty="0">
                <a:latin typeface="Garamond" panose="02020404030301010803" pitchFamily="18" charset="0"/>
              </a:rPr>
              <a:t>Stata code:</a:t>
            </a:r>
          </a:p>
          <a:p>
            <a:pPr marL="0" indent="0">
              <a:buNone/>
              <a:defRPr/>
            </a:pPr>
            <a:endParaRPr lang="en-US" sz="3000" dirty="0">
              <a:latin typeface="Garamond" panose="02020404030301010803" pitchFamily="18" charset="0"/>
            </a:endParaRPr>
          </a:p>
          <a:p>
            <a:pPr marL="0" indent="0" algn="ctr">
              <a:buNone/>
              <a:defRPr/>
            </a:pPr>
            <a:r>
              <a:rPr lang="en-US" sz="3000" dirty="0">
                <a:latin typeface="Garamond" panose="02020404030301010803" pitchFamily="18" charset="0"/>
              </a:rPr>
              <a:t>Replace </a:t>
            </a:r>
            <a:r>
              <a:rPr lang="en-US" sz="3000" dirty="0" err="1">
                <a:latin typeface="Garamond" panose="02020404030301010803" pitchFamily="18" charset="0"/>
              </a:rPr>
              <a:t>variablename</a:t>
            </a:r>
            <a:r>
              <a:rPr lang="en-US" sz="3000" dirty="0">
                <a:latin typeface="Garamond" panose="02020404030301010803" pitchFamily="18" charset="0"/>
              </a:rPr>
              <a:t> = “</a:t>
            </a:r>
            <a:r>
              <a:rPr lang="en-US" sz="3000" dirty="0" err="1">
                <a:latin typeface="Garamond" panose="02020404030301010803" pitchFamily="18" charset="0"/>
              </a:rPr>
              <a:t>newvalue</a:t>
            </a:r>
            <a:r>
              <a:rPr lang="en-US" sz="3000" dirty="0">
                <a:latin typeface="Garamond" panose="02020404030301010803" pitchFamily="18" charset="0"/>
              </a:rPr>
              <a:t>” if </a:t>
            </a:r>
            <a:r>
              <a:rPr lang="en-US" sz="3000" dirty="0" err="1">
                <a:latin typeface="Garamond" panose="02020404030301010803" pitchFamily="18" charset="0"/>
              </a:rPr>
              <a:t>variablename</a:t>
            </a:r>
            <a:r>
              <a:rPr lang="en-US" sz="3000" dirty="0">
                <a:latin typeface="Garamond" panose="02020404030301010803" pitchFamily="18" charset="0"/>
              </a:rPr>
              <a:t> == “</a:t>
            </a:r>
            <a:r>
              <a:rPr lang="en-US" sz="3000" dirty="0" err="1">
                <a:latin typeface="Garamond" panose="02020404030301010803" pitchFamily="18" charset="0"/>
              </a:rPr>
              <a:t>old_value</a:t>
            </a:r>
            <a:r>
              <a:rPr lang="en-US" sz="3000" dirty="0">
                <a:latin typeface="Garamond" panose="02020404030301010803" pitchFamily="18" charset="0"/>
              </a:rPr>
              <a:t>”</a:t>
            </a:r>
          </a:p>
          <a:p>
            <a:pPr marL="0" indent="0">
              <a:buNone/>
              <a:defRPr/>
            </a:pPr>
            <a:endParaRPr lang="en-US" sz="3000" dirty="0">
              <a:latin typeface="Garamond" panose="02020404030301010803" pitchFamily="18" charset="0"/>
            </a:endParaRPr>
          </a:p>
          <a:p>
            <a:pPr marL="0" indent="0">
              <a:buNone/>
              <a:defRPr/>
            </a:pPr>
            <a:r>
              <a:rPr lang="en-US" sz="3000" dirty="0">
                <a:latin typeface="Garamond" panose="02020404030301010803" pitchFamily="18" charset="0"/>
              </a:rPr>
              <a:t>This replaces specific values of a string variable with a different value for all observations of the value “</a:t>
            </a:r>
            <a:r>
              <a:rPr lang="en-US" sz="3000" dirty="0" err="1">
                <a:latin typeface="Garamond" panose="02020404030301010803" pitchFamily="18" charset="0"/>
              </a:rPr>
              <a:t>old_value</a:t>
            </a:r>
            <a:r>
              <a:rPr lang="en-US" sz="3000" dirty="0">
                <a:latin typeface="Garamond" panose="02020404030301010803" pitchFamily="18" charset="0"/>
              </a:rPr>
              <a:t>”</a:t>
            </a:r>
          </a:p>
        </p:txBody>
      </p:sp>
      <p:sp>
        <p:nvSpPr>
          <p:cNvPr id="2" name="Callout: Line 1">
            <a:extLst>
              <a:ext uri="{FF2B5EF4-FFF2-40B4-BE49-F238E27FC236}">
                <a16:creationId xmlns:a16="http://schemas.microsoft.com/office/drawing/2014/main" id="{42326666-9E26-4C5F-980B-059CA51E9F3A}"/>
              </a:ext>
            </a:extLst>
          </p:cNvPr>
          <p:cNvSpPr/>
          <p:nvPr/>
        </p:nvSpPr>
        <p:spPr>
          <a:xfrm>
            <a:off x="8608291" y="2438401"/>
            <a:ext cx="2752436" cy="1681017"/>
          </a:xfrm>
          <a:prstGeom prst="borderCallout1">
            <a:avLst/>
          </a:prstGeom>
          <a:solidFill>
            <a:schemeClr val="tx1"/>
          </a:solid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latin typeface="Garamond" panose="02020404030301010803" pitchFamily="18" charset="0"/>
              </a:rPr>
              <a:t>Conditional statements like this allow one to perform a command only on observations that meet certain criteria</a:t>
            </a:r>
          </a:p>
        </p:txBody>
      </p:sp>
    </p:spTree>
    <p:extLst>
      <p:ext uri="{BB962C8B-B14F-4D97-AF65-F5344CB8AC3E}">
        <p14:creationId xmlns:p14="http://schemas.microsoft.com/office/powerpoint/2010/main" val="2110842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175781"/>
            <a:ext cx="8839200" cy="828675"/>
          </a:xfrm>
        </p:spPr>
        <p:txBody>
          <a:bodyPr>
            <a:normAutofit fontScale="90000"/>
          </a:bodyPr>
          <a:lstStyle/>
          <a:p>
            <a:pPr>
              <a:defRPr/>
            </a:pPr>
            <a:r>
              <a:rPr lang="en-US" sz="4000" b="1" dirty="0">
                <a:latin typeface="Garamond" panose="02020404030301010803" pitchFamily="18" charset="0"/>
              </a:rPr>
              <a:t>4. Transforming and Recoding Variables</a:t>
            </a:r>
          </a:p>
        </p:txBody>
      </p:sp>
      <p:sp>
        <p:nvSpPr>
          <p:cNvPr id="37891" name="Rectangle 3"/>
          <p:cNvSpPr>
            <a:spLocks noGrp="1" noRot="1" noChangeArrowheads="1"/>
          </p:cNvSpPr>
          <p:nvPr>
            <p:ph idx="1"/>
          </p:nvPr>
        </p:nvSpPr>
        <p:spPr>
          <a:xfrm>
            <a:off x="581891" y="1048252"/>
            <a:ext cx="11046691" cy="6096000"/>
          </a:xfrm>
        </p:spPr>
        <p:txBody>
          <a:bodyPr rtlCol="0">
            <a:normAutofit/>
          </a:bodyPr>
          <a:lstStyle/>
          <a:p>
            <a:pPr marL="0" indent="0">
              <a:buNone/>
              <a:defRPr/>
            </a:pPr>
            <a:r>
              <a:rPr lang="en-US" sz="3000" u="sng" dirty="0">
                <a:latin typeface="Garamond" panose="02020404030301010803" pitchFamily="18" charset="0"/>
              </a:rPr>
              <a:t>Renaming a variable</a:t>
            </a:r>
            <a:r>
              <a:rPr lang="en-US" sz="3000" dirty="0">
                <a:latin typeface="Garamond" panose="02020404030301010803" pitchFamily="18" charset="0"/>
              </a:rPr>
              <a:t>: renaming a variable can help to make variable names more intuitive and is also sometimes needed for tasks like merging and appending</a:t>
            </a:r>
          </a:p>
          <a:p>
            <a:pPr marL="0" indent="0">
              <a:buNone/>
              <a:defRPr/>
            </a:pPr>
            <a:endParaRPr lang="en-US" sz="3000" dirty="0">
              <a:latin typeface="Garamond" panose="02020404030301010803" pitchFamily="18" charset="0"/>
            </a:endParaRPr>
          </a:p>
          <a:p>
            <a:pPr marL="0" indent="0">
              <a:buNone/>
              <a:defRPr/>
            </a:pPr>
            <a:r>
              <a:rPr lang="en-US" sz="3000" u="sng" dirty="0">
                <a:latin typeface="Garamond" panose="02020404030301010803" pitchFamily="18" charset="0"/>
              </a:rPr>
              <a:t>Stata code:</a:t>
            </a:r>
          </a:p>
          <a:p>
            <a:pPr marL="0" indent="0">
              <a:buNone/>
              <a:defRPr/>
            </a:pPr>
            <a:endParaRPr lang="en-US" sz="3000" dirty="0">
              <a:latin typeface="Garamond" panose="02020404030301010803" pitchFamily="18" charset="0"/>
            </a:endParaRPr>
          </a:p>
          <a:p>
            <a:pPr marL="0" indent="0" algn="ctr">
              <a:buNone/>
              <a:defRPr/>
            </a:pPr>
            <a:r>
              <a:rPr lang="en-US" sz="3000" dirty="0">
                <a:latin typeface="Garamond" panose="02020404030301010803" pitchFamily="18" charset="0"/>
              </a:rPr>
              <a:t>Rename </a:t>
            </a:r>
            <a:r>
              <a:rPr lang="en-US" sz="3000" dirty="0" err="1">
                <a:latin typeface="Garamond" panose="02020404030301010803" pitchFamily="18" charset="0"/>
              </a:rPr>
              <a:t>oldvariablename</a:t>
            </a:r>
            <a:r>
              <a:rPr lang="en-US" sz="3000" dirty="0">
                <a:latin typeface="Garamond" panose="02020404030301010803" pitchFamily="18" charset="0"/>
              </a:rPr>
              <a:t> </a:t>
            </a:r>
            <a:r>
              <a:rPr lang="en-US" sz="3000" dirty="0" err="1">
                <a:latin typeface="Garamond" panose="02020404030301010803" pitchFamily="18" charset="0"/>
              </a:rPr>
              <a:t>newvariablename</a:t>
            </a:r>
            <a:endParaRPr lang="en-US" sz="3000" dirty="0">
              <a:latin typeface="Garamond" panose="02020404030301010803" pitchFamily="18" charset="0"/>
            </a:endParaRPr>
          </a:p>
          <a:p>
            <a:pPr marL="0" indent="0">
              <a:buNone/>
              <a:defRPr/>
            </a:pPr>
            <a:endParaRPr lang="en-US" sz="3000" dirty="0">
              <a:latin typeface="Garamond" panose="02020404030301010803" pitchFamily="18" charset="0"/>
            </a:endParaRPr>
          </a:p>
        </p:txBody>
      </p:sp>
    </p:spTree>
    <p:extLst>
      <p:ext uri="{BB962C8B-B14F-4D97-AF65-F5344CB8AC3E}">
        <p14:creationId xmlns:p14="http://schemas.microsoft.com/office/powerpoint/2010/main" val="1884972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175781"/>
            <a:ext cx="8839200" cy="828675"/>
          </a:xfrm>
        </p:spPr>
        <p:txBody>
          <a:bodyPr>
            <a:normAutofit/>
          </a:bodyPr>
          <a:lstStyle/>
          <a:p>
            <a:pPr>
              <a:defRPr/>
            </a:pPr>
            <a:r>
              <a:rPr lang="en-US" sz="4000" b="1" dirty="0">
                <a:latin typeface="Garamond" panose="02020404030301010803" pitchFamily="18" charset="0"/>
              </a:rPr>
              <a:t>5. Creating New Variables</a:t>
            </a:r>
          </a:p>
        </p:txBody>
      </p:sp>
      <p:sp>
        <p:nvSpPr>
          <p:cNvPr id="37891" name="Rectangle 3"/>
          <p:cNvSpPr>
            <a:spLocks noGrp="1" noRot="1" noChangeArrowheads="1"/>
          </p:cNvSpPr>
          <p:nvPr>
            <p:ph idx="1"/>
          </p:nvPr>
        </p:nvSpPr>
        <p:spPr>
          <a:xfrm>
            <a:off x="1173018" y="1048252"/>
            <a:ext cx="9744363" cy="6096000"/>
          </a:xfrm>
        </p:spPr>
        <p:txBody>
          <a:bodyPr rtlCol="0">
            <a:normAutofit lnSpcReduction="10000"/>
          </a:bodyPr>
          <a:lstStyle/>
          <a:p>
            <a:pPr marL="0" indent="0">
              <a:buNone/>
              <a:defRPr/>
            </a:pPr>
            <a:r>
              <a:rPr lang="en-US" sz="3000" dirty="0">
                <a:latin typeface="Garamond" panose="02020404030301010803" pitchFamily="18" charset="0"/>
              </a:rPr>
              <a:t>New variables can be created with a specific value or as a combination of the values of other variables for a given observation and can be created as either string or numeric. Conditional statements can be used when creating new variables. There are many different options/formulas that can be used, type “help generate” into Stata for documentation.</a:t>
            </a:r>
          </a:p>
          <a:p>
            <a:pPr marL="0" indent="0">
              <a:buNone/>
              <a:defRPr/>
            </a:pPr>
            <a:endParaRPr lang="en-US" sz="3000" dirty="0">
              <a:latin typeface="Garamond" panose="02020404030301010803" pitchFamily="18" charset="0"/>
            </a:endParaRPr>
          </a:p>
          <a:p>
            <a:pPr marL="0" indent="0">
              <a:buNone/>
              <a:defRPr/>
            </a:pPr>
            <a:r>
              <a:rPr lang="en-US" sz="3000" u="sng" dirty="0">
                <a:latin typeface="Garamond" panose="02020404030301010803" pitchFamily="18" charset="0"/>
              </a:rPr>
              <a:t>Stata code:</a:t>
            </a:r>
          </a:p>
          <a:p>
            <a:pPr marL="0" indent="0">
              <a:buNone/>
              <a:defRPr/>
            </a:pPr>
            <a:endParaRPr lang="en-US" sz="3000" dirty="0">
              <a:latin typeface="Garamond" panose="02020404030301010803" pitchFamily="18" charset="0"/>
            </a:endParaRPr>
          </a:p>
          <a:p>
            <a:pPr marL="0" indent="0" algn="ctr">
              <a:buNone/>
              <a:defRPr/>
            </a:pPr>
            <a:r>
              <a:rPr lang="en-US" sz="3000" dirty="0">
                <a:latin typeface="Garamond" panose="02020404030301010803" pitchFamily="18" charset="0"/>
              </a:rPr>
              <a:t>Generate </a:t>
            </a:r>
            <a:r>
              <a:rPr lang="en-US" sz="3000" dirty="0" err="1">
                <a:latin typeface="Garamond" panose="02020404030301010803" pitchFamily="18" charset="0"/>
              </a:rPr>
              <a:t>newvariable</a:t>
            </a:r>
            <a:r>
              <a:rPr lang="en-US" sz="3000" dirty="0">
                <a:latin typeface="Garamond" panose="02020404030301010803" pitchFamily="18" charset="0"/>
              </a:rPr>
              <a:t> = 2021</a:t>
            </a:r>
          </a:p>
          <a:p>
            <a:pPr marL="0" indent="0" algn="ctr">
              <a:buNone/>
              <a:defRPr/>
            </a:pPr>
            <a:endParaRPr lang="en-US" sz="3000" dirty="0">
              <a:latin typeface="Garamond" panose="02020404030301010803" pitchFamily="18" charset="0"/>
            </a:endParaRPr>
          </a:p>
          <a:p>
            <a:pPr marL="0" indent="0" algn="ctr">
              <a:buNone/>
              <a:defRPr/>
            </a:pPr>
            <a:r>
              <a:rPr lang="en-US" sz="3000" dirty="0">
                <a:latin typeface="Garamond" panose="02020404030301010803" pitchFamily="18" charset="0"/>
              </a:rPr>
              <a:t>Generate </a:t>
            </a:r>
            <a:r>
              <a:rPr lang="en-US" sz="3000" dirty="0" err="1">
                <a:latin typeface="Garamond" panose="02020404030301010803" pitchFamily="18" charset="0"/>
              </a:rPr>
              <a:t>st_ratio</a:t>
            </a:r>
            <a:r>
              <a:rPr lang="en-US" sz="3000" dirty="0">
                <a:latin typeface="Garamond" panose="02020404030301010803" pitchFamily="18" charset="0"/>
              </a:rPr>
              <a:t> = enrollment/</a:t>
            </a:r>
            <a:r>
              <a:rPr lang="en-US" sz="3000" dirty="0" err="1">
                <a:latin typeface="Garamond" panose="02020404030301010803" pitchFamily="18" charset="0"/>
              </a:rPr>
              <a:t>teacher_fte</a:t>
            </a:r>
            <a:endParaRPr lang="en-US" sz="3000" dirty="0">
              <a:latin typeface="Garamond" panose="02020404030301010803" pitchFamily="18" charset="0"/>
            </a:endParaRPr>
          </a:p>
          <a:p>
            <a:pPr marL="0" indent="0">
              <a:buNone/>
              <a:defRPr/>
            </a:pPr>
            <a:endParaRPr lang="en-US" sz="3000" dirty="0">
              <a:latin typeface="Garamond" panose="02020404030301010803" pitchFamily="18" charset="0"/>
            </a:endParaRPr>
          </a:p>
        </p:txBody>
      </p:sp>
    </p:spTree>
    <p:extLst>
      <p:ext uri="{BB962C8B-B14F-4D97-AF65-F5344CB8AC3E}">
        <p14:creationId xmlns:p14="http://schemas.microsoft.com/office/powerpoint/2010/main" val="4242551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175781"/>
            <a:ext cx="8839200" cy="828675"/>
          </a:xfrm>
        </p:spPr>
        <p:txBody>
          <a:bodyPr>
            <a:normAutofit/>
          </a:bodyPr>
          <a:lstStyle/>
          <a:p>
            <a:pPr>
              <a:defRPr/>
            </a:pPr>
            <a:r>
              <a:rPr lang="en-US" sz="4000" b="1" dirty="0">
                <a:latin typeface="Garamond" panose="02020404030301010803" pitchFamily="18" charset="0"/>
              </a:rPr>
              <a:t>Practical Tip</a:t>
            </a:r>
          </a:p>
        </p:txBody>
      </p:sp>
      <p:sp>
        <p:nvSpPr>
          <p:cNvPr id="37891" name="Rectangle 3"/>
          <p:cNvSpPr>
            <a:spLocks noGrp="1" noRot="1" noChangeArrowheads="1"/>
          </p:cNvSpPr>
          <p:nvPr>
            <p:ph idx="1"/>
          </p:nvPr>
        </p:nvSpPr>
        <p:spPr>
          <a:xfrm>
            <a:off x="1773381" y="2225964"/>
            <a:ext cx="9144000" cy="4918288"/>
          </a:xfrm>
        </p:spPr>
        <p:txBody>
          <a:bodyPr rtlCol="0">
            <a:normAutofit/>
          </a:bodyPr>
          <a:lstStyle/>
          <a:p>
            <a:pPr marL="0" indent="0" algn="ctr">
              <a:buNone/>
              <a:defRPr/>
            </a:pPr>
            <a:r>
              <a:rPr lang="en-US" sz="3000" dirty="0">
                <a:latin typeface="Garamond" panose="02020404030301010803" pitchFamily="18" charset="0"/>
              </a:rPr>
              <a:t>When transforming, recoding, or creating new variables, </a:t>
            </a:r>
            <a:r>
              <a:rPr lang="en-US" sz="3000" u="sng" dirty="0">
                <a:latin typeface="Garamond" panose="02020404030301010803" pitchFamily="18" charset="0"/>
              </a:rPr>
              <a:t>always check </a:t>
            </a:r>
            <a:r>
              <a:rPr lang="en-US" sz="3000" dirty="0">
                <a:latin typeface="Garamond" panose="02020404030301010803" pitchFamily="18" charset="0"/>
              </a:rPr>
              <a:t>them to make sure that what you intended to happen actually happened, either by looking at the data itself or using descriptive statistics.</a:t>
            </a:r>
          </a:p>
          <a:p>
            <a:pPr marL="0" indent="0">
              <a:buNone/>
              <a:defRPr/>
            </a:pPr>
            <a:endParaRPr lang="en-US" sz="3000" dirty="0">
              <a:latin typeface="Garamond" panose="02020404030301010803" pitchFamily="18" charset="0"/>
            </a:endParaRPr>
          </a:p>
          <a:p>
            <a:pPr marL="0" indent="0">
              <a:buNone/>
              <a:defRPr/>
            </a:pPr>
            <a:endParaRPr lang="en-US" sz="3000" dirty="0">
              <a:latin typeface="Garamond" panose="02020404030301010803" pitchFamily="18" charset="0"/>
            </a:endParaRPr>
          </a:p>
        </p:txBody>
      </p:sp>
    </p:spTree>
    <p:extLst>
      <p:ext uri="{BB962C8B-B14F-4D97-AF65-F5344CB8AC3E}">
        <p14:creationId xmlns:p14="http://schemas.microsoft.com/office/powerpoint/2010/main" val="1686597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175781"/>
            <a:ext cx="8839200" cy="828675"/>
          </a:xfrm>
        </p:spPr>
        <p:txBody>
          <a:bodyPr>
            <a:normAutofit/>
          </a:bodyPr>
          <a:lstStyle/>
          <a:p>
            <a:pPr>
              <a:defRPr/>
            </a:pPr>
            <a:r>
              <a:rPr lang="en-US" sz="4000" b="1" dirty="0">
                <a:latin typeface="Garamond" panose="02020404030301010803" pitchFamily="18" charset="0"/>
              </a:rPr>
              <a:t>6. Deduplicating Data</a:t>
            </a:r>
          </a:p>
        </p:txBody>
      </p:sp>
      <p:sp>
        <p:nvSpPr>
          <p:cNvPr id="37891" name="Rectangle 3"/>
          <p:cNvSpPr>
            <a:spLocks noGrp="1" noRot="1" noChangeArrowheads="1"/>
          </p:cNvSpPr>
          <p:nvPr>
            <p:ph idx="1"/>
          </p:nvPr>
        </p:nvSpPr>
        <p:spPr>
          <a:xfrm>
            <a:off x="1773381" y="1048252"/>
            <a:ext cx="9144000" cy="6096000"/>
          </a:xfrm>
        </p:spPr>
        <p:txBody>
          <a:bodyPr rtlCol="0">
            <a:normAutofit/>
          </a:bodyPr>
          <a:lstStyle/>
          <a:p>
            <a:pPr marL="0" indent="0">
              <a:buNone/>
              <a:defRPr/>
            </a:pPr>
            <a:r>
              <a:rPr lang="en-US" sz="3000" dirty="0">
                <a:latin typeface="Garamond" panose="02020404030301010803" pitchFamily="18" charset="0"/>
              </a:rPr>
              <a:t>When working with cross-sectional data, each unit should only be in the dataset one time. With panel data, each unit should be in the data only once per time period. Duplicated observations are a source of error because it leads to a unit being counted twice when computing statistics.</a:t>
            </a:r>
          </a:p>
          <a:p>
            <a:pPr marL="0" indent="0">
              <a:buNone/>
              <a:defRPr/>
            </a:pPr>
            <a:endParaRPr lang="en-US" sz="3000" dirty="0">
              <a:latin typeface="Garamond" panose="02020404030301010803" pitchFamily="18" charset="0"/>
            </a:endParaRPr>
          </a:p>
          <a:p>
            <a:pPr marL="0" indent="0">
              <a:buNone/>
              <a:defRPr/>
            </a:pPr>
            <a:r>
              <a:rPr lang="en-US" sz="3000" dirty="0">
                <a:latin typeface="Garamond" panose="02020404030301010803" pitchFamily="18" charset="0"/>
              </a:rPr>
              <a:t>However, it sometimes happens that data contains duplicates. </a:t>
            </a:r>
          </a:p>
          <a:p>
            <a:pPr marL="0" indent="0">
              <a:buNone/>
              <a:defRPr/>
            </a:pPr>
            <a:endParaRPr lang="en-US" sz="3000" dirty="0">
              <a:latin typeface="Garamond" panose="02020404030301010803" pitchFamily="18" charset="0"/>
            </a:endParaRPr>
          </a:p>
          <a:p>
            <a:pPr marL="0" indent="0">
              <a:buNone/>
              <a:defRPr/>
            </a:pPr>
            <a:r>
              <a:rPr lang="en-US" sz="3000" dirty="0">
                <a:latin typeface="Garamond" panose="02020404030301010803" pitchFamily="18" charset="0"/>
              </a:rPr>
              <a:t>When a dataset contains duplicates, it is important to remove duplicates and retain the “right” one.</a:t>
            </a:r>
          </a:p>
        </p:txBody>
      </p:sp>
    </p:spTree>
    <p:extLst>
      <p:ext uri="{BB962C8B-B14F-4D97-AF65-F5344CB8AC3E}">
        <p14:creationId xmlns:p14="http://schemas.microsoft.com/office/powerpoint/2010/main" val="1734289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175781"/>
            <a:ext cx="8839200" cy="828675"/>
          </a:xfrm>
        </p:spPr>
        <p:txBody>
          <a:bodyPr>
            <a:normAutofit/>
          </a:bodyPr>
          <a:lstStyle/>
          <a:p>
            <a:pPr>
              <a:defRPr/>
            </a:pPr>
            <a:r>
              <a:rPr lang="en-US" sz="4000" b="1" dirty="0">
                <a:latin typeface="Garamond" panose="02020404030301010803" pitchFamily="18" charset="0"/>
              </a:rPr>
              <a:t>6. Deduplicating Data</a:t>
            </a:r>
          </a:p>
        </p:txBody>
      </p:sp>
      <p:sp>
        <p:nvSpPr>
          <p:cNvPr id="37891" name="Rectangle 3"/>
          <p:cNvSpPr>
            <a:spLocks noGrp="1" noRot="1" noChangeArrowheads="1"/>
          </p:cNvSpPr>
          <p:nvPr>
            <p:ph idx="1"/>
          </p:nvPr>
        </p:nvSpPr>
        <p:spPr>
          <a:xfrm>
            <a:off x="1126836" y="1004456"/>
            <a:ext cx="9938328" cy="6096000"/>
          </a:xfrm>
        </p:spPr>
        <p:txBody>
          <a:bodyPr rtlCol="0">
            <a:normAutofit/>
          </a:bodyPr>
          <a:lstStyle/>
          <a:p>
            <a:pPr marL="0" indent="0">
              <a:buNone/>
              <a:defRPr/>
            </a:pPr>
            <a:r>
              <a:rPr lang="en-US" sz="3000" dirty="0">
                <a:latin typeface="Garamond" panose="02020404030301010803" pitchFamily="18" charset="0"/>
              </a:rPr>
              <a:t>First, generate a variable called “duplicates” that indicates the number of times a specific value of a variable, or combination of values from multiple variables, is duplicated in the dataset. Then, tabulate that variable. If there are any observations with a value greater than 0, there are duplicates.</a:t>
            </a:r>
          </a:p>
          <a:p>
            <a:pPr marL="0" indent="0">
              <a:buNone/>
              <a:defRPr/>
            </a:pPr>
            <a:endParaRPr lang="en-US" sz="3000" dirty="0">
              <a:latin typeface="Garamond" panose="02020404030301010803" pitchFamily="18" charset="0"/>
            </a:endParaRPr>
          </a:p>
          <a:p>
            <a:pPr marL="0" indent="0">
              <a:buNone/>
              <a:defRPr/>
            </a:pPr>
            <a:r>
              <a:rPr lang="en-US" sz="3000" u="sng" dirty="0">
                <a:latin typeface="Garamond" panose="02020404030301010803" pitchFamily="18" charset="0"/>
              </a:rPr>
              <a:t>Stata code:</a:t>
            </a:r>
          </a:p>
          <a:p>
            <a:pPr marL="0" indent="0">
              <a:buNone/>
              <a:defRPr/>
            </a:pPr>
            <a:endParaRPr lang="en-US" sz="3000" dirty="0">
              <a:latin typeface="Garamond" panose="02020404030301010803" pitchFamily="18" charset="0"/>
            </a:endParaRPr>
          </a:p>
          <a:p>
            <a:pPr marL="0" indent="0" algn="ctr">
              <a:buNone/>
              <a:defRPr/>
            </a:pPr>
            <a:r>
              <a:rPr lang="en-US" sz="3000" dirty="0">
                <a:latin typeface="Garamond" panose="02020404030301010803" pitchFamily="18" charset="0"/>
              </a:rPr>
              <a:t>Duplicates tag variable(s), gen(duplicates)</a:t>
            </a:r>
          </a:p>
          <a:p>
            <a:pPr marL="0" indent="0" algn="ctr">
              <a:buNone/>
              <a:defRPr/>
            </a:pPr>
            <a:endParaRPr lang="en-US" sz="3000" dirty="0">
              <a:latin typeface="Garamond" panose="02020404030301010803" pitchFamily="18" charset="0"/>
            </a:endParaRPr>
          </a:p>
          <a:p>
            <a:pPr marL="0" indent="0" algn="ctr">
              <a:buNone/>
              <a:defRPr/>
            </a:pPr>
            <a:r>
              <a:rPr lang="en-US" sz="3000" dirty="0">
                <a:latin typeface="Garamond" panose="02020404030301010803" pitchFamily="18" charset="0"/>
              </a:rPr>
              <a:t>Table duplicates</a:t>
            </a:r>
          </a:p>
        </p:txBody>
      </p:sp>
    </p:spTree>
    <p:extLst>
      <p:ext uri="{BB962C8B-B14F-4D97-AF65-F5344CB8AC3E}">
        <p14:creationId xmlns:p14="http://schemas.microsoft.com/office/powerpoint/2010/main" val="3230573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175781"/>
            <a:ext cx="8839200" cy="828675"/>
          </a:xfrm>
        </p:spPr>
        <p:txBody>
          <a:bodyPr>
            <a:normAutofit/>
          </a:bodyPr>
          <a:lstStyle/>
          <a:p>
            <a:pPr>
              <a:defRPr/>
            </a:pPr>
            <a:r>
              <a:rPr lang="en-US" sz="4000" b="1" dirty="0">
                <a:latin typeface="Garamond" panose="02020404030301010803" pitchFamily="18" charset="0"/>
              </a:rPr>
              <a:t>6. Deduplicating Data</a:t>
            </a:r>
          </a:p>
        </p:txBody>
      </p:sp>
      <p:sp>
        <p:nvSpPr>
          <p:cNvPr id="37891" name="Rectangle 3"/>
          <p:cNvSpPr>
            <a:spLocks noGrp="1" noRot="1" noChangeArrowheads="1"/>
          </p:cNvSpPr>
          <p:nvPr>
            <p:ph idx="1"/>
          </p:nvPr>
        </p:nvSpPr>
        <p:spPr>
          <a:xfrm>
            <a:off x="1126836" y="1004456"/>
            <a:ext cx="9938328" cy="5677763"/>
          </a:xfrm>
        </p:spPr>
        <p:txBody>
          <a:bodyPr rtlCol="0">
            <a:normAutofit fontScale="85000" lnSpcReduction="10000"/>
          </a:bodyPr>
          <a:lstStyle/>
          <a:p>
            <a:pPr marL="0" indent="0">
              <a:buNone/>
              <a:defRPr/>
            </a:pPr>
            <a:r>
              <a:rPr lang="en-US" sz="3000" dirty="0">
                <a:latin typeface="Garamond" panose="02020404030301010803" pitchFamily="18" charset="0"/>
              </a:rPr>
              <a:t>If your data contains duplicate observations, you will need to determine which observation to keep</a:t>
            </a:r>
          </a:p>
          <a:p>
            <a:pPr lvl="1">
              <a:defRPr/>
            </a:pPr>
            <a:r>
              <a:rPr lang="en-US" sz="2600" dirty="0">
                <a:latin typeface="Garamond" panose="02020404030301010803" pitchFamily="18" charset="0"/>
              </a:rPr>
              <a:t>If the values of all variables are the same across all duplicated observations, it doesn’t matter which observation is kept</a:t>
            </a:r>
          </a:p>
          <a:p>
            <a:pPr lvl="1">
              <a:defRPr/>
            </a:pPr>
            <a:r>
              <a:rPr lang="en-US" sz="2600" dirty="0">
                <a:latin typeface="Garamond" panose="02020404030301010803" pitchFamily="18" charset="0"/>
              </a:rPr>
              <a:t>If the values of variables across duplicates does differ, you will need to assess why there is conflicting information and determine which observation to keep</a:t>
            </a:r>
          </a:p>
          <a:p>
            <a:pPr marL="57150" indent="0">
              <a:buNone/>
              <a:defRPr/>
            </a:pPr>
            <a:r>
              <a:rPr lang="en-US" sz="3000" dirty="0">
                <a:latin typeface="Garamond" panose="02020404030301010803" pitchFamily="18" charset="0"/>
              </a:rPr>
              <a:t>To examine duplicated observations, first sort the data so that duplicates appear in successive rows, then examine the values of relevant variables</a:t>
            </a:r>
          </a:p>
          <a:p>
            <a:pPr marL="57150" indent="0">
              <a:buNone/>
              <a:defRPr/>
            </a:pPr>
            <a:endParaRPr lang="en-US" sz="3000" dirty="0">
              <a:latin typeface="Garamond" panose="02020404030301010803" pitchFamily="18" charset="0"/>
            </a:endParaRPr>
          </a:p>
          <a:p>
            <a:pPr marL="57150" indent="0">
              <a:buNone/>
              <a:defRPr/>
            </a:pPr>
            <a:r>
              <a:rPr lang="en-US" sz="3000" u="sng" dirty="0">
                <a:latin typeface="Garamond" panose="02020404030301010803" pitchFamily="18" charset="0"/>
              </a:rPr>
              <a:t>Stata code:</a:t>
            </a:r>
          </a:p>
          <a:p>
            <a:pPr marL="57150" indent="0">
              <a:buNone/>
              <a:defRPr/>
            </a:pPr>
            <a:endParaRPr lang="en-US" sz="3000" dirty="0">
              <a:latin typeface="Garamond" panose="02020404030301010803" pitchFamily="18" charset="0"/>
            </a:endParaRPr>
          </a:p>
          <a:p>
            <a:pPr marL="57150" indent="0" algn="ctr">
              <a:buNone/>
              <a:defRPr/>
            </a:pPr>
            <a:r>
              <a:rPr lang="en-US" sz="3000" dirty="0">
                <a:latin typeface="Garamond" panose="02020404030301010803" pitchFamily="18" charset="0"/>
              </a:rPr>
              <a:t>Sort </a:t>
            </a:r>
            <a:r>
              <a:rPr lang="en-US" sz="3000" dirty="0" err="1">
                <a:latin typeface="Garamond" panose="02020404030301010803" pitchFamily="18" charset="0"/>
              </a:rPr>
              <a:t>identification_variable</a:t>
            </a:r>
            <a:r>
              <a:rPr lang="en-US" sz="3000" dirty="0">
                <a:latin typeface="Garamond" panose="02020404030301010803" pitchFamily="18" charset="0"/>
              </a:rPr>
              <a:t>(s)</a:t>
            </a:r>
          </a:p>
          <a:p>
            <a:pPr marL="57150" indent="0" algn="ctr">
              <a:buNone/>
              <a:defRPr/>
            </a:pPr>
            <a:endParaRPr lang="en-US" sz="3000" dirty="0">
              <a:latin typeface="Garamond" panose="02020404030301010803" pitchFamily="18" charset="0"/>
            </a:endParaRPr>
          </a:p>
          <a:p>
            <a:pPr marL="57150" indent="0" algn="ctr">
              <a:buNone/>
              <a:defRPr/>
            </a:pPr>
            <a:r>
              <a:rPr lang="en-US" sz="3000" dirty="0">
                <a:latin typeface="Garamond" panose="02020404030301010803" pitchFamily="18" charset="0"/>
              </a:rPr>
              <a:t>Browse if duplicates &gt;0</a:t>
            </a:r>
          </a:p>
          <a:p>
            <a:pPr marL="57150" indent="0">
              <a:buNone/>
              <a:defRPr/>
            </a:pPr>
            <a:endParaRPr lang="en-US" sz="3000" dirty="0">
              <a:latin typeface="Garamond" panose="02020404030301010803" pitchFamily="18" charset="0"/>
            </a:endParaRPr>
          </a:p>
          <a:p>
            <a:pPr marL="57150" indent="0">
              <a:buNone/>
              <a:defRPr/>
            </a:pPr>
            <a:endParaRPr lang="en-US" sz="3000" dirty="0">
              <a:latin typeface="Garamond" panose="02020404030301010803" pitchFamily="18" charset="0"/>
            </a:endParaRPr>
          </a:p>
        </p:txBody>
      </p:sp>
    </p:spTree>
    <p:extLst>
      <p:ext uri="{BB962C8B-B14F-4D97-AF65-F5344CB8AC3E}">
        <p14:creationId xmlns:p14="http://schemas.microsoft.com/office/powerpoint/2010/main" val="1978109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288720"/>
            <a:ext cx="9144000" cy="556928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0" y="0"/>
            <a:ext cx="9144000" cy="1417638"/>
          </a:xfrm>
        </p:spPr>
        <p:txBody>
          <a:bodyPr>
            <a:normAutofit/>
          </a:bodyPr>
          <a:lstStyle/>
          <a:p>
            <a:r>
              <a:rPr lang="en-US" sz="2800" cap="all" dirty="0">
                <a:latin typeface="Garamond"/>
                <a:cs typeface="Garamond"/>
              </a:rPr>
              <a:t>About the seminar series</a:t>
            </a:r>
          </a:p>
        </p:txBody>
      </p:sp>
      <p:sp>
        <p:nvSpPr>
          <p:cNvPr id="3" name="Content Placeholder 2"/>
          <p:cNvSpPr>
            <a:spLocks noGrp="1"/>
          </p:cNvSpPr>
          <p:nvPr>
            <p:ph idx="1"/>
          </p:nvPr>
        </p:nvSpPr>
        <p:spPr>
          <a:xfrm>
            <a:off x="2221766" y="1419712"/>
            <a:ext cx="7748468" cy="4325596"/>
          </a:xfrm>
          <a:solidFill>
            <a:srgbClr val="FFFFFF"/>
          </a:solidFill>
        </p:spPr>
        <p:txBody>
          <a:bodyPr>
            <a:normAutofit fontScale="62500" lnSpcReduction="20000"/>
          </a:bodyPr>
          <a:lstStyle/>
          <a:p>
            <a:pPr marL="0" indent="0" algn="ctr">
              <a:buNone/>
            </a:pPr>
            <a:endParaRPr lang="en-US" sz="2000" b="1" dirty="0">
              <a:solidFill>
                <a:srgbClr val="0070C0"/>
              </a:solidFill>
            </a:endParaRPr>
          </a:p>
          <a:p>
            <a:pPr marL="0" indent="0" algn="ctr">
              <a:buNone/>
            </a:pPr>
            <a:endParaRPr lang="en-US" sz="2000" b="1" dirty="0">
              <a:solidFill>
                <a:srgbClr val="0070C0"/>
              </a:solidFill>
            </a:endParaRPr>
          </a:p>
          <a:p>
            <a:pPr marL="0" indent="0">
              <a:buNone/>
            </a:pPr>
            <a:r>
              <a:rPr lang="en-US" sz="3000" b="1" dirty="0">
                <a:solidFill>
                  <a:srgbClr val="0070C0"/>
                </a:solidFill>
                <a:latin typeface="Garamond" panose="02020404030301010803" pitchFamily="18" charset="0"/>
              </a:rPr>
              <a:t>Faculty in the K-12 and Higher Education programs will be hosting a series of brief seminars, each roughly 60 minutes in length, on a range of research methodologies to support students as they work to employ these methodologies in their research, namely in their dissertations.</a:t>
            </a:r>
          </a:p>
          <a:p>
            <a:pPr marL="0" indent="0">
              <a:buNone/>
            </a:pPr>
            <a:endParaRPr lang="en-US" sz="3000" b="1" dirty="0">
              <a:solidFill>
                <a:srgbClr val="0070C0"/>
              </a:solidFill>
              <a:latin typeface="Garamond" panose="02020404030301010803" pitchFamily="18" charset="0"/>
            </a:endParaRPr>
          </a:p>
          <a:p>
            <a:pPr marL="0" indent="0">
              <a:buNone/>
            </a:pPr>
            <a:r>
              <a:rPr lang="en-US" sz="3000" b="1" dirty="0">
                <a:solidFill>
                  <a:srgbClr val="0070C0"/>
                </a:solidFill>
                <a:latin typeface="Garamond" panose="02020404030301010803" pitchFamily="18" charset="0"/>
              </a:rPr>
              <a:t>These seminars are open to all students from any of the programs in the Department of Educational Leadership, Management, and Policy. Seminars are oriented toward students planning and conducting independent research, such as a dissertation. As such, the content of these seminars will assume that students are familiar with the core concepts from their coursework on research methods, such as what is found in: Qualitative Methods, Advanced Qualitative Methods, Intro. to Statistics, Intermediate Statistics, and Data Analysis</a:t>
            </a:r>
            <a:endParaRPr lang="en-US" sz="3000" b="1" dirty="0">
              <a:solidFill>
                <a:srgbClr val="0070C0"/>
              </a:solidFill>
            </a:endParaRPr>
          </a:p>
        </p:txBody>
      </p:sp>
      <p:pic>
        <p:nvPicPr>
          <p:cNvPr id="7" name="Picture 6" descr="HORIZ LOGO.BLU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4877" y="5981769"/>
            <a:ext cx="3060700" cy="608480"/>
          </a:xfrm>
          <a:prstGeom prst="rect">
            <a:avLst/>
          </a:prstGeom>
        </p:spPr>
      </p:pic>
    </p:spTree>
    <p:extLst>
      <p:ext uri="{BB962C8B-B14F-4D97-AF65-F5344CB8AC3E}">
        <p14:creationId xmlns:p14="http://schemas.microsoft.com/office/powerpoint/2010/main" val="2199004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175781"/>
            <a:ext cx="8839200" cy="828675"/>
          </a:xfrm>
        </p:spPr>
        <p:txBody>
          <a:bodyPr>
            <a:normAutofit/>
          </a:bodyPr>
          <a:lstStyle/>
          <a:p>
            <a:pPr>
              <a:defRPr/>
            </a:pPr>
            <a:r>
              <a:rPr lang="en-US" sz="4000" b="1" dirty="0">
                <a:latin typeface="Garamond" panose="02020404030301010803" pitchFamily="18" charset="0"/>
              </a:rPr>
              <a:t>6. Deduplicating Data</a:t>
            </a:r>
          </a:p>
        </p:txBody>
      </p:sp>
      <p:sp>
        <p:nvSpPr>
          <p:cNvPr id="37891" name="Rectangle 3"/>
          <p:cNvSpPr>
            <a:spLocks noGrp="1" noRot="1" noChangeArrowheads="1"/>
          </p:cNvSpPr>
          <p:nvPr>
            <p:ph idx="1"/>
          </p:nvPr>
        </p:nvSpPr>
        <p:spPr>
          <a:xfrm>
            <a:off x="1126836" y="1004456"/>
            <a:ext cx="9938328" cy="5677763"/>
          </a:xfrm>
        </p:spPr>
        <p:txBody>
          <a:bodyPr rtlCol="0">
            <a:normAutofit fontScale="92500" lnSpcReduction="20000"/>
          </a:bodyPr>
          <a:lstStyle/>
          <a:p>
            <a:pPr marL="57150" indent="0">
              <a:buNone/>
              <a:defRPr/>
            </a:pPr>
            <a:r>
              <a:rPr lang="en-US" sz="3000" dirty="0">
                <a:latin typeface="Garamond" panose="02020404030301010803" pitchFamily="18" charset="0"/>
              </a:rPr>
              <a:t>There are several ways of removing duplicates, depending on why there may be duplicate observations.</a:t>
            </a:r>
          </a:p>
          <a:p>
            <a:pPr marL="571500" indent="-514350">
              <a:buFont typeface="+mj-lt"/>
              <a:buAutoNum type="arabicPeriod"/>
              <a:defRPr/>
            </a:pPr>
            <a:r>
              <a:rPr lang="en-US" sz="3000" dirty="0">
                <a:latin typeface="Garamond" panose="02020404030301010803" pitchFamily="18" charset="0"/>
              </a:rPr>
              <a:t>Observations can be manually deleted using the data editor, though this is inefficient for removing many duplicates</a:t>
            </a:r>
          </a:p>
          <a:p>
            <a:pPr marL="571500" indent="-514350">
              <a:buFont typeface="+mj-lt"/>
              <a:buAutoNum type="arabicPeriod"/>
              <a:defRPr/>
            </a:pPr>
            <a:r>
              <a:rPr lang="en-US" sz="3000" dirty="0">
                <a:latin typeface="Garamond" panose="02020404030301010803" pitchFamily="18" charset="0"/>
              </a:rPr>
              <a:t>Duplicate observations can be dropped at random to retain one, though this should only be done if the values for all variables are the same. The Stata code for that is:</a:t>
            </a:r>
          </a:p>
          <a:p>
            <a:pPr marL="457200" lvl="1" indent="0" algn="ctr">
              <a:buNone/>
              <a:defRPr/>
            </a:pPr>
            <a:r>
              <a:rPr lang="en-US" sz="2200" dirty="0">
                <a:latin typeface="Garamond" panose="02020404030301010803" pitchFamily="18" charset="0"/>
              </a:rPr>
              <a:t>Duplicates drop variable(s), force</a:t>
            </a:r>
          </a:p>
          <a:p>
            <a:pPr marL="571500" indent="-514350">
              <a:buFont typeface="+mj-lt"/>
              <a:buAutoNum type="arabicPeriod"/>
              <a:defRPr/>
            </a:pPr>
            <a:r>
              <a:rPr lang="en-US" sz="3000" dirty="0">
                <a:latin typeface="Garamond" panose="02020404030301010803" pitchFamily="18" charset="0"/>
              </a:rPr>
              <a:t>Duplicates can be dropped using some rules. There are different ways of doing that, but for those new to Stata, a straightforward way is to create a variable called “keep” and give it a value of 1 for all observations that should be kept using the replace command. Once that is done, the following code will drop all unwanted observations:</a:t>
            </a:r>
          </a:p>
          <a:p>
            <a:pPr marL="457200" lvl="1" indent="0" algn="ctr">
              <a:buNone/>
              <a:defRPr/>
            </a:pPr>
            <a:r>
              <a:rPr lang="en-US" sz="2600" dirty="0">
                <a:latin typeface="Garamond" panose="02020404030301010803" pitchFamily="18" charset="0"/>
              </a:rPr>
              <a:t>Keep if keep == 1</a:t>
            </a:r>
          </a:p>
          <a:p>
            <a:pPr marL="57150" indent="0">
              <a:buNone/>
              <a:defRPr/>
            </a:pPr>
            <a:endParaRPr lang="en-US" sz="3000" dirty="0">
              <a:latin typeface="Garamond" panose="02020404030301010803" pitchFamily="18" charset="0"/>
            </a:endParaRPr>
          </a:p>
        </p:txBody>
      </p:sp>
    </p:spTree>
    <p:extLst>
      <p:ext uri="{BB962C8B-B14F-4D97-AF65-F5344CB8AC3E}">
        <p14:creationId xmlns:p14="http://schemas.microsoft.com/office/powerpoint/2010/main" val="416586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175781"/>
            <a:ext cx="8839200" cy="828675"/>
          </a:xfrm>
        </p:spPr>
        <p:txBody>
          <a:bodyPr>
            <a:normAutofit/>
          </a:bodyPr>
          <a:lstStyle/>
          <a:p>
            <a:pPr>
              <a:defRPr/>
            </a:pPr>
            <a:r>
              <a:rPr lang="en-US" sz="4000" b="1" dirty="0">
                <a:latin typeface="Garamond" panose="02020404030301010803" pitchFamily="18" charset="0"/>
              </a:rPr>
              <a:t>7. Merging Data: Adding Variables</a:t>
            </a:r>
          </a:p>
        </p:txBody>
      </p:sp>
      <p:sp>
        <p:nvSpPr>
          <p:cNvPr id="37891" name="Rectangle 3"/>
          <p:cNvSpPr>
            <a:spLocks noGrp="1" noRot="1" noChangeArrowheads="1"/>
          </p:cNvSpPr>
          <p:nvPr>
            <p:ph idx="1"/>
          </p:nvPr>
        </p:nvSpPr>
        <p:spPr>
          <a:xfrm>
            <a:off x="1773381" y="1048252"/>
            <a:ext cx="9144000" cy="6096000"/>
          </a:xfrm>
        </p:spPr>
        <p:txBody>
          <a:bodyPr rtlCol="0">
            <a:normAutofit/>
          </a:bodyPr>
          <a:lstStyle/>
          <a:p>
            <a:pPr marL="0" indent="0">
              <a:buNone/>
              <a:defRPr/>
            </a:pPr>
            <a:r>
              <a:rPr lang="en-US" sz="3000" dirty="0">
                <a:latin typeface="Garamond" panose="02020404030301010803" pitchFamily="18" charset="0"/>
              </a:rPr>
              <a:t>Sometimes one has different information about the same units in different datasets. In these instances, variables from multiple datasets can be joined together by using Stata to merge them. To merge datasets, a few things are needed:</a:t>
            </a:r>
          </a:p>
          <a:p>
            <a:pPr>
              <a:defRPr/>
            </a:pPr>
            <a:r>
              <a:rPr lang="en-US" sz="3000" dirty="0">
                <a:latin typeface="Garamond" panose="02020404030301010803" pitchFamily="18" charset="0"/>
              </a:rPr>
              <a:t>One or more variables of the exact same name in both datasets that identifies observations</a:t>
            </a:r>
          </a:p>
          <a:p>
            <a:pPr>
              <a:defRPr/>
            </a:pPr>
            <a:r>
              <a:rPr lang="en-US" sz="3000" dirty="0">
                <a:latin typeface="Garamond" panose="02020404030301010803" pitchFamily="18" charset="0"/>
              </a:rPr>
              <a:t>The values of the identifying variables need to be the same and be in the same format in both datasets</a:t>
            </a:r>
          </a:p>
          <a:p>
            <a:pPr>
              <a:defRPr/>
            </a:pPr>
            <a:r>
              <a:rPr lang="en-US" sz="3000" dirty="0">
                <a:latin typeface="Garamond" panose="02020404030301010803" pitchFamily="18" charset="0"/>
              </a:rPr>
              <a:t>One needs to know the file paths for the datasets that need to be merged</a:t>
            </a:r>
          </a:p>
        </p:txBody>
      </p:sp>
    </p:spTree>
    <p:extLst>
      <p:ext uri="{BB962C8B-B14F-4D97-AF65-F5344CB8AC3E}">
        <p14:creationId xmlns:p14="http://schemas.microsoft.com/office/powerpoint/2010/main" val="901734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175781"/>
            <a:ext cx="8839200" cy="828675"/>
          </a:xfrm>
        </p:spPr>
        <p:txBody>
          <a:bodyPr>
            <a:normAutofit/>
          </a:bodyPr>
          <a:lstStyle/>
          <a:p>
            <a:pPr>
              <a:defRPr/>
            </a:pPr>
            <a:r>
              <a:rPr lang="en-US" sz="4000" b="1" dirty="0">
                <a:latin typeface="Garamond" panose="02020404030301010803" pitchFamily="18" charset="0"/>
              </a:rPr>
              <a:t>7. Merging Data: Adding Variables</a:t>
            </a:r>
          </a:p>
        </p:txBody>
      </p:sp>
      <p:sp>
        <p:nvSpPr>
          <p:cNvPr id="37891" name="Rectangle 3"/>
          <p:cNvSpPr>
            <a:spLocks noGrp="1" noRot="1" noChangeArrowheads="1"/>
          </p:cNvSpPr>
          <p:nvPr>
            <p:ph idx="1"/>
          </p:nvPr>
        </p:nvSpPr>
        <p:spPr>
          <a:xfrm>
            <a:off x="1773381" y="1048252"/>
            <a:ext cx="9144000" cy="6096000"/>
          </a:xfrm>
        </p:spPr>
        <p:txBody>
          <a:bodyPr rtlCol="0">
            <a:normAutofit/>
          </a:bodyPr>
          <a:lstStyle/>
          <a:p>
            <a:pPr marL="514350" indent="-514350">
              <a:buFont typeface="+mj-lt"/>
              <a:buAutoNum type="arabicPeriod"/>
              <a:defRPr/>
            </a:pPr>
            <a:r>
              <a:rPr lang="en-US" sz="3000" dirty="0">
                <a:latin typeface="Garamond" panose="02020404030301010803" pitchFamily="18" charset="0"/>
              </a:rPr>
              <a:t>To merge data, one first loads into Stata one of the datasets that need to be merged, which is called the master data</a:t>
            </a:r>
          </a:p>
          <a:p>
            <a:pPr marL="514350" indent="-514350">
              <a:buFont typeface="+mj-lt"/>
              <a:buAutoNum type="arabicPeriod"/>
              <a:defRPr/>
            </a:pPr>
            <a:r>
              <a:rPr lang="en-US" sz="3000" dirty="0">
                <a:latin typeface="Garamond" panose="02020404030301010803" pitchFamily="18" charset="0"/>
              </a:rPr>
              <a:t>One then identifies the variable(s) that link units or observations in both datasets</a:t>
            </a:r>
          </a:p>
          <a:p>
            <a:pPr marL="514350" indent="-514350">
              <a:buFont typeface="+mj-lt"/>
              <a:buAutoNum type="arabicPeriod"/>
              <a:defRPr/>
            </a:pPr>
            <a:r>
              <a:rPr lang="en-US" sz="3000" dirty="0">
                <a:latin typeface="Garamond" panose="02020404030301010803" pitchFamily="18" charset="0"/>
              </a:rPr>
              <a:t>There are three different ways of merging data and the type of merge that is needed depends on the unit of observation in each dataset (see next slide)</a:t>
            </a:r>
          </a:p>
          <a:p>
            <a:pPr marL="514350" indent="-514350">
              <a:buFont typeface="+mj-lt"/>
              <a:buAutoNum type="arabicPeriod"/>
              <a:defRPr/>
            </a:pPr>
            <a:r>
              <a:rPr lang="en-US" sz="3000" dirty="0">
                <a:latin typeface="Garamond" panose="02020404030301010803" pitchFamily="18" charset="0"/>
              </a:rPr>
              <a:t>The file path for the other data set, called the using data, is used to add variables to the master dataset</a:t>
            </a:r>
          </a:p>
        </p:txBody>
      </p:sp>
    </p:spTree>
    <p:extLst>
      <p:ext uri="{BB962C8B-B14F-4D97-AF65-F5344CB8AC3E}">
        <p14:creationId xmlns:p14="http://schemas.microsoft.com/office/powerpoint/2010/main" val="20139740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67163" y="16165"/>
            <a:ext cx="8839200" cy="828675"/>
          </a:xfrm>
        </p:spPr>
        <p:txBody>
          <a:bodyPr>
            <a:normAutofit/>
          </a:bodyPr>
          <a:lstStyle/>
          <a:p>
            <a:pPr>
              <a:defRPr/>
            </a:pPr>
            <a:r>
              <a:rPr lang="en-US" sz="4000" b="1" dirty="0">
                <a:latin typeface="Garamond" panose="02020404030301010803" pitchFamily="18" charset="0"/>
              </a:rPr>
              <a:t>7. Merging Data: Adding Variables</a:t>
            </a:r>
          </a:p>
        </p:txBody>
      </p:sp>
      <p:sp>
        <p:nvSpPr>
          <p:cNvPr id="37891" name="Rectangle 3"/>
          <p:cNvSpPr>
            <a:spLocks noGrp="1" noRot="1" noChangeArrowheads="1"/>
          </p:cNvSpPr>
          <p:nvPr>
            <p:ph idx="1"/>
          </p:nvPr>
        </p:nvSpPr>
        <p:spPr>
          <a:xfrm>
            <a:off x="350982" y="844840"/>
            <a:ext cx="11471563" cy="6299412"/>
          </a:xfrm>
        </p:spPr>
        <p:txBody>
          <a:bodyPr rtlCol="0">
            <a:normAutofit/>
          </a:bodyPr>
          <a:lstStyle/>
          <a:p>
            <a:pPr marL="0" indent="0">
              <a:buNone/>
              <a:defRPr/>
            </a:pPr>
            <a:r>
              <a:rPr lang="en-US" sz="3000" dirty="0">
                <a:latin typeface="Garamond" panose="02020404030301010803" pitchFamily="18" charset="0"/>
              </a:rPr>
              <a:t>The type of merge is determined by whether there are duplicates of the identifying variable in either dataset. The three types of merges are:</a:t>
            </a:r>
          </a:p>
          <a:p>
            <a:pPr marL="457200" indent="-457200">
              <a:buFont typeface="+mj-lt"/>
              <a:buAutoNum type="arabicPeriod"/>
            </a:pPr>
            <a:r>
              <a:rPr lang="en-US" sz="2400" dirty="0">
                <a:latin typeface="Garamond" panose="02020404030301010803" pitchFamily="18" charset="0"/>
              </a:rPr>
              <a:t>1:1, or one-to-one: this type of merge is used when the observations are unique on the variable(s) used to match them in the master and using data represent. In this type of merge, observations in the using data are matched to the corresponding observation in the master data and new variables from the using data are added to the master data.</a:t>
            </a:r>
          </a:p>
          <a:p>
            <a:pPr marL="457200" indent="-457200">
              <a:buFont typeface="+mj-lt"/>
              <a:buAutoNum type="arabicPeriod"/>
            </a:pPr>
            <a:r>
              <a:rPr lang="en-US" sz="2400" dirty="0">
                <a:latin typeface="Garamond" panose="02020404030301010803" pitchFamily="18" charset="0"/>
              </a:rPr>
              <a:t>m:1, or many-to-one: this type of merge is used when observations in the master data are not unique on the variables being used to match them, but observations in the using data are. In this type of merge, observations in the using data are associated with all corresponding observations in the master data and variables from the using data are added to the master data.</a:t>
            </a:r>
          </a:p>
          <a:p>
            <a:pPr marL="457200" indent="-457200">
              <a:buFont typeface="+mj-lt"/>
              <a:buAutoNum type="arabicPeriod"/>
            </a:pPr>
            <a:r>
              <a:rPr lang="en-US" sz="2400" dirty="0">
                <a:latin typeface="Garamond" panose="02020404030301010803" pitchFamily="18" charset="0"/>
              </a:rPr>
              <a:t>1:m, or one-to-many: this type of merge is similar to a m:1 merge above except that observations in the master data are unique on the matching variables while there are duplicate observations in the using data on the matching variables. In a 1:m merge, observations may be added to the master data</a:t>
            </a:r>
          </a:p>
          <a:p>
            <a:pPr marL="514350" indent="-514350">
              <a:buFont typeface="+mj-lt"/>
              <a:buAutoNum type="arabicPeriod"/>
              <a:defRPr/>
            </a:pPr>
            <a:endParaRPr lang="en-US" sz="3000" dirty="0">
              <a:latin typeface="Garamond" panose="02020404030301010803" pitchFamily="18" charset="0"/>
            </a:endParaRPr>
          </a:p>
        </p:txBody>
      </p:sp>
    </p:spTree>
    <p:extLst>
      <p:ext uri="{BB962C8B-B14F-4D97-AF65-F5344CB8AC3E}">
        <p14:creationId xmlns:p14="http://schemas.microsoft.com/office/powerpoint/2010/main" val="2120463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640CA-9245-476D-AD2D-A73C2C916C82}"/>
              </a:ext>
            </a:extLst>
          </p:cNvPr>
          <p:cNvSpPr>
            <a:spLocks noGrp="1"/>
          </p:cNvSpPr>
          <p:nvPr>
            <p:ph type="title"/>
          </p:nvPr>
        </p:nvSpPr>
        <p:spPr>
          <a:xfrm>
            <a:off x="838200" y="121286"/>
            <a:ext cx="10515600" cy="601526"/>
          </a:xfrm>
        </p:spPr>
        <p:txBody>
          <a:bodyPr>
            <a:normAutofit fontScale="90000"/>
          </a:bodyPr>
          <a:lstStyle/>
          <a:p>
            <a:pPr algn="r"/>
            <a:r>
              <a:rPr lang="en-US" dirty="0"/>
              <a:t>1:1 Merge</a:t>
            </a:r>
          </a:p>
        </p:txBody>
      </p:sp>
      <p:graphicFrame>
        <p:nvGraphicFramePr>
          <p:cNvPr id="3" name="Table 3">
            <a:extLst>
              <a:ext uri="{FF2B5EF4-FFF2-40B4-BE49-F238E27FC236}">
                <a16:creationId xmlns:a16="http://schemas.microsoft.com/office/drawing/2014/main" id="{6612386E-D26F-4EBF-9F01-E3C964DE8BD5}"/>
              </a:ext>
            </a:extLst>
          </p:cNvPr>
          <p:cNvGraphicFramePr>
            <a:graphicFrameLocks noGrp="1"/>
          </p:cNvGraphicFramePr>
          <p:nvPr/>
        </p:nvGraphicFramePr>
        <p:xfrm>
          <a:off x="402771" y="919963"/>
          <a:ext cx="4297680" cy="1854200"/>
        </p:xfrm>
        <a:graphic>
          <a:graphicData uri="http://schemas.openxmlformats.org/drawingml/2006/table">
            <a:tbl>
              <a:tblPr firstRow="1" bandRow="1">
                <a:tableStyleId>{5C22544A-7EE6-4342-B048-85BDC9FD1C3A}</a:tableStyleId>
              </a:tblPr>
              <a:tblGrid>
                <a:gridCol w="1137920">
                  <a:extLst>
                    <a:ext uri="{9D8B030D-6E8A-4147-A177-3AD203B41FA5}">
                      <a16:colId xmlns:a16="http://schemas.microsoft.com/office/drawing/2014/main" val="3279828295"/>
                    </a:ext>
                  </a:extLst>
                </a:gridCol>
                <a:gridCol w="1727200">
                  <a:extLst>
                    <a:ext uri="{9D8B030D-6E8A-4147-A177-3AD203B41FA5}">
                      <a16:colId xmlns:a16="http://schemas.microsoft.com/office/drawing/2014/main" val="3092589700"/>
                    </a:ext>
                  </a:extLst>
                </a:gridCol>
                <a:gridCol w="1432560">
                  <a:extLst>
                    <a:ext uri="{9D8B030D-6E8A-4147-A177-3AD203B41FA5}">
                      <a16:colId xmlns:a16="http://schemas.microsoft.com/office/drawing/2014/main" val="2891685654"/>
                    </a:ext>
                  </a:extLst>
                </a:gridCol>
              </a:tblGrid>
              <a:tr h="370840">
                <a:tc>
                  <a:txBody>
                    <a:bodyPr/>
                    <a:lstStyle/>
                    <a:p>
                      <a:pPr algn="ctr"/>
                      <a:r>
                        <a:rPr lang="en-US" sz="1800" dirty="0"/>
                        <a:t>ID</a:t>
                      </a:r>
                    </a:p>
                  </a:txBody>
                  <a:tcPr anchor="ctr"/>
                </a:tc>
                <a:tc>
                  <a:txBody>
                    <a:bodyPr/>
                    <a:lstStyle/>
                    <a:p>
                      <a:pPr algn="ctr"/>
                      <a:r>
                        <a:rPr lang="en-US" sz="1800" dirty="0"/>
                        <a:t>Name</a:t>
                      </a:r>
                    </a:p>
                  </a:txBody>
                  <a:tcPr anchor="ctr"/>
                </a:tc>
                <a:tc>
                  <a:txBody>
                    <a:bodyPr/>
                    <a:lstStyle/>
                    <a:p>
                      <a:pPr algn="ctr"/>
                      <a:r>
                        <a:rPr lang="en-US" sz="1800" dirty="0"/>
                        <a:t>Height</a:t>
                      </a:r>
                    </a:p>
                  </a:txBody>
                  <a:tcPr anchor="ctr"/>
                </a:tc>
                <a:extLst>
                  <a:ext uri="{0D108BD9-81ED-4DB2-BD59-A6C34878D82A}">
                    <a16:rowId xmlns:a16="http://schemas.microsoft.com/office/drawing/2014/main" val="2545974107"/>
                  </a:ext>
                </a:extLst>
              </a:tr>
              <a:tr h="370840">
                <a:tc>
                  <a:txBody>
                    <a:bodyPr/>
                    <a:lstStyle/>
                    <a:p>
                      <a:r>
                        <a:rPr lang="en-US" sz="1800" dirty="0"/>
                        <a:t>1001</a:t>
                      </a:r>
                    </a:p>
                  </a:txBody>
                  <a:tcPr anchor="b"/>
                </a:tc>
                <a:tc>
                  <a:txBody>
                    <a:bodyPr/>
                    <a:lstStyle/>
                    <a:p>
                      <a:r>
                        <a:rPr lang="en-US" sz="1800" dirty="0"/>
                        <a:t>Marquise</a:t>
                      </a:r>
                    </a:p>
                  </a:txBody>
                  <a:tcPr anchor="b"/>
                </a:tc>
                <a:tc>
                  <a:txBody>
                    <a:bodyPr/>
                    <a:lstStyle/>
                    <a:p>
                      <a:r>
                        <a:rPr lang="en-US" sz="1800" dirty="0"/>
                        <a:t>61</a:t>
                      </a:r>
                    </a:p>
                  </a:txBody>
                  <a:tcPr anchor="b"/>
                </a:tc>
                <a:extLst>
                  <a:ext uri="{0D108BD9-81ED-4DB2-BD59-A6C34878D82A}">
                    <a16:rowId xmlns:a16="http://schemas.microsoft.com/office/drawing/2014/main" val="3349628110"/>
                  </a:ext>
                </a:extLst>
              </a:tr>
              <a:tr h="370840">
                <a:tc>
                  <a:txBody>
                    <a:bodyPr/>
                    <a:lstStyle/>
                    <a:p>
                      <a:r>
                        <a:rPr lang="en-US" sz="1800" dirty="0"/>
                        <a:t>1002</a:t>
                      </a:r>
                    </a:p>
                  </a:txBody>
                  <a:tcPr anchor="b"/>
                </a:tc>
                <a:tc>
                  <a:txBody>
                    <a:bodyPr/>
                    <a:lstStyle/>
                    <a:p>
                      <a:r>
                        <a:rPr lang="en-US" sz="1800" dirty="0"/>
                        <a:t>Sally</a:t>
                      </a:r>
                    </a:p>
                  </a:txBody>
                  <a:tcPr anchor="b"/>
                </a:tc>
                <a:tc>
                  <a:txBody>
                    <a:bodyPr/>
                    <a:lstStyle/>
                    <a:p>
                      <a:r>
                        <a:rPr lang="en-US" sz="1800" dirty="0"/>
                        <a:t>63</a:t>
                      </a:r>
                    </a:p>
                  </a:txBody>
                  <a:tcPr anchor="b"/>
                </a:tc>
                <a:extLst>
                  <a:ext uri="{0D108BD9-81ED-4DB2-BD59-A6C34878D82A}">
                    <a16:rowId xmlns:a16="http://schemas.microsoft.com/office/drawing/2014/main" val="3969434701"/>
                  </a:ext>
                </a:extLst>
              </a:tr>
              <a:tr h="370840">
                <a:tc>
                  <a:txBody>
                    <a:bodyPr/>
                    <a:lstStyle/>
                    <a:p>
                      <a:r>
                        <a:rPr lang="en-US" sz="1800" dirty="0"/>
                        <a:t>1003</a:t>
                      </a:r>
                    </a:p>
                  </a:txBody>
                  <a:tcPr anchor="b"/>
                </a:tc>
                <a:tc>
                  <a:txBody>
                    <a:bodyPr/>
                    <a:lstStyle/>
                    <a:p>
                      <a:r>
                        <a:rPr lang="en-US" sz="1800" dirty="0"/>
                        <a:t>Ariel</a:t>
                      </a:r>
                    </a:p>
                  </a:txBody>
                  <a:tcPr anchor="b"/>
                </a:tc>
                <a:tc>
                  <a:txBody>
                    <a:bodyPr/>
                    <a:lstStyle/>
                    <a:p>
                      <a:r>
                        <a:rPr lang="en-US" sz="1800" dirty="0"/>
                        <a:t>61</a:t>
                      </a:r>
                    </a:p>
                  </a:txBody>
                  <a:tcPr anchor="b"/>
                </a:tc>
                <a:extLst>
                  <a:ext uri="{0D108BD9-81ED-4DB2-BD59-A6C34878D82A}">
                    <a16:rowId xmlns:a16="http://schemas.microsoft.com/office/drawing/2014/main" val="117505711"/>
                  </a:ext>
                </a:extLst>
              </a:tr>
              <a:tr h="370840">
                <a:tc>
                  <a:txBody>
                    <a:bodyPr/>
                    <a:lstStyle/>
                    <a:p>
                      <a:r>
                        <a:rPr lang="en-US" sz="1800" dirty="0"/>
                        <a:t>1004</a:t>
                      </a:r>
                    </a:p>
                  </a:txBody>
                  <a:tcPr anchor="b"/>
                </a:tc>
                <a:tc>
                  <a:txBody>
                    <a:bodyPr/>
                    <a:lstStyle/>
                    <a:p>
                      <a:r>
                        <a:rPr lang="en-US" sz="1800" dirty="0"/>
                        <a:t>Bart</a:t>
                      </a:r>
                    </a:p>
                  </a:txBody>
                  <a:tcPr anchor="b"/>
                </a:tc>
                <a:tc>
                  <a:txBody>
                    <a:bodyPr/>
                    <a:lstStyle/>
                    <a:p>
                      <a:r>
                        <a:rPr lang="en-US" sz="1800" dirty="0"/>
                        <a:t>65</a:t>
                      </a:r>
                    </a:p>
                  </a:txBody>
                  <a:tcPr anchor="b"/>
                </a:tc>
                <a:extLst>
                  <a:ext uri="{0D108BD9-81ED-4DB2-BD59-A6C34878D82A}">
                    <a16:rowId xmlns:a16="http://schemas.microsoft.com/office/drawing/2014/main" val="233159919"/>
                  </a:ext>
                </a:extLst>
              </a:tr>
            </a:tbl>
          </a:graphicData>
        </a:graphic>
      </p:graphicFrame>
      <p:graphicFrame>
        <p:nvGraphicFramePr>
          <p:cNvPr id="4" name="Table 3">
            <a:extLst>
              <a:ext uri="{FF2B5EF4-FFF2-40B4-BE49-F238E27FC236}">
                <a16:creationId xmlns:a16="http://schemas.microsoft.com/office/drawing/2014/main" id="{9057AAB0-147F-4994-B01C-D26DEB876B4A}"/>
              </a:ext>
            </a:extLst>
          </p:cNvPr>
          <p:cNvGraphicFramePr>
            <a:graphicFrameLocks noGrp="1"/>
          </p:cNvGraphicFramePr>
          <p:nvPr/>
        </p:nvGraphicFramePr>
        <p:xfrm>
          <a:off x="6816634" y="919963"/>
          <a:ext cx="4297680" cy="1854200"/>
        </p:xfrm>
        <a:graphic>
          <a:graphicData uri="http://schemas.openxmlformats.org/drawingml/2006/table">
            <a:tbl>
              <a:tblPr firstRow="1" bandRow="1">
                <a:tableStyleId>{5C22544A-7EE6-4342-B048-85BDC9FD1C3A}</a:tableStyleId>
              </a:tblPr>
              <a:tblGrid>
                <a:gridCol w="1137920">
                  <a:extLst>
                    <a:ext uri="{9D8B030D-6E8A-4147-A177-3AD203B41FA5}">
                      <a16:colId xmlns:a16="http://schemas.microsoft.com/office/drawing/2014/main" val="3279828295"/>
                    </a:ext>
                  </a:extLst>
                </a:gridCol>
                <a:gridCol w="1727200">
                  <a:extLst>
                    <a:ext uri="{9D8B030D-6E8A-4147-A177-3AD203B41FA5}">
                      <a16:colId xmlns:a16="http://schemas.microsoft.com/office/drawing/2014/main" val="3092589700"/>
                    </a:ext>
                  </a:extLst>
                </a:gridCol>
                <a:gridCol w="1432560">
                  <a:extLst>
                    <a:ext uri="{9D8B030D-6E8A-4147-A177-3AD203B41FA5}">
                      <a16:colId xmlns:a16="http://schemas.microsoft.com/office/drawing/2014/main" val="2891685654"/>
                    </a:ext>
                  </a:extLst>
                </a:gridCol>
              </a:tblGrid>
              <a:tr h="370840">
                <a:tc>
                  <a:txBody>
                    <a:bodyPr/>
                    <a:lstStyle/>
                    <a:p>
                      <a:pPr algn="ctr"/>
                      <a:r>
                        <a:rPr lang="en-US" sz="1800" dirty="0"/>
                        <a:t>ID</a:t>
                      </a:r>
                    </a:p>
                  </a:txBody>
                  <a:tcPr anchor="ctr"/>
                </a:tc>
                <a:tc>
                  <a:txBody>
                    <a:bodyPr/>
                    <a:lstStyle/>
                    <a:p>
                      <a:pPr algn="ctr"/>
                      <a:r>
                        <a:rPr lang="en-US" sz="1800" dirty="0"/>
                        <a:t>Name</a:t>
                      </a:r>
                    </a:p>
                  </a:txBody>
                  <a:tcPr anchor="ctr"/>
                </a:tc>
                <a:tc>
                  <a:txBody>
                    <a:bodyPr/>
                    <a:lstStyle/>
                    <a:p>
                      <a:pPr algn="ctr"/>
                      <a:r>
                        <a:rPr lang="en-US" sz="1800" dirty="0"/>
                        <a:t>Weight</a:t>
                      </a:r>
                    </a:p>
                  </a:txBody>
                  <a:tcPr anchor="ctr"/>
                </a:tc>
                <a:extLst>
                  <a:ext uri="{0D108BD9-81ED-4DB2-BD59-A6C34878D82A}">
                    <a16:rowId xmlns:a16="http://schemas.microsoft.com/office/drawing/2014/main" val="2545974107"/>
                  </a:ext>
                </a:extLst>
              </a:tr>
              <a:tr h="370840">
                <a:tc>
                  <a:txBody>
                    <a:bodyPr/>
                    <a:lstStyle/>
                    <a:p>
                      <a:r>
                        <a:rPr lang="en-US" sz="1800" dirty="0"/>
                        <a:t>1001</a:t>
                      </a:r>
                    </a:p>
                  </a:txBody>
                  <a:tcPr anchor="b"/>
                </a:tc>
                <a:tc>
                  <a:txBody>
                    <a:bodyPr/>
                    <a:lstStyle/>
                    <a:p>
                      <a:r>
                        <a:rPr lang="en-US" sz="1800" dirty="0"/>
                        <a:t>Marquise</a:t>
                      </a:r>
                    </a:p>
                  </a:txBody>
                  <a:tcPr anchor="b"/>
                </a:tc>
                <a:tc>
                  <a:txBody>
                    <a:bodyPr/>
                    <a:lstStyle/>
                    <a:p>
                      <a:r>
                        <a:rPr lang="en-US" sz="1800" dirty="0"/>
                        <a:t>140</a:t>
                      </a:r>
                    </a:p>
                  </a:txBody>
                  <a:tcPr anchor="b"/>
                </a:tc>
                <a:extLst>
                  <a:ext uri="{0D108BD9-81ED-4DB2-BD59-A6C34878D82A}">
                    <a16:rowId xmlns:a16="http://schemas.microsoft.com/office/drawing/2014/main" val="3349628110"/>
                  </a:ext>
                </a:extLst>
              </a:tr>
              <a:tr h="370840">
                <a:tc>
                  <a:txBody>
                    <a:bodyPr/>
                    <a:lstStyle/>
                    <a:p>
                      <a:r>
                        <a:rPr lang="en-US" sz="1800" dirty="0"/>
                        <a:t>1002</a:t>
                      </a:r>
                    </a:p>
                  </a:txBody>
                  <a:tcPr anchor="b"/>
                </a:tc>
                <a:tc>
                  <a:txBody>
                    <a:bodyPr/>
                    <a:lstStyle/>
                    <a:p>
                      <a:r>
                        <a:rPr lang="en-US" sz="1800" dirty="0"/>
                        <a:t>Sally</a:t>
                      </a:r>
                    </a:p>
                  </a:txBody>
                  <a:tcPr anchor="b"/>
                </a:tc>
                <a:tc>
                  <a:txBody>
                    <a:bodyPr/>
                    <a:lstStyle/>
                    <a:p>
                      <a:r>
                        <a:rPr lang="en-US" sz="1800" dirty="0"/>
                        <a:t>110</a:t>
                      </a:r>
                    </a:p>
                  </a:txBody>
                  <a:tcPr anchor="b"/>
                </a:tc>
                <a:extLst>
                  <a:ext uri="{0D108BD9-81ED-4DB2-BD59-A6C34878D82A}">
                    <a16:rowId xmlns:a16="http://schemas.microsoft.com/office/drawing/2014/main" val="3969434701"/>
                  </a:ext>
                </a:extLst>
              </a:tr>
              <a:tr h="370840">
                <a:tc>
                  <a:txBody>
                    <a:bodyPr/>
                    <a:lstStyle/>
                    <a:p>
                      <a:r>
                        <a:rPr lang="en-US" sz="1800" dirty="0"/>
                        <a:t>1003</a:t>
                      </a:r>
                    </a:p>
                  </a:txBody>
                  <a:tcPr anchor="b"/>
                </a:tc>
                <a:tc>
                  <a:txBody>
                    <a:bodyPr/>
                    <a:lstStyle/>
                    <a:p>
                      <a:r>
                        <a:rPr lang="en-US" sz="1800" dirty="0"/>
                        <a:t>Ariel</a:t>
                      </a:r>
                    </a:p>
                  </a:txBody>
                  <a:tcPr anchor="b"/>
                </a:tc>
                <a:tc>
                  <a:txBody>
                    <a:bodyPr/>
                    <a:lstStyle/>
                    <a:p>
                      <a:r>
                        <a:rPr lang="en-US" sz="1800" dirty="0"/>
                        <a:t>145</a:t>
                      </a:r>
                    </a:p>
                  </a:txBody>
                  <a:tcPr anchor="b"/>
                </a:tc>
                <a:extLst>
                  <a:ext uri="{0D108BD9-81ED-4DB2-BD59-A6C34878D82A}">
                    <a16:rowId xmlns:a16="http://schemas.microsoft.com/office/drawing/2014/main" val="117505711"/>
                  </a:ext>
                </a:extLst>
              </a:tr>
              <a:tr h="370840">
                <a:tc>
                  <a:txBody>
                    <a:bodyPr/>
                    <a:lstStyle/>
                    <a:p>
                      <a:r>
                        <a:rPr lang="en-US" sz="1800" dirty="0"/>
                        <a:t>1004</a:t>
                      </a:r>
                    </a:p>
                  </a:txBody>
                  <a:tcPr anchor="b"/>
                </a:tc>
                <a:tc>
                  <a:txBody>
                    <a:bodyPr/>
                    <a:lstStyle/>
                    <a:p>
                      <a:r>
                        <a:rPr lang="en-US" sz="1800" dirty="0"/>
                        <a:t>Bart</a:t>
                      </a:r>
                    </a:p>
                  </a:txBody>
                  <a:tcPr anchor="b"/>
                </a:tc>
                <a:tc>
                  <a:txBody>
                    <a:bodyPr/>
                    <a:lstStyle/>
                    <a:p>
                      <a:r>
                        <a:rPr lang="en-US" sz="1800" dirty="0"/>
                        <a:t>138</a:t>
                      </a:r>
                    </a:p>
                  </a:txBody>
                  <a:tcPr anchor="b"/>
                </a:tc>
                <a:extLst>
                  <a:ext uri="{0D108BD9-81ED-4DB2-BD59-A6C34878D82A}">
                    <a16:rowId xmlns:a16="http://schemas.microsoft.com/office/drawing/2014/main" val="233159919"/>
                  </a:ext>
                </a:extLst>
              </a:tr>
            </a:tbl>
          </a:graphicData>
        </a:graphic>
      </p:graphicFrame>
      <p:graphicFrame>
        <p:nvGraphicFramePr>
          <p:cNvPr id="5" name="Table 3">
            <a:extLst>
              <a:ext uri="{FF2B5EF4-FFF2-40B4-BE49-F238E27FC236}">
                <a16:creationId xmlns:a16="http://schemas.microsoft.com/office/drawing/2014/main" id="{A058B2FF-D50C-4796-BC7D-DA731B027384}"/>
              </a:ext>
            </a:extLst>
          </p:cNvPr>
          <p:cNvGraphicFramePr>
            <a:graphicFrameLocks noGrp="1"/>
          </p:cNvGraphicFramePr>
          <p:nvPr/>
        </p:nvGraphicFramePr>
        <p:xfrm>
          <a:off x="3385458" y="4285827"/>
          <a:ext cx="4297680" cy="1854200"/>
        </p:xfrm>
        <a:graphic>
          <a:graphicData uri="http://schemas.openxmlformats.org/drawingml/2006/table">
            <a:tbl>
              <a:tblPr firstRow="1" bandRow="1">
                <a:tableStyleId>{5C22544A-7EE6-4342-B048-85BDC9FD1C3A}</a:tableStyleId>
              </a:tblPr>
              <a:tblGrid>
                <a:gridCol w="853440">
                  <a:extLst>
                    <a:ext uri="{9D8B030D-6E8A-4147-A177-3AD203B41FA5}">
                      <a16:colId xmlns:a16="http://schemas.microsoft.com/office/drawing/2014/main" val="3279828295"/>
                    </a:ext>
                  </a:extLst>
                </a:gridCol>
                <a:gridCol w="1295400">
                  <a:extLst>
                    <a:ext uri="{9D8B030D-6E8A-4147-A177-3AD203B41FA5}">
                      <a16:colId xmlns:a16="http://schemas.microsoft.com/office/drawing/2014/main" val="3092589700"/>
                    </a:ext>
                  </a:extLst>
                </a:gridCol>
                <a:gridCol w="1074420">
                  <a:extLst>
                    <a:ext uri="{9D8B030D-6E8A-4147-A177-3AD203B41FA5}">
                      <a16:colId xmlns:a16="http://schemas.microsoft.com/office/drawing/2014/main" val="2891685654"/>
                    </a:ext>
                  </a:extLst>
                </a:gridCol>
                <a:gridCol w="1074420">
                  <a:extLst>
                    <a:ext uri="{9D8B030D-6E8A-4147-A177-3AD203B41FA5}">
                      <a16:colId xmlns:a16="http://schemas.microsoft.com/office/drawing/2014/main" val="3769479765"/>
                    </a:ext>
                  </a:extLst>
                </a:gridCol>
              </a:tblGrid>
              <a:tr h="370840">
                <a:tc>
                  <a:txBody>
                    <a:bodyPr/>
                    <a:lstStyle/>
                    <a:p>
                      <a:pPr algn="ctr"/>
                      <a:r>
                        <a:rPr lang="en-US" sz="1800" dirty="0"/>
                        <a:t>ID</a:t>
                      </a:r>
                    </a:p>
                  </a:txBody>
                  <a:tcPr anchor="ctr"/>
                </a:tc>
                <a:tc>
                  <a:txBody>
                    <a:bodyPr/>
                    <a:lstStyle/>
                    <a:p>
                      <a:pPr algn="ctr"/>
                      <a:r>
                        <a:rPr lang="en-US" sz="1800" dirty="0"/>
                        <a:t>Name</a:t>
                      </a:r>
                    </a:p>
                  </a:txBody>
                  <a:tcPr anchor="ctr"/>
                </a:tc>
                <a:tc>
                  <a:txBody>
                    <a:bodyPr/>
                    <a:lstStyle/>
                    <a:p>
                      <a:pPr algn="ctr"/>
                      <a:r>
                        <a:rPr lang="en-US" sz="1800" dirty="0"/>
                        <a:t>Height</a:t>
                      </a:r>
                    </a:p>
                  </a:txBody>
                  <a:tcPr anchor="ctr"/>
                </a:tc>
                <a:tc>
                  <a:txBody>
                    <a:bodyPr/>
                    <a:lstStyle/>
                    <a:p>
                      <a:pPr algn="ctr"/>
                      <a:r>
                        <a:rPr lang="en-US" sz="1800" dirty="0"/>
                        <a:t>Weight</a:t>
                      </a:r>
                    </a:p>
                  </a:txBody>
                  <a:tcPr anchor="ctr"/>
                </a:tc>
                <a:extLst>
                  <a:ext uri="{0D108BD9-81ED-4DB2-BD59-A6C34878D82A}">
                    <a16:rowId xmlns:a16="http://schemas.microsoft.com/office/drawing/2014/main" val="2545974107"/>
                  </a:ext>
                </a:extLst>
              </a:tr>
              <a:tr h="370840">
                <a:tc>
                  <a:txBody>
                    <a:bodyPr/>
                    <a:lstStyle/>
                    <a:p>
                      <a:r>
                        <a:rPr lang="en-US" sz="1800" dirty="0"/>
                        <a:t>1001</a:t>
                      </a:r>
                    </a:p>
                  </a:txBody>
                  <a:tcPr anchor="b"/>
                </a:tc>
                <a:tc>
                  <a:txBody>
                    <a:bodyPr/>
                    <a:lstStyle/>
                    <a:p>
                      <a:r>
                        <a:rPr lang="en-US" sz="1800" dirty="0"/>
                        <a:t>Marquise</a:t>
                      </a:r>
                    </a:p>
                  </a:txBody>
                  <a:tcPr anchor="b"/>
                </a:tc>
                <a:tc>
                  <a:txBody>
                    <a:bodyPr/>
                    <a:lstStyle/>
                    <a:p>
                      <a:r>
                        <a:rPr lang="en-US" sz="1800" dirty="0"/>
                        <a:t>61</a:t>
                      </a:r>
                    </a:p>
                  </a:txBody>
                  <a:tcPr anchor="b"/>
                </a:tc>
                <a:tc>
                  <a:txBody>
                    <a:bodyPr/>
                    <a:lstStyle/>
                    <a:p>
                      <a:r>
                        <a:rPr lang="en-US" sz="1800" dirty="0"/>
                        <a:t>140</a:t>
                      </a:r>
                    </a:p>
                  </a:txBody>
                  <a:tcPr anchor="b"/>
                </a:tc>
                <a:extLst>
                  <a:ext uri="{0D108BD9-81ED-4DB2-BD59-A6C34878D82A}">
                    <a16:rowId xmlns:a16="http://schemas.microsoft.com/office/drawing/2014/main" val="3349628110"/>
                  </a:ext>
                </a:extLst>
              </a:tr>
              <a:tr h="370840">
                <a:tc>
                  <a:txBody>
                    <a:bodyPr/>
                    <a:lstStyle/>
                    <a:p>
                      <a:r>
                        <a:rPr lang="en-US" sz="1800" dirty="0"/>
                        <a:t>1002</a:t>
                      </a:r>
                    </a:p>
                  </a:txBody>
                  <a:tcPr anchor="b"/>
                </a:tc>
                <a:tc>
                  <a:txBody>
                    <a:bodyPr/>
                    <a:lstStyle/>
                    <a:p>
                      <a:r>
                        <a:rPr lang="en-US" sz="1800" dirty="0"/>
                        <a:t>Sally</a:t>
                      </a:r>
                    </a:p>
                  </a:txBody>
                  <a:tcPr anchor="b"/>
                </a:tc>
                <a:tc>
                  <a:txBody>
                    <a:bodyPr/>
                    <a:lstStyle/>
                    <a:p>
                      <a:r>
                        <a:rPr lang="en-US" sz="1800" dirty="0"/>
                        <a:t>63</a:t>
                      </a:r>
                    </a:p>
                  </a:txBody>
                  <a:tcPr anchor="b"/>
                </a:tc>
                <a:tc>
                  <a:txBody>
                    <a:bodyPr/>
                    <a:lstStyle/>
                    <a:p>
                      <a:r>
                        <a:rPr lang="en-US" sz="1800" dirty="0"/>
                        <a:t>110</a:t>
                      </a:r>
                    </a:p>
                  </a:txBody>
                  <a:tcPr anchor="b"/>
                </a:tc>
                <a:extLst>
                  <a:ext uri="{0D108BD9-81ED-4DB2-BD59-A6C34878D82A}">
                    <a16:rowId xmlns:a16="http://schemas.microsoft.com/office/drawing/2014/main" val="3969434701"/>
                  </a:ext>
                </a:extLst>
              </a:tr>
              <a:tr h="370840">
                <a:tc>
                  <a:txBody>
                    <a:bodyPr/>
                    <a:lstStyle/>
                    <a:p>
                      <a:r>
                        <a:rPr lang="en-US" sz="1800" dirty="0"/>
                        <a:t>1003</a:t>
                      </a:r>
                    </a:p>
                  </a:txBody>
                  <a:tcPr anchor="b"/>
                </a:tc>
                <a:tc>
                  <a:txBody>
                    <a:bodyPr/>
                    <a:lstStyle/>
                    <a:p>
                      <a:r>
                        <a:rPr lang="en-US" sz="1800" dirty="0"/>
                        <a:t>Ariel</a:t>
                      </a:r>
                    </a:p>
                  </a:txBody>
                  <a:tcPr anchor="b"/>
                </a:tc>
                <a:tc>
                  <a:txBody>
                    <a:bodyPr/>
                    <a:lstStyle/>
                    <a:p>
                      <a:r>
                        <a:rPr lang="en-US" sz="1800" dirty="0"/>
                        <a:t>61</a:t>
                      </a:r>
                    </a:p>
                  </a:txBody>
                  <a:tcPr anchor="b"/>
                </a:tc>
                <a:tc>
                  <a:txBody>
                    <a:bodyPr/>
                    <a:lstStyle/>
                    <a:p>
                      <a:r>
                        <a:rPr lang="en-US" sz="1800" dirty="0"/>
                        <a:t>145</a:t>
                      </a:r>
                    </a:p>
                  </a:txBody>
                  <a:tcPr anchor="b"/>
                </a:tc>
                <a:extLst>
                  <a:ext uri="{0D108BD9-81ED-4DB2-BD59-A6C34878D82A}">
                    <a16:rowId xmlns:a16="http://schemas.microsoft.com/office/drawing/2014/main" val="117505711"/>
                  </a:ext>
                </a:extLst>
              </a:tr>
              <a:tr h="370840">
                <a:tc>
                  <a:txBody>
                    <a:bodyPr/>
                    <a:lstStyle/>
                    <a:p>
                      <a:r>
                        <a:rPr lang="en-US" sz="1800" dirty="0"/>
                        <a:t>1004</a:t>
                      </a:r>
                    </a:p>
                  </a:txBody>
                  <a:tcPr anchor="b"/>
                </a:tc>
                <a:tc>
                  <a:txBody>
                    <a:bodyPr/>
                    <a:lstStyle/>
                    <a:p>
                      <a:r>
                        <a:rPr lang="en-US" sz="1800" dirty="0"/>
                        <a:t>Bart</a:t>
                      </a:r>
                    </a:p>
                  </a:txBody>
                  <a:tcPr anchor="b"/>
                </a:tc>
                <a:tc>
                  <a:txBody>
                    <a:bodyPr/>
                    <a:lstStyle/>
                    <a:p>
                      <a:r>
                        <a:rPr lang="en-US" sz="1800" dirty="0"/>
                        <a:t>65</a:t>
                      </a:r>
                    </a:p>
                  </a:txBody>
                  <a:tcPr anchor="b"/>
                </a:tc>
                <a:tc>
                  <a:txBody>
                    <a:bodyPr/>
                    <a:lstStyle/>
                    <a:p>
                      <a:r>
                        <a:rPr lang="en-US" sz="1800" dirty="0"/>
                        <a:t>138</a:t>
                      </a:r>
                    </a:p>
                  </a:txBody>
                  <a:tcPr anchor="b"/>
                </a:tc>
                <a:extLst>
                  <a:ext uri="{0D108BD9-81ED-4DB2-BD59-A6C34878D82A}">
                    <a16:rowId xmlns:a16="http://schemas.microsoft.com/office/drawing/2014/main" val="233159919"/>
                  </a:ext>
                </a:extLst>
              </a:tr>
            </a:tbl>
          </a:graphicData>
        </a:graphic>
      </p:graphicFrame>
      <p:sp>
        <p:nvSpPr>
          <p:cNvPr id="6" name="TextBox 5">
            <a:extLst>
              <a:ext uri="{FF2B5EF4-FFF2-40B4-BE49-F238E27FC236}">
                <a16:creationId xmlns:a16="http://schemas.microsoft.com/office/drawing/2014/main" id="{944BAA4F-05CA-46DE-84A4-A8E8AF336F38}"/>
              </a:ext>
            </a:extLst>
          </p:cNvPr>
          <p:cNvSpPr txBox="1"/>
          <p:nvPr/>
        </p:nvSpPr>
        <p:spPr>
          <a:xfrm>
            <a:off x="3596640" y="2891246"/>
            <a:ext cx="3823063" cy="369332"/>
          </a:xfrm>
          <a:prstGeom prst="rect">
            <a:avLst/>
          </a:prstGeom>
          <a:noFill/>
        </p:spPr>
        <p:txBody>
          <a:bodyPr wrap="square" rtlCol="0">
            <a:spAutoFit/>
          </a:bodyPr>
          <a:lstStyle/>
          <a:p>
            <a:pPr algn="ctr"/>
            <a:r>
              <a:rPr lang="en-US" dirty="0"/>
              <a:t>merge 1:1 ID using (</a:t>
            </a:r>
            <a:r>
              <a:rPr lang="en-US" dirty="0" err="1"/>
              <a:t>filepath</a:t>
            </a:r>
            <a:r>
              <a:rPr lang="en-US" dirty="0"/>
              <a:t>)</a:t>
            </a:r>
          </a:p>
        </p:txBody>
      </p:sp>
      <p:sp>
        <p:nvSpPr>
          <p:cNvPr id="7" name="Arrow: Right 6">
            <a:extLst>
              <a:ext uri="{FF2B5EF4-FFF2-40B4-BE49-F238E27FC236}">
                <a16:creationId xmlns:a16="http://schemas.microsoft.com/office/drawing/2014/main" id="{B054AF08-FF91-4B13-82B9-73F1F60E8FE1}"/>
              </a:ext>
            </a:extLst>
          </p:cNvPr>
          <p:cNvSpPr/>
          <p:nvPr/>
        </p:nvSpPr>
        <p:spPr>
          <a:xfrm rot="2394736">
            <a:off x="3218935" y="3353011"/>
            <a:ext cx="2242958" cy="319169"/>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32393218-C4D4-4C02-8742-EA48FC286698}"/>
              </a:ext>
            </a:extLst>
          </p:cNvPr>
          <p:cNvSpPr/>
          <p:nvPr/>
        </p:nvSpPr>
        <p:spPr>
          <a:xfrm rot="8400000">
            <a:off x="6780482" y="3351852"/>
            <a:ext cx="2242958" cy="319169"/>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4788B907-9C42-44AD-897A-FCC1C5EF7E67}"/>
              </a:ext>
            </a:extLst>
          </p:cNvPr>
          <p:cNvSpPr/>
          <p:nvPr/>
        </p:nvSpPr>
        <p:spPr>
          <a:xfrm>
            <a:off x="1016000" y="212239"/>
            <a:ext cx="6003636" cy="1191688"/>
          </a:xfrm>
          <a:custGeom>
            <a:avLst/>
            <a:gdLst>
              <a:gd name="connsiteX0" fmla="*/ 0 w 6003636"/>
              <a:gd name="connsiteY0" fmla="*/ 1191688 h 1191688"/>
              <a:gd name="connsiteX1" fmla="*/ 3177309 w 6003636"/>
              <a:gd name="connsiteY1" fmla="*/ 197 h 1191688"/>
              <a:gd name="connsiteX2" fmla="*/ 6003636 w 6003636"/>
              <a:gd name="connsiteY2" fmla="*/ 1117797 h 1191688"/>
            </a:gdLst>
            <a:ahLst/>
            <a:cxnLst>
              <a:cxn ang="0">
                <a:pos x="connsiteX0" y="connsiteY0"/>
              </a:cxn>
              <a:cxn ang="0">
                <a:pos x="connsiteX1" y="connsiteY1"/>
              </a:cxn>
              <a:cxn ang="0">
                <a:pos x="connsiteX2" y="connsiteY2"/>
              </a:cxn>
            </a:cxnLst>
            <a:rect l="l" t="t" r="r" b="b"/>
            <a:pathLst>
              <a:path w="6003636" h="1191688">
                <a:moveTo>
                  <a:pt x="0" y="1191688"/>
                </a:moveTo>
                <a:cubicBezTo>
                  <a:pt x="1088351" y="602100"/>
                  <a:pt x="2176703" y="12512"/>
                  <a:pt x="3177309" y="197"/>
                </a:cubicBezTo>
                <a:cubicBezTo>
                  <a:pt x="4177915" y="-12118"/>
                  <a:pt x="5090775" y="552839"/>
                  <a:pt x="6003636" y="1117797"/>
                </a:cubicBezTo>
              </a:path>
            </a:pathLst>
          </a:custGeom>
          <a:ln w="28575"/>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21" name="Rectangle 20">
            <a:extLst>
              <a:ext uri="{FF2B5EF4-FFF2-40B4-BE49-F238E27FC236}">
                <a16:creationId xmlns:a16="http://schemas.microsoft.com/office/drawing/2014/main" id="{93610CFB-1DF4-47BA-802B-49DB3D60AAE9}"/>
              </a:ext>
            </a:extLst>
          </p:cNvPr>
          <p:cNvSpPr/>
          <p:nvPr/>
        </p:nvSpPr>
        <p:spPr>
          <a:xfrm>
            <a:off x="3454400" y="121286"/>
            <a:ext cx="1773382" cy="340532"/>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No duplicates</a:t>
            </a:r>
          </a:p>
        </p:txBody>
      </p:sp>
    </p:spTree>
    <p:extLst>
      <p:ext uri="{BB962C8B-B14F-4D97-AF65-F5344CB8AC3E}">
        <p14:creationId xmlns:p14="http://schemas.microsoft.com/office/powerpoint/2010/main" val="3438817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640CA-9245-476D-AD2D-A73C2C916C82}"/>
              </a:ext>
            </a:extLst>
          </p:cNvPr>
          <p:cNvSpPr>
            <a:spLocks noGrp="1"/>
          </p:cNvSpPr>
          <p:nvPr>
            <p:ph type="title"/>
          </p:nvPr>
        </p:nvSpPr>
        <p:spPr>
          <a:xfrm>
            <a:off x="838200" y="121286"/>
            <a:ext cx="10515600" cy="601526"/>
          </a:xfrm>
        </p:spPr>
        <p:txBody>
          <a:bodyPr>
            <a:normAutofit fontScale="90000"/>
          </a:bodyPr>
          <a:lstStyle/>
          <a:p>
            <a:pPr algn="r"/>
            <a:r>
              <a:rPr lang="en-US" dirty="0"/>
              <a:t>m:1 Merge</a:t>
            </a:r>
          </a:p>
        </p:txBody>
      </p:sp>
      <p:graphicFrame>
        <p:nvGraphicFramePr>
          <p:cNvPr id="3" name="Table 3">
            <a:extLst>
              <a:ext uri="{FF2B5EF4-FFF2-40B4-BE49-F238E27FC236}">
                <a16:creationId xmlns:a16="http://schemas.microsoft.com/office/drawing/2014/main" id="{6612386E-D26F-4EBF-9F01-E3C964DE8BD5}"/>
              </a:ext>
            </a:extLst>
          </p:cNvPr>
          <p:cNvGraphicFramePr>
            <a:graphicFrameLocks noGrp="1"/>
          </p:cNvGraphicFramePr>
          <p:nvPr>
            <p:extLst>
              <p:ext uri="{D42A27DB-BD31-4B8C-83A1-F6EECF244321}">
                <p14:modId xmlns:p14="http://schemas.microsoft.com/office/powerpoint/2010/main" val="3320034875"/>
              </p:ext>
            </p:extLst>
          </p:nvPr>
        </p:nvGraphicFramePr>
        <p:xfrm>
          <a:off x="402770" y="717973"/>
          <a:ext cx="4559756" cy="2325431"/>
        </p:xfrm>
        <a:graphic>
          <a:graphicData uri="http://schemas.openxmlformats.org/drawingml/2006/table">
            <a:tbl>
              <a:tblPr firstRow="1" bandRow="1">
                <a:tableStyleId>{5C22544A-7EE6-4342-B048-85BDC9FD1C3A}</a:tableStyleId>
              </a:tblPr>
              <a:tblGrid>
                <a:gridCol w="1207311">
                  <a:extLst>
                    <a:ext uri="{9D8B030D-6E8A-4147-A177-3AD203B41FA5}">
                      <a16:colId xmlns:a16="http://schemas.microsoft.com/office/drawing/2014/main" val="3279828295"/>
                    </a:ext>
                  </a:extLst>
                </a:gridCol>
                <a:gridCol w="1832525">
                  <a:extLst>
                    <a:ext uri="{9D8B030D-6E8A-4147-A177-3AD203B41FA5}">
                      <a16:colId xmlns:a16="http://schemas.microsoft.com/office/drawing/2014/main" val="3092589700"/>
                    </a:ext>
                  </a:extLst>
                </a:gridCol>
                <a:gridCol w="1519920">
                  <a:extLst>
                    <a:ext uri="{9D8B030D-6E8A-4147-A177-3AD203B41FA5}">
                      <a16:colId xmlns:a16="http://schemas.microsoft.com/office/drawing/2014/main" val="2891685654"/>
                    </a:ext>
                  </a:extLst>
                </a:gridCol>
              </a:tblGrid>
              <a:tr h="700967">
                <a:tc>
                  <a:txBody>
                    <a:bodyPr/>
                    <a:lstStyle/>
                    <a:p>
                      <a:pPr algn="ctr"/>
                      <a:r>
                        <a:rPr lang="en-US" sz="1800" dirty="0" err="1"/>
                        <a:t>School_ID</a:t>
                      </a:r>
                      <a:endParaRPr lang="en-US" sz="1800" dirty="0"/>
                    </a:p>
                  </a:txBody>
                  <a:tcPr anchor="ctr"/>
                </a:tc>
                <a:tc>
                  <a:txBody>
                    <a:bodyPr/>
                    <a:lstStyle/>
                    <a:p>
                      <a:pPr algn="ctr"/>
                      <a:r>
                        <a:rPr lang="en-US" sz="1800" dirty="0" err="1"/>
                        <a:t>District_ID</a:t>
                      </a:r>
                      <a:endParaRPr lang="en-US" sz="1800" dirty="0"/>
                    </a:p>
                  </a:txBody>
                  <a:tcPr anchor="ctr"/>
                </a:tc>
                <a:tc>
                  <a:txBody>
                    <a:bodyPr/>
                    <a:lstStyle/>
                    <a:p>
                      <a:pPr algn="ctr"/>
                      <a:r>
                        <a:rPr lang="en-US" sz="1800" dirty="0"/>
                        <a:t>Proficiency</a:t>
                      </a:r>
                    </a:p>
                  </a:txBody>
                  <a:tcPr anchor="ctr"/>
                </a:tc>
                <a:extLst>
                  <a:ext uri="{0D108BD9-81ED-4DB2-BD59-A6C34878D82A}">
                    <a16:rowId xmlns:a16="http://schemas.microsoft.com/office/drawing/2014/main" val="2545974107"/>
                  </a:ext>
                </a:extLst>
              </a:tr>
              <a:tr h="406116">
                <a:tc>
                  <a:txBody>
                    <a:bodyPr/>
                    <a:lstStyle/>
                    <a:p>
                      <a:r>
                        <a:rPr lang="en-US" sz="1800" dirty="0"/>
                        <a:t>1001</a:t>
                      </a:r>
                    </a:p>
                  </a:txBody>
                  <a:tcPr anchor="b"/>
                </a:tc>
                <a:tc>
                  <a:txBody>
                    <a:bodyPr/>
                    <a:lstStyle/>
                    <a:p>
                      <a:r>
                        <a:rPr lang="en-US" sz="1800" dirty="0"/>
                        <a:t>111</a:t>
                      </a:r>
                    </a:p>
                  </a:txBody>
                  <a:tcPr anchor="b"/>
                </a:tc>
                <a:tc>
                  <a:txBody>
                    <a:bodyPr/>
                    <a:lstStyle/>
                    <a:p>
                      <a:r>
                        <a:rPr lang="en-US" sz="1800" dirty="0"/>
                        <a:t>68</a:t>
                      </a:r>
                    </a:p>
                  </a:txBody>
                  <a:tcPr anchor="b"/>
                </a:tc>
                <a:extLst>
                  <a:ext uri="{0D108BD9-81ED-4DB2-BD59-A6C34878D82A}">
                    <a16:rowId xmlns:a16="http://schemas.microsoft.com/office/drawing/2014/main" val="3349628110"/>
                  </a:ext>
                </a:extLst>
              </a:tr>
              <a:tr h="406116">
                <a:tc>
                  <a:txBody>
                    <a:bodyPr/>
                    <a:lstStyle/>
                    <a:p>
                      <a:r>
                        <a:rPr lang="en-US" sz="1800" dirty="0"/>
                        <a:t>1002</a:t>
                      </a:r>
                    </a:p>
                  </a:txBody>
                  <a:tcPr anchor="b"/>
                </a:tc>
                <a:tc>
                  <a:txBody>
                    <a:bodyPr/>
                    <a:lstStyle/>
                    <a:p>
                      <a:r>
                        <a:rPr lang="en-US" sz="1800" dirty="0"/>
                        <a:t>112</a:t>
                      </a:r>
                    </a:p>
                  </a:txBody>
                  <a:tcPr anchor="b"/>
                </a:tc>
                <a:tc>
                  <a:txBody>
                    <a:bodyPr/>
                    <a:lstStyle/>
                    <a:p>
                      <a:r>
                        <a:rPr lang="en-US" sz="1800" dirty="0"/>
                        <a:t>67</a:t>
                      </a:r>
                    </a:p>
                  </a:txBody>
                  <a:tcPr anchor="b"/>
                </a:tc>
                <a:extLst>
                  <a:ext uri="{0D108BD9-81ED-4DB2-BD59-A6C34878D82A}">
                    <a16:rowId xmlns:a16="http://schemas.microsoft.com/office/drawing/2014/main" val="3969434701"/>
                  </a:ext>
                </a:extLst>
              </a:tr>
              <a:tr h="406116">
                <a:tc>
                  <a:txBody>
                    <a:bodyPr/>
                    <a:lstStyle/>
                    <a:p>
                      <a:r>
                        <a:rPr lang="en-US" sz="1800" dirty="0"/>
                        <a:t>1003</a:t>
                      </a:r>
                    </a:p>
                  </a:txBody>
                  <a:tcPr anchor="b"/>
                </a:tc>
                <a:tc>
                  <a:txBody>
                    <a:bodyPr/>
                    <a:lstStyle/>
                    <a:p>
                      <a:r>
                        <a:rPr lang="en-US" sz="1800" dirty="0"/>
                        <a:t>112</a:t>
                      </a:r>
                    </a:p>
                  </a:txBody>
                  <a:tcPr anchor="b"/>
                </a:tc>
                <a:tc>
                  <a:txBody>
                    <a:bodyPr/>
                    <a:lstStyle/>
                    <a:p>
                      <a:r>
                        <a:rPr lang="en-US" sz="1800" dirty="0"/>
                        <a:t>72</a:t>
                      </a:r>
                    </a:p>
                  </a:txBody>
                  <a:tcPr anchor="b"/>
                </a:tc>
                <a:extLst>
                  <a:ext uri="{0D108BD9-81ED-4DB2-BD59-A6C34878D82A}">
                    <a16:rowId xmlns:a16="http://schemas.microsoft.com/office/drawing/2014/main" val="117505711"/>
                  </a:ext>
                </a:extLst>
              </a:tr>
              <a:tr h="406116">
                <a:tc>
                  <a:txBody>
                    <a:bodyPr/>
                    <a:lstStyle/>
                    <a:p>
                      <a:r>
                        <a:rPr lang="en-US" sz="1800" dirty="0"/>
                        <a:t>1004</a:t>
                      </a:r>
                    </a:p>
                  </a:txBody>
                  <a:tcPr anchor="b"/>
                </a:tc>
                <a:tc>
                  <a:txBody>
                    <a:bodyPr/>
                    <a:lstStyle/>
                    <a:p>
                      <a:r>
                        <a:rPr lang="en-US" sz="1800" dirty="0"/>
                        <a:t>113</a:t>
                      </a:r>
                    </a:p>
                  </a:txBody>
                  <a:tcPr anchor="b"/>
                </a:tc>
                <a:tc>
                  <a:txBody>
                    <a:bodyPr/>
                    <a:lstStyle/>
                    <a:p>
                      <a:r>
                        <a:rPr lang="en-US" sz="1800" dirty="0"/>
                        <a:t>80</a:t>
                      </a:r>
                    </a:p>
                  </a:txBody>
                  <a:tcPr anchor="b"/>
                </a:tc>
                <a:extLst>
                  <a:ext uri="{0D108BD9-81ED-4DB2-BD59-A6C34878D82A}">
                    <a16:rowId xmlns:a16="http://schemas.microsoft.com/office/drawing/2014/main" val="233159919"/>
                  </a:ext>
                </a:extLst>
              </a:tr>
            </a:tbl>
          </a:graphicData>
        </a:graphic>
      </p:graphicFrame>
      <p:graphicFrame>
        <p:nvGraphicFramePr>
          <p:cNvPr id="4" name="Table 3">
            <a:extLst>
              <a:ext uri="{FF2B5EF4-FFF2-40B4-BE49-F238E27FC236}">
                <a16:creationId xmlns:a16="http://schemas.microsoft.com/office/drawing/2014/main" id="{9057AAB0-147F-4994-B01C-D26DEB876B4A}"/>
              </a:ext>
            </a:extLst>
          </p:cNvPr>
          <p:cNvGraphicFramePr>
            <a:graphicFrameLocks noGrp="1"/>
          </p:cNvGraphicFramePr>
          <p:nvPr>
            <p:extLst>
              <p:ext uri="{D42A27DB-BD31-4B8C-83A1-F6EECF244321}">
                <p14:modId xmlns:p14="http://schemas.microsoft.com/office/powerpoint/2010/main" val="4652020"/>
              </p:ext>
            </p:extLst>
          </p:nvPr>
        </p:nvGraphicFramePr>
        <p:xfrm>
          <a:off x="6816633" y="919963"/>
          <a:ext cx="3234814" cy="1483360"/>
        </p:xfrm>
        <a:graphic>
          <a:graphicData uri="http://schemas.openxmlformats.org/drawingml/2006/table">
            <a:tbl>
              <a:tblPr firstRow="1" bandRow="1">
                <a:tableStyleId>{5C22544A-7EE6-4342-B048-85BDC9FD1C3A}</a:tableStyleId>
              </a:tblPr>
              <a:tblGrid>
                <a:gridCol w="1524820">
                  <a:extLst>
                    <a:ext uri="{9D8B030D-6E8A-4147-A177-3AD203B41FA5}">
                      <a16:colId xmlns:a16="http://schemas.microsoft.com/office/drawing/2014/main" val="3279828295"/>
                    </a:ext>
                  </a:extLst>
                </a:gridCol>
                <a:gridCol w="1709994">
                  <a:extLst>
                    <a:ext uri="{9D8B030D-6E8A-4147-A177-3AD203B41FA5}">
                      <a16:colId xmlns:a16="http://schemas.microsoft.com/office/drawing/2014/main" val="3092589700"/>
                    </a:ext>
                  </a:extLst>
                </a:gridCol>
              </a:tblGrid>
              <a:tr h="370840">
                <a:tc>
                  <a:txBody>
                    <a:bodyPr/>
                    <a:lstStyle/>
                    <a:p>
                      <a:pPr algn="ctr"/>
                      <a:r>
                        <a:rPr lang="en-US" sz="1800" dirty="0" err="1"/>
                        <a:t>District_ID</a:t>
                      </a:r>
                      <a:endParaRPr lang="en-US" sz="1800" dirty="0"/>
                    </a:p>
                  </a:txBody>
                  <a:tcPr anchor="ctr"/>
                </a:tc>
                <a:tc>
                  <a:txBody>
                    <a:bodyPr/>
                    <a:lstStyle/>
                    <a:p>
                      <a:pPr algn="ctr"/>
                      <a:r>
                        <a:rPr lang="en-US" sz="1800" dirty="0" err="1"/>
                        <a:t>State_Revenue</a:t>
                      </a:r>
                      <a:endParaRPr lang="en-US" sz="1800" dirty="0"/>
                    </a:p>
                  </a:txBody>
                  <a:tcPr anchor="ctr"/>
                </a:tc>
                <a:extLst>
                  <a:ext uri="{0D108BD9-81ED-4DB2-BD59-A6C34878D82A}">
                    <a16:rowId xmlns:a16="http://schemas.microsoft.com/office/drawing/2014/main" val="2545974107"/>
                  </a:ext>
                </a:extLst>
              </a:tr>
              <a:tr h="370840">
                <a:tc>
                  <a:txBody>
                    <a:bodyPr/>
                    <a:lstStyle/>
                    <a:p>
                      <a:r>
                        <a:rPr lang="en-US" sz="1800" dirty="0"/>
                        <a:t>111</a:t>
                      </a:r>
                    </a:p>
                  </a:txBody>
                  <a:tcPr anchor="b"/>
                </a:tc>
                <a:tc>
                  <a:txBody>
                    <a:bodyPr/>
                    <a:lstStyle/>
                    <a:p>
                      <a:r>
                        <a:rPr lang="en-US" sz="1800" dirty="0"/>
                        <a:t>3600000</a:t>
                      </a:r>
                    </a:p>
                  </a:txBody>
                  <a:tcPr anchor="b"/>
                </a:tc>
                <a:extLst>
                  <a:ext uri="{0D108BD9-81ED-4DB2-BD59-A6C34878D82A}">
                    <a16:rowId xmlns:a16="http://schemas.microsoft.com/office/drawing/2014/main" val="3349628110"/>
                  </a:ext>
                </a:extLst>
              </a:tr>
              <a:tr h="370840">
                <a:tc>
                  <a:txBody>
                    <a:bodyPr/>
                    <a:lstStyle/>
                    <a:p>
                      <a:r>
                        <a:rPr lang="en-US" sz="1800" dirty="0"/>
                        <a:t>112</a:t>
                      </a:r>
                    </a:p>
                  </a:txBody>
                  <a:tcPr anchor="b"/>
                </a:tc>
                <a:tc>
                  <a:txBody>
                    <a:bodyPr/>
                    <a:lstStyle/>
                    <a:p>
                      <a:r>
                        <a:rPr lang="en-US" sz="1800" dirty="0"/>
                        <a:t>14000000</a:t>
                      </a:r>
                    </a:p>
                  </a:txBody>
                  <a:tcPr anchor="b"/>
                </a:tc>
                <a:extLst>
                  <a:ext uri="{0D108BD9-81ED-4DB2-BD59-A6C34878D82A}">
                    <a16:rowId xmlns:a16="http://schemas.microsoft.com/office/drawing/2014/main" val="3969434701"/>
                  </a:ext>
                </a:extLst>
              </a:tr>
              <a:tr h="370840">
                <a:tc>
                  <a:txBody>
                    <a:bodyPr/>
                    <a:lstStyle/>
                    <a:p>
                      <a:r>
                        <a:rPr lang="en-US" sz="1800" dirty="0"/>
                        <a:t>113</a:t>
                      </a:r>
                    </a:p>
                  </a:txBody>
                  <a:tcPr anchor="b"/>
                </a:tc>
                <a:tc>
                  <a:txBody>
                    <a:bodyPr/>
                    <a:lstStyle/>
                    <a:p>
                      <a:r>
                        <a:rPr lang="en-US" sz="1800" dirty="0"/>
                        <a:t>18600000</a:t>
                      </a:r>
                    </a:p>
                  </a:txBody>
                  <a:tcPr anchor="b"/>
                </a:tc>
                <a:extLst>
                  <a:ext uri="{0D108BD9-81ED-4DB2-BD59-A6C34878D82A}">
                    <a16:rowId xmlns:a16="http://schemas.microsoft.com/office/drawing/2014/main" val="117505711"/>
                  </a:ext>
                </a:extLst>
              </a:tr>
            </a:tbl>
          </a:graphicData>
        </a:graphic>
      </p:graphicFrame>
      <p:graphicFrame>
        <p:nvGraphicFramePr>
          <p:cNvPr id="5" name="Table 3">
            <a:extLst>
              <a:ext uri="{FF2B5EF4-FFF2-40B4-BE49-F238E27FC236}">
                <a16:creationId xmlns:a16="http://schemas.microsoft.com/office/drawing/2014/main" id="{A058B2FF-D50C-4796-BC7D-DA731B027384}"/>
              </a:ext>
            </a:extLst>
          </p:cNvPr>
          <p:cNvGraphicFramePr>
            <a:graphicFrameLocks noGrp="1"/>
          </p:cNvGraphicFramePr>
          <p:nvPr>
            <p:extLst>
              <p:ext uri="{D42A27DB-BD31-4B8C-83A1-F6EECF244321}">
                <p14:modId xmlns:p14="http://schemas.microsoft.com/office/powerpoint/2010/main" val="3252032725"/>
              </p:ext>
            </p:extLst>
          </p:nvPr>
        </p:nvGraphicFramePr>
        <p:xfrm>
          <a:off x="3385458" y="4285827"/>
          <a:ext cx="5804724" cy="1854200"/>
        </p:xfrm>
        <a:graphic>
          <a:graphicData uri="http://schemas.openxmlformats.org/drawingml/2006/table">
            <a:tbl>
              <a:tblPr firstRow="1" bandRow="1">
                <a:tableStyleId>{5C22544A-7EE6-4342-B048-85BDC9FD1C3A}</a:tableStyleId>
              </a:tblPr>
              <a:tblGrid>
                <a:gridCol w="1233702">
                  <a:extLst>
                    <a:ext uri="{9D8B030D-6E8A-4147-A177-3AD203B41FA5}">
                      <a16:colId xmlns:a16="http://schemas.microsoft.com/office/drawing/2014/main" val="3279828295"/>
                    </a:ext>
                  </a:extLst>
                </a:gridCol>
                <a:gridCol w="1344418">
                  <a:extLst>
                    <a:ext uri="{9D8B030D-6E8A-4147-A177-3AD203B41FA5}">
                      <a16:colId xmlns:a16="http://schemas.microsoft.com/office/drawing/2014/main" val="3092589700"/>
                    </a:ext>
                  </a:extLst>
                </a:gridCol>
                <a:gridCol w="1613302">
                  <a:extLst>
                    <a:ext uri="{9D8B030D-6E8A-4147-A177-3AD203B41FA5}">
                      <a16:colId xmlns:a16="http://schemas.microsoft.com/office/drawing/2014/main" val="2891685654"/>
                    </a:ext>
                  </a:extLst>
                </a:gridCol>
                <a:gridCol w="1613302">
                  <a:extLst>
                    <a:ext uri="{9D8B030D-6E8A-4147-A177-3AD203B41FA5}">
                      <a16:colId xmlns:a16="http://schemas.microsoft.com/office/drawing/2014/main" val="3769479765"/>
                    </a:ext>
                  </a:extLst>
                </a:gridCol>
              </a:tblGrid>
              <a:tr h="370840">
                <a:tc>
                  <a:txBody>
                    <a:bodyPr/>
                    <a:lstStyle/>
                    <a:p>
                      <a:pPr algn="ctr"/>
                      <a:r>
                        <a:rPr lang="en-US" sz="1800" dirty="0" err="1"/>
                        <a:t>School_ID</a:t>
                      </a:r>
                      <a:endParaRPr lang="en-US" sz="1800" dirty="0"/>
                    </a:p>
                  </a:txBody>
                  <a:tcPr anchor="ctr"/>
                </a:tc>
                <a:tc>
                  <a:txBody>
                    <a:bodyPr/>
                    <a:lstStyle/>
                    <a:p>
                      <a:pPr algn="ctr"/>
                      <a:r>
                        <a:rPr lang="en-US" sz="1800" dirty="0" err="1"/>
                        <a:t>District_ID</a:t>
                      </a:r>
                      <a:endParaRPr lang="en-US" sz="1800" dirty="0"/>
                    </a:p>
                  </a:txBody>
                  <a:tcPr anchor="ctr"/>
                </a:tc>
                <a:tc>
                  <a:txBody>
                    <a:bodyPr/>
                    <a:lstStyle/>
                    <a:p>
                      <a:pPr algn="ctr"/>
                      <a:r>
                        <a:rPr lang="en-US" sz="1800" dirty="0"/>
                        <a:t>Proficiency</a:t>
                      </a:r>
                    </a:p>
                  </a:txBody>
                  <a:tcPr anchor="ctr"/>
                </a:tc>
                <a:tc>
                  <a:txBody>
                    <a:bodyPr/>
                    <a:lstStyle/>
                    <a:p>
                      <a:pPr algn="ctr"/>
                      <a:r>
                        <a:rPr lang="en-US" sz="1800" dirty="0" err="1"/>
                        <a:t>State_Revenue</a:t>
                      </a:r>
                      <a:endParaRPr lang="en-US" sz="1800" dirty="0"/>
                    </a:p>
                  </a:txBody>
                  <a:tcPr anchor="ctr"/>
                </a:tc>
                <a:extLst>
                  <a:ext uri="{0D108BD9-81ED-4DB2-BD59-A6C34878D82A}">
                    <a16:rowId xmlns:a16="http://schemas.microsoft.com/office/drawing/2014/main" val="2545974107"/>
                  </a:ext>
                </a:extLst>
              </a:tr>
              <a:tr h="370840">
                <a:tc>
                  <a:txBody>
                    <a:bodyPr/>
                    <a:lstStyle/>
                    <a:p>
                      <a:r>
                        <a:rPr lang="en-US" sz="1800" dirty="0"/>
                        <a:t>1001</a:t>
                      </a:r>
                    </a:p>
                  </a:txBody>
                  <a:tcPr anchor="b"/>
                </a:tc>
                <a:tc>
                  <a:txBody>
                    <a:bodyPr/>
                    <a:lstStyle/>
                    <a:p>
                      <a:r>
                        <a:rPr lang="en-US" sz="1800" dirty="0"/>
                        <a:t>111</a:t>
                      </a:r>
                    </a:p>
                  </a:txBody>
                  <a:tcPr anchor="b"/>
                </a:tc>
                <a:tc>
                  <a:txBody>
                    <a:bodyPr/>
                    <a:lstStyle/>
                    <a:p>
                      <a:r>
                        <a:rPr lang="en-US" sz="1800" dirty="0"/>
                        <a:t>68</a:t>
                      </a:r>
                    </a:p>
                  </a:txBody>
                  <a:tcPr anchor="b"/>
                </a:tc>
                <a:tc>
                  <a:txBody>
                    <a:bodyPr/>
                    <a:lstStyle/>
                    <a:p>
                      <a:r>
                        <a:rPr lang="en-US" sz="1800" dirty="0"/>
                        <a:t>3600000</a:t>
                      </a:r>
                    </a:p>
                  </a:txBody>
                  <a:tcPr anchor="b"/>
                </a:tc>
                <a:extLst>
                  <a:ext uri="{0D108BD9-81ED-4DB2-BD59-A6C34878D82A}">
                    <a16:rowId xmlns:a16="http://schemas.microsoft.com/office/drawing/2014/main" val="3349628110"/>
                  </a:ext>
                </a:extLst>
              </a:tr>
              <a:tr h="370840">
                <a:tc>
                  <a:txBody>
                    <a:bodyPr/>
                    <a:lstStyle/>
                    <a:p>
                      <a:r>
                        <a:rPr lang="en-US" sz="1800" dirty="0"/>
                        <a:t>1002</a:t>
                      </a:r>
                    </a:p>
                  </a:txBody>
                  <a:tcPr anchor="b"/>
                </a:tc>
                <a:tc>
                  <a:txBody>
                    <a:bodyPr/>
                    <a:lstStyle/>
                    <a:p>
                      <a:r>
                        <a:rPr lang="en-US" sz="1800" dirty="0"/>
                        <a:t>112</a:t>
                      </a:r>
                    </a:p>
                  </a:txBody>
                  <a:tcPr anchor="b"/>
                </a:tc>
                <a:tc>
                  <a:txBody>
                    <a:bodyPr/>
                    <a:lstStyle/>
                    <a:p>
                      <a:r>
                        <a:rPr lang="en-US" sz="1800" dirty="0"/>
                        <a:t>67</a:t>
                      </a:r>
                    </a:p>
                  </a:txBody>
                  <a:tcPr anchor="b"/>
                </a:tc>
                <a:tc>
                  <a:txBody>
                    <a:bodyPr/>
                    <a:lstStyle/>
                    <a:p>
                      <a:r>
                        <a:rPr lang="en-US" sz="1800" dirty="0"/>
                        <a:t>14000000</a:t>
                      </a:r>
                    </a:p>
                  </a:txBody>
                  <a:tcPr anchor="b"/>
                </a:tc>
                <a:extLst>
                  <a:ext uri="{0D108BD9-81ED-4DB2-BD59-A6C34878D82A}">
                    <a16:rowId xmlns:a16="http://schemas.microsoft.com/office/drawing/2014/main" val="3969434701"/>
                  </a:ext>
                </a:extLst>
              </a:tr>
              <a:tr h="370840">
                <a:tc>
                  <a:txBody>
                    <a:bodyPr/>
                    <a:lstStyle/>
                    <a:p>
                      <a:r>
                        <a:rPr lang="en-US" sz="1800" dirty="0"/>
                        <a:t>1003</a:t>
                      </a:r>
                    </a:p>
                  </a:txBody>
                  <a:tcPr anchor="b"/>
                </a:tc>
                <a:tc>
                  <a:txBody>
                    <a:bodyPr/>
                    <a:lstStyle/>
                    <a:p>
                      <a:r>
                        <a:rPr lang="en-US" sz="1800" dirty="0"/>
                        <a:t>112</a:t>
                      </a:r>
                    </a:p>
                  </a:txBody>
                  <a:tcPr anchor="b"/>
                </a:tc>
                <a:tc>
                  <a:txBody>
                    <a:bodyPr/>
                    <a:lstStyle/>
                    <a:p>
                      <a:r>
                        <a:rPr lang="en-US" sz="1800" dirty="0"/>
                        <a:t>72</a:t>
                      </a:r>
                    </a:p>
                  </a:txBody>
                  <a:tcPr anchor="b"/>
                </a:tc>
                <a:tc>
                  <a:txBody>
                    <a:bodyPr/>
                    <a:lstStyle/>
                    <a:p>
                      <a:r>
                        <a:rPr lang="en-US" sz="1800" dirty="0"/>
                        <a:t>14000000</a:t>
                      </a:r>
                    </a:p>
                  </a:txBody>
                  <a:tcPr anchor="b"/>
                </a:tc>
                <a:extLst>
                  <a:ext uri="{0D108BD9-81ED-4DB2-BD59-A6C34878D82A}">
                    <a16:rowId xmlns:a16="http://schemas.microsoft.com/office/drawing/2014/main" val="117505711"/>
                  </a:ext>
                </a:extLst>
              </a:tr>
              <a:tr h="370840">
                <a:tc>
                  <a:txBody>
                    <a:bodyPr/>
                    <a:lstStyle/>
                    <a:p>
                      <a:r>
                        <a:rPr lang="en-US" sz="1800" dirty="0"/>
                        <a:t>1004</a:t>
                      </a:r>
                    </a:p>
                  </a:txBody>
                  <a:tcPr anchor="b"/>
                </a:tc>
                <a:tc>
                  <a:txBody>
                    <a:bodyPr/>
                    <a:lstStyle/>
                    <a:p>
                      <a:r>
                        <a:rPr lang="en-US" sz="1800" dirty="0"/>
                        <a:t>113</a:t>
                      </a:r>
                    </a:p>
                  </a:txBody>
                  <a:tcPr anchor="b"/>
                </a:tc>
                <a:tc>
                  <a:txBody>
                    <a:bodyPr/>
                    <a:lstStyle/>
                    <a:p>
                      <a:r>
                        <a:rPr lang="en-US" sz="1800" dirty="0"/>
                        <a:t>80</a:t>
                      </a:r>
                    </a:p>
                  </a:txBody>
                  <a:tcPr anchor="b"/>
                </a:tc>
                <a:tc>
                  <a:txBody>
                    <a:bodyPr/>
                    <a:lstStyle/>
                    <a:p>
                      <a:r>
                        <a:rPr lang="en-US" sz="1800" dirty="0"/>
                        <a:t>18600000</a:t>
                      </a:r>
                    </a:p>
                  </a:txBody>
                  <a:tcPr anchor="b"/>
                </a:tc>
                <a:extLst>
                  <a:ext uri="{0D108BD9-81ED-4DB2-BD59-A6C34878D82A}">
                    <a16:rowId xmlns:a16="http://schemas.microsoft.com/office/drawing/2014/main" val="233159919"/>
                  </a:ext>
                </a:extLst>
              </a:tr>
            </a:tbl>
          </a:graphicData>
        </a:graphic>
      </p:graphicFrame>
      <p:sp>
        <p:nvSpPr>
          <p:cNvPr id="6" name="TextBox 5">
            <a:extLst>
              <a:ext uri="{FF2B5EF4-FFF2-40B4-BE49-F238E27FC236}">
                <a16:creationId xmlns:a16="http://schemas.microsoft.com/office/drawing/2014/main" id="{944BAA4F-05CA-46DE-84A4-A8E8AF336F38}"/>
              </a:ext>
            </a:extLst>
          </p:cNvPr>
          <p:cNvSpPr txBox="1"/>
          <p:nvPr/>
        </p:nvSpPr>
        <p:spPr>
          <a:xfrm>
            <a:off x="4270466" y="3076441"/>
            <a:ext cx="3823063" cy="369332"/>
          </a:xfrm>
          <a:prstGeom prst="rect">
            <a:avLst/>
          </a:prstGeom>
          <a:noFill/>
        </p:spPr>
        <p:txBody>
          <a:bodyPr wrap="square" rtlCol="0">
            <a:spAutoFit/>
          </a:bodyPr>
          <a:lstStyle/>
          <a:p>
            <a:pPr algn="ctr"/>
            <a:r>
              <a:rPr lang="en-US" dirty="0"/>
              <a:t>merge m:1 </a:t>
            </a:r>
            <a:r>
              <a:rPr lang="en-US" dirty="0" err="1"/>
              <a:t>District_ID</a:t>
            </a:r>
            <a:r>
              <a:rPr lang="en-US" dirty="0"/>
              <a:t> using (</a:t>
            </a:r>
            <a:r>
              <a:rPr lang="en-US" dirty="0" err="1"/>
              <a:t>filepath</a:t>
            </a:r>
            <a:r>
              <a:rPr lang="en-US" dirty="0"/>
              <a:t>)</a:t>
            </a:r>
          </a:p>
        </p:txBody>
      </p:sp>
      <p:sp>
        <p:nvSpPr>
          <p:cNvPr id="7" name="Arrow: Right 6">
            <a:extLst>
              <a:ext uri="{FF2B5EF4-FFF2-40B4-BE49-F238E27FC236}">
                <a16:creationId xmlns:a16="http://schemas.microsoft.com/office/drawing/2014/main" id="{B054AF08-FF91-4B13-82B9-73F1F60E8FE1}"/>
              </a:ext>
            </a:extLst>
          </p:cNvPr>
          <p:cNvSpPr/>
          <p:nvPr/>
        </p:nvSpPr>
        <p:spPr>
          <a:xfrm rot="2394736">
            <a:off x="3603718" y="3492727"/>
            <a:ext cx="1807443" cy="319169"/>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32393218-C4D4-4C02-8742-EA48FC286698}"/>
              </a:ext>
            </a:extLst>
          </p:cNvPr>
          <p:cNvSpPr/>
          <p:nvPr/>
        </p:nvSpPr>
        <p:spPr>
          <a:xfrm rot="8400000">
            <a:off x="6720206" y="3186246"/>
            <a:ext cx="2758224" cy="319169"/>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8E0A9D99-0329-4E76-88D5-EEDF45BAC68F}"/>
              </a:ext>
            </a:extLst>
          </p:cNvPr>
          <p:cNvSpPr/>
          <p:nvPr/>
        </p:nvSpPr>
        <p:spPr>
          <a:xfrm>
            <a:off x="2237746" y="960594"/>
            <a:ext cx="4647910" cy="1191688"/>
          </a:xfrm>
          <a:custGeom>
            <a:avLst/>
            <a:gdLst>
              <a:gd name="connsiteX0" fmla="*/ 0 w 6003636"/>
              <a:gd name="connsiteY0" fmla="*/ 1191688 h 1191688"/>
              <a:gd name="connsiteX1" fmla="*/ 3177309 w 6003636"/>
              <a:gd name="connsiteY1" fmla="*/ 197 h 1191688"/>
              <a:gd name="connsiteX2" fmla="*/ 6003636 w 6003636"/>
              <a:gd name="connsiteY2" fmla="*/ 1117797 h 1191688"/>
            </a:gdLst>
            <a:ahLst/>
            <a:cxnLst>
              <a:cxn ang="0">
                <a:pos x="connsiteX0" y="connsiteY0"/>
              </a:cxn>
              <a:cxn ang="0">
                <a:pos x="connsiteX1" y="connsiteY1"/>
              </a:cxn>
              <a:cxn ang="0">
                <a:pos x="connsiteX2" y="connsiteY2"/>
              </a:cxn>
            </a:cxnLst>
            <a:rect l="l" t="t" r="r" b="b"/>
            <a:pathLst>
              <a:path w="6003636" h="1191688">
                <a:moveTo>
                  <a:pt x="0" y="1191688"/>
                </a:moveTo>
                <a:cubicBezTo>
                  <a:pt x="1088351" y="602100"/>
                  <a:pt x="2176703" y="12512"/>
                  <a:pt x="3177309" y="197"/>
                </a:cubicBezTo>
                <a:cubicBezTo>
                  <a:pt x="4177915" y="-12118"/>
                  <a:pt x="5090775" y="552839"/>
                  <a:pt x="6003636" y="1117797"/>
                </a:cubicBezTo>
              </a:path>
            </a:pathLst>
          </a:custGeom>
          <a:ln w="28575"/>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10" name="Rectangle 9">
            <a:extLst>
              <a:ext uri="{FF2B5EF4-FFF2-40B4-BE49-F238E27FC236}">
                <a16:creationId xmlns:a16="http://schemas.microsoft.com/office/drawing/2014/main" id="{6C5AF408-03D5-4AD5-BCAA-7CC1BCE79A25}"/>
              </a:ext>
            </a:extLst>
          </p:cNvPr>
          <p:cNvSpPr/>
          <p:nvPr/>
        </p:nvSpPr>
        <p:spPr>
          <a:xfrm>
            <a:off x="3454400" y="121286"/>
            <a:ext cx="1848612" cy="56365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Duplicates In Master Data</a:t>
            </a:r>
          </a:p>
        </p:txBody>
      </p:sp>
      <p:sp>
        <p:nvSpPr>
          <p:cNvPr id="11" name="Freeform: Shape 10">
            <a:extLst>
              <a:ext uri="{FF2B5EF4-FFF2-40B4-BE49-F238E27FC236}">
                <a16:creationId xmlns:a16="http://schemas.microsoft.com/office/drawing/2014/main" id="{D7D677FC-70B4-4EAA-9E6C-3EB0AB8AE524}"/>
              </a:ext>
            </a:extLst>
          </p:cNvPr>
          <p:cNvSpPr/>
          <p:nvPr/>
        </p:nvSpPr>
        <p:spPr>
          <a:xfrm rot="21425003">
            <a:off x="2167816" y="1116446"/>
            <a:ext cx="4718286" cy="1191688"/>
          </a:xfrm>
          <a:custGeom>
            <a:avLst/>
            <a:gdLst>
              <a:gd name="connsiteX0" fmla="*/ 0 w 6003636"/>
              <a:gd name="connsiteY0" fmla="*/ 1191688 h 1191688"/>
              <a:gd name="connsiteX1" fmla="*/ 3177309 w 6003636"/>
              <a:gd name="connsiteY1" fmla="*/ 197 h 1191688"/>
              <a:gd name="connsiteX2" fmla="*/ 6003636 w 6003636"/>
              <a:gd name="connsiteY2" fmla="*/ 1117797 h 1191688"/>
            </a:gdLst>
            <a:ahLst/>
            <a:cxnLst>
              <a:cxn ang="0">
                <a:pos x="connsiteX0" y="connsiteY0"/>
              </a:cxn>
              <a:cxn ang="0">
                <a:pos x="connsiteX1" y="connsiteY1"/>
              </a:cxn>
              <a:cxn ang="0">
                <a:pos x="connsiteX2" y="connsiteY2"/>
              </a:cxn>
            </a:cxnLst>
            <a:rect l="l" t="t" r="r" b="b"/>
            <a:pathLst>
              <a:path w="6003636" h="1191688">
                <a:moveTo>
                  <a:pt x="0" y="1191688"/>
                </a:moveTo>
                <a:cubicBezTo>
                  <a:pt x="1088351" y="602100"/>
                  <a:pt x="2176703" y="12512"/>
                  <a:pt x="3177309" y="197"/>
                </a:cubicBezTo>
                <a:cubicBezTo>
                  <a:pt x="4177915" y="-12118"/>
                  <a:pt x="5090775" y="552839"/>
                  <a:pt x="6003636" y="1117797"/>
                </a:cubicBezTo>
              </a:path>
            </a:pathLst>
          </a:custGeom>
          <a:ln w="28575"/>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027653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640CA-9245-476D-AD2D-A73C2C916C82}"/>
              </a:ext>
            </a:extLst>
          </p:cNvPr>
          <p:cNvSpPr>
            <a:spLocks noGrp="1"/>
          </p:cNvSpPr>
          <p:nvPr>
            <p:ph type="title"/>
          </p:nvPr>
        </p:nvSpPr>
        <p:spPr>
          <a:xfrm>
            <a:off x="838200" y="121286"/>
            <a:ext cx="10515600" cy="601526"/>
          </a:xfrm>
        </p:spPr>
        <p:txBody>
          <a:bodyPr>
            <a:normAutofit fontScale="90000"/>
          </a:bodyPr>
          <a:lstStyle/>
          <a:p>
            <a:pPr algn="r"/>
            <a:r>
              <a:rPr lang="en-US" dirty="0"/>
              <a:t>1:m Merge</a:t>
            </a:r>
          </a:p>
        </p:txBody>
      </p:sp>
      <p:graphicFrame>
        <p:nvGraphicFramePr>
          <p:cNvPr id="3" name="Table 3">
            <a:extLst>
              <a:ext uri="{FF2B5EF4-FFF2-40B4-BE49-F238E27FC236}">
                <a16:creationId xmlns:a16="http://schemas.microsoft.com/office/drawing/2014/main" id="{6612386E-D26F-4EBF-9F01-E3C964DE8BD5}"/>
              </a:ext>
            </a:extLst>
          </p:cNvPr>
          <p:cNvGraphicFramePr>
            <a:graphicFrameLocks noGrp="1"/>
          </p:cNvGraphicFramePr>
          <p:nvPr/>
        </p:nvGraphicFramePr>
        <p:xfrm>
          <a:off x="6427649" y="679013"/>
          <a:ext cx="4632605" cy="2396340"/>
        </p:xfrm>
        <a:graphic>
          <a:graphicData uri="http://schemas.openxmlformats.org/drawingml/2006/table">
            <a:tbl>
              <a:tblPr firstRow="1" bandRow="1">
                <a:tableStyleId>{5C22544A-7EE6-4342-B048-85BDC9FD1C3A}</a:tableStyleId>
              </a:tblPr>
              <a:tblGrid>
                <a:gridCol w="1280160">
                  <a:extLst>
                    <a:ext uri="{9D8B030D-6E8A-4147-A177-3AD203B41FA5}">
                      <a16:colId xmlns:a16="http://schemas.microsoft.com/office/drawing/2014/main" val="3279828295"/>
                    </a:ext>
                  </a:extLst>
                </a:gridCol>
                <a:gridCol w="1832525">
                  <a:extLst>
                    <a:ext uri="{9D8B030D-6E8A-4147-A177-3AD203B41FA5}">
                      <a16:colId xmlns:a16="http://schemas.microsoft.com/office/drawing/2014/main" val="3092589700"/>
                    </a:ext>
                  </a:extLst>
                </a:gridCol>
                <a:gridCol w="1519920">
                  <a:extLst>
                    <a:ext uri="{9D8B030D-6E8A-4147-A177-3AD203B41FA5}">
                      <a16:colId xmlns:a16="http://schemas.microsoft.com/office/drawing/2014/main" val="2891685654"/>
                    </a:ext>
                  </a:extLst>
                </a:gridCol>
              </a:tblGrid>
              <a:tr h="274320">
                <a:tc>
                  <a:txBody>
                    <a:bodyPr/>
                    <a:lstStyle/>
                    <a:p>
                      <a:pPr algn="ctr"/>
                      <a:r>
                        <a:rPr lang="en-US" sz="1800" dirty="0" err="1"/>
                        <a:t>Student_ID</a:t>
                      </a:r>
                      <a:endParaRPr lang="en-US" sz="1800" dirty="0"/>
                    </a:p>
                  </a:txBody>
                  <a:tcPr anchor="ctr"/>
                </a:tc>
                <a:tc>
                  <a:txBody>
                    <a:bodyPr/>
                    <a:lstStyle/>
                    <a:p>
                      <a:pPr algn="ctr"/>
                      <a:r>
                        <a:rPr lang="en-US" sz="1800" dirty="0" err="1"/>
                        <a:t>University_ID</a:t>
                      </a:r>
                      <a:endParaRPr lang="en-US" sz="1800" dirty="0"/>
                    </a:p>
                  </a:txBody>
                  <a:tcPr anchor="ctr"/>
                </a:tc>
                <a:tc>
                  <a:txBody>
                    <a:bodyPr/>
                    <a:lstStyle/>
                    <a:p>
                      <a:pPr algn="ctr"/>
                      <a:r>
                        <a:rPr lang="en-US" sz="1800" dirty="0" err="1"/>
                        <a:t>Financial_Aid</a:t>
                      </a:r>
                      <a:endParaRPr lang="en-US" sz="1800" dirty="0"/>
                    </a:p>
                  </a:txBody>
                  <a:tcPr anchor="ctr"/>
                </a:tc>
                <a:extLst>
                  <a:ext uri="{0D108BD9-81ED-4DB2-BD59-A6C34878D82A}">
                    <a16:rowId xmlns:a16="http://schemas.microsoft.com/office/drawing/2014/main" val="2545974107"/>
                  </a:ext>
                </a:extLst>
              </a:tr>
              <a:tr h="406116">
                <a:tc>
                  <a:txBody>
                    <a:bodyPr/>
                    <a:lstStyle/>
                    <a:p>
                      <a:r>
                        <a:rPr lang="en-US" sz="1800" dirty="0"/>
                        <a:t>1001</a:t>
                      </a:r>
                    </a:p>
                  </a:txBody>
                  <a:tcPr anchor="b"/>
                </a:tc>
                <a:tc>
                  <a:txBody>
                    <a:bodyPr/>
                    <a:lstStyle/>
                    <a:p>
                      <a:r>
                        <a:rPr lang="en-US" sz="1800" dirty="0"/>
                        <a:t>1111</a:t>
                      </a:r>
                    </a:p>
                  </a:txBody>
                  <a:tcPr anchor="b"/>
                </a:tc>
                <a:tc>
                  <a:txBody>
                    <a:bodyPr/>
                    <a:lstStyle/>
                    <a:p>
                      <a:r>
                        <a:rPr lang="en-US" sz="1800" dirty="0"/>
                        <a:t>15.4</a:t>
                      </a:r>
                    </a:p>
                  </a:txBody>
                  <a:tcPr anchor="b"/>
                </a:tc>
                <a:extLst>
                  <a:ext uri="{0D108BD9-81ED-4DB2-BD59-A6C34878D82A}">
                    <a16:rowId xmlns:a16="http://schemas.microsoft.com/office/drawing/2014/main" val="3349628110"/>
                  </a:ext>
                </a:extLst>
              </a:tr>
              <a:tr h="406116">
                <a:tc>
                  <a:txBody>
                    <a:bodyPr/>
                    <a:lstStyle/>
                    <a:p>
                      <a:r>
                        <a:rPr lang="en-US" sz="1800" dirty="0"/>
                        <a:t>1002</a:t>
                      </a:r>
                    </a:p>
                  </a:txBody>
                  <a:tcPr anchor="b"/>
                </a:tc>
                <a:tc>
                  <a:txBody>
                    <a:bodyPr/>
                    <a:lstStyle/>
                    <a:p>
                      <a:r>
                        <a:rPr lang="en-US" sz="1800" dirty="0"/>
                        <a:t>2222</a:t>
                      </a:r>
                    </a:p>
                  </a:txBody>
                  <a:tcPr anchor="b"/>
                </a:tc>
                <a:tc>
                  <a:txBody>
                    <a:bodyPr/>
                    <a:lstStyle/>
                    <a:p>
                      <a:r>
                        <a:rPr lang="en-US" sz="1800" dirty="0"/>
                        <a:t>2.3</a:t>
                      </a:r>
                    </a:p>
                  </a:txBody>
                  <a:tcPr anchor="b"/>
                </a:tc>
                <a:extLst>
                  <a:ext uri="{0D108BD9-81ED-4DB2-BD59-A6C34878D82A}">
                    <a16:rowId xmlns:a16="http://schemas.microsoft.com/office/drawing/2014/main" val="3969434701"/>
                  </a:ext>
                </a:extLst>
              </a:tr>
              <a:tr h="406116">
                <a:tc>
                  <a:txBody>
                    <a:bodyPr/>
                    <a:lstStyle/>
                    <a:p>
                      <a:r>
                        <a:rPr lang="en-US" sz="1800" dirty="0"/>
                        <a:t>1003</a:t>
                      </a:r>
                    </a:p>
                  </a:txBody>
                  <a:tcPr anchor="b"/>
                </a:tc>
                <a:tc>
                  <a:txBody>
                    <a:bodyPr/>
                    <a:lstStyle/>
                    <a:p>
                      <a:r>
                        <a:rPr lang="en-US" sz="1800" dirty="0"/>
                        <a:t>2222</a:t>
                      </a:r>
                    </a:p>
                  </a:txBody>
                  <a:tcPr anchor="b"/>
                </a:tc>
                <a:tc>
                  <a:txBody>
                    <a:bodyPr/>
                    <a:lstStyle/>
                    <a:p>
                      <a:r>
                        <a:rPr lang="en-US" sz="1800" dirty="0"/>
                        <a:t>4.6</a:t>
                      </a:r>
                    </a:p>
                  </a:txBody>
                  <a:tcPr anchor="b"/>
                </a:tc>
                <a:extLst>
                  <a:ext uri="{0D108BD9-81ED-4DB2-BD59-A6C34878D82A}">
                    <a16:rowId xmlns:a16="http://schemas.microsoft.com/office/drawing/2014/main" val="117505711"/>
                  </a:ext>
                </a:extLst>
              </a:tr>
              <a:tr h="406116">
                <a:tc>
                  <a:txBody>
                    <a:bodyPr/>
                    <a:lstStyle/>
                    <a:p>
                      <a:r>
                        <a:rPr lang="en-US" sz="1800" dirty="0"/>
                        <a:t>1004</a:t>
                      </a:r>
                    </a:p>
                  </a:txBody>
                  <a:tcPr anchor="b"/>
                </a:tc>
                <a:tc>
                  <a:txBody>
                    <a:bodyPr/>
                    <a:lstStyle/>
                    <a:p>
                      <a:r>
                        <a:rPr lang="en-US" sz="1800" dirty="0"/>
                        <a:t>3333</a:t>
                      </a:r>
                    </a:p>
                  </a:txBody>
                  <a:tcPr anchor="b"/>
                </a:tc>
                <a:tc>
                  <a:txBody>
                    <a:bodyPr/>
                    <a:lstStyle/>
                    <a:p>
                      <a:r>
                        <a:rPr lang="en-US" sz="1800" dirty="0"/>
                        <a:t>5.1</a:t>
                      </a:r>
                    </a:p>
                  </a:txBody>
                  <a:tcPr anchor="b"/>
                </a:tc>
                <a:extLst>
                  <a:ext uri="{0D108BD9-81ED-4DB2-BD59-A6C34878D82A}">
                    <a16:rowId xmlns:a16="http://schemas.microsoft.com/office/drawing/2014/main" val="233159919"/>
                  </a:ext>
                </a:extLst>
              </a:tr>
              <a:tr h="406116">
                <a:tc>
                  <a:txBody>
                    <a:bodyPr/>
                    <a:lstStyle/>
                    <a:p>
                      <a:r>
                        <a:rPr lang="en-US" sz="1800" dirty="0"/>
                        <a:t>1005</a:t>
                      </a:r>
                    </a:p>
                  </a:txBody>
                  <a:tcPr anchor="b"/>
                </a:tc>
                <a:tc>
                  <a:txBody>
                    <a:bodyPr/>
                    <a:lstStyle/>
                    <a:p>
                      <a:r>
                        <a:rPr lang="en-US" sz="1800" dirty="0"/>
                        <a:t>4444</a:t>
                      </a:r>
                    </a:p>
                  </a:txBody>
                  <a:tcPr anchor="b"/>
                </a:tc>
                <a:tc>
                  <a:txBody>
                    <a:bodyPr/>
                    <a:lstStyle/>
                    <a:p>
                      <a:r>
                        <a:rPr lang="en-US" sz="1800" dirty="0"/>
                        <a:t>3.7</a:t>
                      </a:r>
                    </a:p>
                  </a:txBody>
                  <a:tcPr anchor="b"/>
                </a:tc>
                <a:extLst>
                  <a:ext uri="{0D108BD9-81ED-4DB2-BD59-A6C34878D82A}">
                    <a16:rowId xmlns:a16="http://schemas.microsoft.com/office/drawing/2014/main" val="490582981"/>
                  </a:ext>
                </a:extLst>
              </a:tr>
            </a:tbl>
          </a:graphicData>
        </a:graphic>
      </p:graphicFrame>
      <p:graphicFrame>
        <p:nvGraphicFramePr>
          <p:cNvPr id="4" name="Table 3">
            <a:extLst>
              <a:ext uri="{FF2B5EF4-FFF2-40B4-BE49-F238E27FC236}">
                <a16:creationId xmlns:a16="http://schemas.microsoft.com/office/drawing/2014/main" id="{9057AAB0-147F-4994-B01C-D26DEB876B4A}"/>
              </a:ext>
            </a:extLst>
          </p:cNvPr>
          <p:cNvGraphicFramePr>
            <a:graphicFrameLocks noGrp="1"/>
          </p:cNvGraphicFramePr>
          <p:nvPr/>
        </p:nvGraphicFramePr>
        <p:xfrm>
          <a:off x="1445992" y="1500597"/>
          <a:ext cx="3291840" cy="1483360"/>
        </p:xfrm>
        <a:graphic>
          <a:graphicData uri="http://schemas.openxmlformats.org/drawingml/2006/table">
            <a:tbl>
              <a:tblPr firstRow="1" bandRow="1">
                <a:tableStyleId>{5C22544A-7EE6-4342-B048-85BDC9FD1C3A}</a:tableStyleId>
              </a:tblPr>
              <a:tblGrid>
                <a:gridCol w="1463040">
                  <a:extLst>
                    <a:ext uri="{9D8B030D-6E8A-4147-A177-3AD203B41FA5}">
                      <a16:colId xmlns:a16="http://schemas.microsoft.com/office/drawing/2014/main" val="3279828295"/>
                    </a:ext>
                  </a:extLst>
                </a:gridCol>
                <a:gridCol w="1828800">
                  <a:extLst>
                    <a:ext uri="{9D8B030D-6E8A-4147-A177-3AD203B41FA5}">
                      <a16:colId xmlns:a16="http://schemas.microsoft.com/office/drawing/2014/main" val="3092589700"/>
                    </a:ext>
                  </a:extLst>
                </a:gridCol>
              </a:tblGrid>
              <a:tr h="370840">
                <a:tc>
                  <a:txBody>
                    <a:bodyPr/>
                    <a:lstStyle/>
                    <a:p>
                      <a:pPr algn="ctr"/>
                      <a:r>
                        <a:rPr lang="en-US" sz="1800" dirty="0" err="1"/>
                        <a:t>University_ID</a:t>
                      </a:r>
                      <a:endParaRPr lang="en-US" sz="1800" dirty="0"/>
                    </a:p>
                  </a:txBody>
                  <a:tcPr anchor="ctr"/>
                </a:tc>
                <a:tc>
                  <a:txBody>
                    <a:bodyPr/>
                    <a:lstStyle/>
                    <a:p>
                      <a:pPr algn="ctr"/>
                      <a:r>
                        <a:rPr lang="en-US" sz="1800" dirty="0"/>
                        <a:t>Tuition</a:t>
                      </a:r>
                    </a:p>
                  </a:txBody>
                  <a:tcPr anchor="ctr"/>
                </a:tc>
                <a:extLst>
                  <a:ext uri="{0D108BD9-81ED-4DB2-BD59-A6C34878D82A}">
                    <a16:rowId xmlns:a16="http://schemas.microsoft.com/office/drawing/2014/main" val="2545974107"/>
                  </a:ext>
                </a:extLst>
              </a:tr>
              <a:tr h="370840">
                <a:tc>
                  <a:txBody>
                    <a:bodyPr/>
                    <a:lstStyle/>
                    <a:p>
                      <a:r>
                        <a:rPr lang="en-US" sz="1800" dirty="0"/>
                        <a:t>1111</a:t>
                      </a:r>
                    </a:p>
                  </a:txBody>
                  <a:tcPr anchor="b"/>
                </a:tc>
                <a:tc>
                  <a:txBody>
                    <a:bodyPr/>
                    <a:lstStyle/>
                    <a:p>
                      <a:r>
                        <a:rPr lang="en-US" sz="1800" dirty="0"/>
                        <a:t>24.1</a:t>
                      </a:r>
                    </a:p>
                  </a:txBody>
                  <a:tcPr anchor="b"/>
                </a:tc>
                <a:extLst>
                  <a:ext uri="{0D108BD9-81ED-4DB2-BD59-A6C34878D82A}">
                    <a16:rowId xmlns:a16="http://schemas.microsoft.com/office/drawing/2014/main" val="3349628110"/>
                  </a:ext>
                </a:extLst>
              </a:tr>
              <a:tr h="370840">
                <a:tc>
                  <a:txBody>
                    <a:bodyPr/>
                    <a:lstStyle/>
                    <a:p>
                      <a:r>
                        <a:rPr lang="en-US" sz="1800" dirty="0"/>
                        <a:t>2222</a:t>
                      </a:r>
                    </a:p>
                  </a:txBody>
                  <a:tcPr anchor="b"/>
                </a:tc>
                <a:tc>
                  <a:txBody>
                    <a:bodyPr/>
                    <a:lstStyle/>
                    <a:p>
                      <a:r>
                        <a:rPr lang="en-US" sz="1800" dirty="0"/>
                        <a:t>12</a:t>
                      </a:r>
                    </a:p>
                  </a:txBody>
                  <a:tcPr anchor="b"/>
                </a:tc>
                <a:extLst>
                  <a:ext uri="{0D108BD9-81ED-4DB2-BD59-A6C34878D82A}">
                    <a16:rowId xmlns:a16="http://schemas.microsoft.com/office/drawing/2014/main" val="3969434701"/>
                  </a:ext>
                </a:extLst>
              </a:tr>
              <a:tr h="370840">
                <a:tc>
                  <a:txBody>
                    <a:bodyPr/>
                    <a:lstStyle/>
                    <a:p>
                      <a:r>
                        <a:rPr lang="en-US" sz="1800" dirty="0"/>
                        <a:t>3333</a:t>
                      </a:r>
                    </a:p>
                  </a:txBody>
                  <a:tcPr anchor="b"/>
                </a:tc>
                <a:tc>
                  <a:txBody>
                    <a:bodyPr/>
                    <a:lstStyle/>
                    <a:p>
                      <a:r>
                        <a:rPr lang="en-US" sz="1800" dirty="0"/>
                        <a:t>18</a:t>
                      </a:r>
                    </a:p>
                  </a:txBody>
                  <a:tcPr anchor="b"/>
                </a:tc>
                <a:extLst>
                  <a:ext uri="{0D108BD9-81ED-4DB2-BD59-A6C34878D82A}">
                    <a16:rowId xmlns:a16="http://schemas.microsoft.com/office/drawing/2014/main" val="117505711"/>
                  </a:ext>
                </a:extLst>
              </a:tr>
            </a:tbl>
          </a:graphicData>
        </a:graphic>
      </p:graphicFrame>
      <p:graphicFrame>
        <p:nvGraphicFramePr>
          <p:cNvPr id="5" name="Table 3">
            <a:extLst>
              <a:ext uri="{FF2B5EF4-FFF2-40B4-BE49-F238E27FC236}">
                <a16:creationId xmlns:a16="http://schemas.microsoft.com/office/drawing/2014/main" id="{A058B2FF-D50C-4796-BC7D-DA731B027384}"/>
              </a:ext>
            </a:extLst>
          </p:cNvPr>
          <p:cNvGraphicFramePr>
            <a:graphicFrameLocks noGrp="1"/>
          </p:cNvGraphicFramePr>
          <p:nvPr/>
        </p:nvGraphicFramePr>
        <p:xfrm>
          <a:off x="3385458" y="4285827"/>
          <a:ext cx="5867400" cy="2225040"/>
        </p:xfrm>
        <a:graphic>
          <a:graphicData uri="http://schemas.openxmlformats.org/drawingml/2006/table">
            <a:tbl>
              <a:tblPr firstRow="1" bandRow="1">
                <a:tableStyleId>{5C22544A-7EE6-4342-B048-85BDC9FD1C3A}</a:tableStyleId>
              </a:tblPr>
              <a:tblGrid>
                <a:gridCol w="1463040">
                  <a:extLst>
                    <a:ext uri="{9D8B030D-6E8A-4147-A177-3AD203B41FA5}">
                      <a16:colId xmlns:a16="http://schemas.microsoft.com/office/drawing/2014/main" val="3279828295"/>
                    </a:ext>
                  </a:extLst>
                </a:gridCol>
                <a:gridCol w="1295400">
                  <a:extLst>
                    <a:ext uri="{9D8B030D-6E8A-4147-A177-3AD203B41FA5}">
                      <a16:colId xmlns:a16="http://schemas.microsoft.com/office/drawing/2014/main" val="3092589700"/>
                    </a:ext>
                  </a:extLst>
                </a:gridCol>
                <a:gridCol w="1554480">
                  <a:extLst>
                    <a:ext uri="{9D8B030D-6E8A-4147-A177-3AD203B41FA5}">
                      <a16:colId xmlns:a16="http://schemas.microsoft.com/office/drawing/2014/main" val="2891685654"/>
                    </a:ext>
                  </a:extLst>
                </a:gridCol>
                <a:gridCol w="1554480">
                  <a:extLst>
                    <a:ext uri="{9D8B030D-6E8A-4147-A177-3AD203B41FA5}">
                      <a16:colId xmlns:a16="http://schemas.microsoft.com/office/drawing/2014/main" val="3769479765"/>
                    </a:ext>
                  </a:extLst>
                </a:gridCol>
              </a:tblGrid>
              <a:tr h="370840">
                <a:tc>
                  <a:txBody>
                    <a:bodyPr/>
                    <a:lstStyle/>
                    <a:p>
                      <a:pPr algn="ctr"/>
                      <a:r>
                        <a:rPr lang="en-US" sz="1800" dirty="0" err="1"/>
                        <a:t>University_ID</a:t>
                      </a:r>
                      <a:endParaRPr lang="en-US" sz="1800" dirty="0"/>
                    </a:p>
                  </a:txBody>
                  <a:tcPr anchor="ctr"/>
                </a:tc>
                <a:tc>
                  <a:txBody>
                    <a:bodyPr/>
                    <a:lstStyle/>
                    <a:p>
                      <a:pPr algn="ctr"/>
                      <a:r>
                        <a:rPr lang="en-US" sz="1800" dirty="0" err="1"/>
                        <a:t>Student_ID</a:t>
                      </a:r>
                      <a:endParaRPr lang="en-US" sz="1800" dirty="0"/>
                    </a:p>
                  </a:txBody>
                  <a:tcPr anchor="ctr"/>
                </a:tc>
                <a:tc>
                  <a:txBody>
                    <a:bodyPr/>
                    <a:lstStyle/>
                    <a:p>
                      <a:pPr algn="ctr"/>
                      <a:r>
                        <a:rPr lang="en-US" sz="1800" dirty="0"/>
                        <a:t>Tuition</a:t>
                      </a:r>
                    </a:p>
                  </a:txBody>
                  <a:tcPr anchor="ctr"/>
                </a:tc>
                <a:tc>
                  <a:txBody>
                    <a:bodyPr/>
                    <a:lstStyle/>
                    <a:p>
                      <a:pPr algn="ctr"/>
                      <a:r>
                        <a:rPr lang="en-US" sz="1800" dirty="0" err="1"/>
                        <a:t>Financial_Aid</a:t>
                      </a:r>
                      <a:endParaRPr lang="en-US" sz="1800" dirty="0"/>
                    </a:p>
                  </a:txBody>
                  <a:tcPr anchor="ctr"/>
                </a:tc>
                <a:extLst>
                  <a:ext uri="{0D108BD9-81ED-4DB2-BD59-A6C34878D82A}">
                    <a16:rowId xmlns:a16="http://schemas.microsoft.com/office/drawing/2014/main" val="2545974107"/>
                  </a:ext>
                </a:extLst>
              </a:tr>
              <a:tr h="370840">
                <a:tc>
                  <a:txBody>
                    <a:bodyPr/>
                    <a:lstStyle/>
                    <a:p>
                      <a:r>
                        <a:rPr lang="en-US" sz="1800" dirty="0"/>
                        <a:t>1111</a:t>
                      </a:r>
                    </a:p>
                  </a:txBody>
                  <a:tcPr anchor="b"/>
                </a:tc>
                <a:tc>
                  <a:txBody>
                    <a:bodyPr/>
                    <a:lstStyle/>
                    <a:p>
                      <a:r>
                        <a:rPr lang="en-US" sz="1800" dirty="0"/>
                        <a:t>1001</a:t>
                      </a:r>
                    </a:p>
                  </a:txBody>
                  <a:tcPr anchor="b"/>
                </a:tc>
                <a:tc>
                  <a:txBody>
                    <a:bodyPr/>
                    <a:lstStyle/>
                    <a:p>
                      <a:r>
                        <a:rPr lang="en-US" sz="1800" dirty="0"/>
                        <a:t>24.1</a:t>
                      </a:r>
                    </a:p>
                  </a:txBody>
                  <a:tcPr anchor="b"/>
                </a:tc>
                <a:tc>
                  <a:txBody>
                    <a:bodyPr/>
                    <a:lstStyle/>
                    <a:p>
                      <a:r>
                        <a:rPr lang="en-US" sz="1800" dirty="0"/>
                        <a:t>15.4</a:t>
                      </a:r>
                    </a:p>
                  </a:txBody>
                  <a:tcPr anchor="b"/>
                </a:tc>
                <a:extLst>
                  <a:ext uri="{0D108BD9-81ED-4DB2-BD59-A6C34878D82A}">
                    <a16:rowId xmlns:a16="http://schemas.microsoft.com/office/drawing/2014/main" val="3349628110"/>
                  </a:ext>
                </a:extLst>
              </a:tr>
              <a:tr h="370840">
                <a:tc>
                  <a:txBody>
                    <a:bodyPr/>
                    <a:lstStyle/>
                    <a:p>
                      <a:r>
                        <a:rPr lang="en-US" sz="1800" dirty="0"/>
                        <a:t>2222</a:t>
                      </a:r>
                    </a:p>
                  </a:txBody>
                  <a:tcPr anchor="b"/>
                </a:tc>
                <a:tc>
                  <a:txBody>
                    <a:bodyPr/>
                    <a:lstStyle/>
                    <a:p>
                      <a:r>
                        <a:rPr lang="en-US" sz="1800" dirty="0"/>
                        <a:t>1002</a:t>
                      </a:r>
                    </a:p>
                  </a:txBody>
                  <a:tcPr anchor="b"/>
                </a:tc>
                <a:tc>
                  <a:txBody>
                    <a:bodyPr/>
                    <a:lstStyle/>
                    <a:p>
                      <a:r>
                        <a:rPr lang="en-US" sz="1800" dirty="0"/>
                        <a:t>12</a:t>
                      </a:r>
                    </a:p>
                  </a:txBody>
                  <a:tcPr anchor="b"/>
                </a:tc>
                <a:tc>
                  <a:txBody>
                    <a:bodyPr/>
                    <a:lstStyle/>
                    <a:p>
                      <a:r>
                        <a:rPr lang="en-US" sz="1800" dirty="0"/>
                        <a:t>2.3</a:t>
                      </a:r>
                    </a:p>
                  </a:txBody>
                  <a:tcPr anchor="b"/>
                </a:tc>
                <a:extLst>
                  <a:ext uri="{0D108BD9-81ED-4DB2-BD59-A6C34878D82A}">
                    <a16:rowId xmlns:a16="http://schemas.microsoft.com/office/drawing/2014/main" val="3969434701"/>
                  </a:ext>
                </a:extLst>
              </a:tr>
              <a:tr h="370840">
                <a:tc>
                  <a:txBody>
                    <a:bodyPr/>
                    <a:lstStyle/>
                    <a:p>
                      <a:r>
                        <a:rPr lang="en-US" sz="1800" dirty="0"/>
                        <a:t>2222</a:t>
                      </a:r>
                    </a:p>
                  </a:txBody>
                  <a:tcPr anchor="b"/>
                </a:tc>
                <a:tc>
                  <a:txBody>
                    <a:bodyPr/>
                    <a:lstStyle/>
                    <a:p>
                      <a:r>
                        <a:rPr lang="en-US" sz="1800" dirty="0"/>
                        <a:t>1003</a:t>
                      </a:r>
                    </a:p>
                  </a:txBody>
                  <a:tcPr anchor="b"/>
                </a:tc>
                <a:tc>
                  <a:txBody>
                    <a:bodyPr/>
                    <a:lstStyle/>
                    <a:p>
                      <a:r>
                        <a:rPr lang="en-US" sz="1800" dirty="0"/>
                        <a:t>12</a:t>
                      </a:r>
                    </a:p>
                  </a:txBody>
                  <a:tcPr anchor="b"/>
                </a:tc>
                <a:tc>
                  <a:txBody>
                    <a:bodyPr/>
                    <a:lstStyle/>
                    <a:p>
                      <a:r>
                        <a:rPr lang="en-US" sz="1800" dirty="0"/>
                        <a:t>4.6</a:t>
                      </a:r>
                    </a:p>
                  </a:txBody>
                  <a:tcPr anchor="b"/>
                </a:tc>
                <a:extLst>
                  <a:ext uri="{0D108BD9-81ED-4DB2-BD59-A6C34878D82A}">
                    <a16:rowId xmlns:a16="http://schemas.microsoft.com/office/drawing/2014/main" val="117505711"/>
                  </a:ext>
                </a:extLst>
              </a:tr>
              <a:tr h="370840">
                <a:tc>
                  <a:txBody>
                    <a:bodyPr/>
                    <a:lstStyle/>
                    <a:p>
                      <a:r>
                        <a:rPr lang="en-US" sz="1800" dirty="0"/>
                        <a:t>3333</a:t>
                      </a:r>
                    </a:p>
                  </a:txBody>
                  <a:tcPr anchor="b"/>
                </a:tc>
                <a:tc>
                  <a:txBody>
                    <a:bodyPr/>
                    <a:lstStyle/>
                    <a:p>
                      <a:r>
                        <a:rPr lang="en-US" sz="1800" dirty="0"/>
                        <a:t>1004</a:t>
                      </a:r>
                    </a:p>
                  </a:txBody>
                  <a:tcPr anchor="b"/>
                </a:tc>
                <a:tc>
                  <a:txBody>
                    <a:bodyPr/>
                    <a:lstStyle/>
                    <a:p>
                      <a:r>
                        <a:rPr lang="en-US" sz="1800" dirty="0"/>
                        <a:t>18</a:t>
                      </a:r>
                    </a:p>
                  </a:txBody>
                  <a:tcPr anchor="b"/>
                </a:tc>
                <a:tc>
                  <a:txBody>
                    <a:bodyPr/>
                    <a:lstStyle/>
                    <a:p>
                      <a:r>
                        <a:rPr lang="en-US" sz="1800" dirty="0"/>
                        <a:t>5.1</a:t>
                      </a:r>
                    </a:p>
                  </a:txBody>
                  <a:tcPr anchor="b"/>
                </a:tc>
                <a:extLst>
                  <a:ext uri="{0D108BD9-81ED-4DB2-BD59-A6C34878D82A}">
                    <a16:rowId xmlns:a16="http://schemas.microsoft.com/office/drawing/2014/main" val="233159919"/>
                  </a:ext>
                </a:extLst>
              </a:tr>
              <a:tr h="370840">
                <a:tc>
                  <a:txBody>
                    <a:bodyPr/>
                    <a:lstStyle/>
                    <a:p>
                      <a:r>
                        <a:rPr lang="en-US" sz="1800" dirty="0"/>
                        <a:t>4444</a:t>
                      </a:r>
                    </a:p>
                  </a:txBody>
                  <a:tcPr anchor="b"/>
                </a:tc>
                <a:tc>
                  <a:txBody>
                    <a:bodyPr/>
                    <a:lstStyle/>
                    <a:p>
                      <a:r>
                        <a:rPr lang="en-US" sz="1800" dirty="0"/>
                        <a:t>1005</a:t>
                      </a:r>
                    </a:p>
                  </a:txBody>
                  <a:tcPr anchor="b"/>
                </a:tc>
                <a:tc>
                  <a:txBody>
                    <a:bodyPr/>
                    <a:lstStyle/>
                    <a:p>
                      <a:endParaRPr lang="en-US" sz="1800" dirty="0"/>
                    </a:p>
                  </a:txBody>
                  <a:tcPr anchor="b"/>
                </a:tc>
                <a:tc>
                  <a:txBody>
                    <a:bodyPr/>
                    <a:lstStyle/>
                    <a:p>
                      <a:r>
                        <a:rPr lang="en-US" sz="1800" dirty="0"/>
                        <a:t>3.7</a:t>
                      </a:r>
                    </a:p>
                  </a:txBody>
                  <a:tcPr anchor="b"/>
                </a:tc>
                <a:extLst>
                  <a:ext uri="{0D108BD9-81ED-4DB2-BD59-A6C34878D82A}">
                    <a16:rowId xmlns:a16="http://schemas.microsoft.com/office/drawing/2014/main" val="1440721507"/>
                  </a:ext>
                </a:extLst>
              </a:tr>
            </a:tbl>
          </a:graphicData>
        </a:graphic>
      </p:graphicFrame>
      <p:sp>
        <p:nvSpPr>
          <p:cNvPr id="6" name="TextBox 5">
            <a:extLst>
              <a:ext uri="{FF2B5EF4-FFF2-40B4-BE49-F238E27FC236}">
                <a16:creationId xmlns:a16="http://schemas.microsoft.com/office/drawing/2014/main" id="{944BAA4F-05CA-46DE-84A4-A8E8AF336F38}"/>
              </a:ext>
            </a:extLst>
          </p:cNvPr>
          <p:cNvSpPr txBox="1"/>
          <p:nvPr/>
        </p:nvSpPr>
        <p:spPr>
          <a:xfrm>
            <a:off x="4048126" y="3076441"/>
            <a:ext cx="4133850" cy="369332"/>
          </a:xfrm>
          <a:prstGeom prst="rect">
            <a:avLst/>
          </a:prstGeom>
          <a:noFill/>
        </p:spPr>
        <p:txBody>
          <a:bodyPr wrap="square" rtlCol="0">
            <a:spAutoFit/>
          </a:bodyPr>
          <a:lstStyle/>
          <a:p>
            <a:pPr algn="ctr"/>
            <a:r>
              <a:rPr lang="en-US" dirty="0"/>
              <a:t>merge 1:m </a:t>
            </a:r>
            <a:r>
              <a:rPr lang="en-US" dirty="0" err="1"/>
              <a:t>University_ID</a:t>
            </a:r>
            <a:r>
              <a:rPr lang="en-US" dirty="0"/>
              <a:t> using (</a:t>
            </a:r>
            <a:r>
              <a:rPr lang="en-US" dirty="0" err="1"/>
              <a:t>filepath</a:t>
            </a:r>
            <a:r>
              <a:rPr lang="en-US" dirty="0"/>
              <a:t>)</a:t>
            </a:r>
          </a:p>
        </p:txBody>
      </p:sp>
      <p:sp>
        <p:nvSpPr>
          <p:cNvPr id="7" name="Arrow: Right 6">
            <a:extLst>
              <a:ext uri="{FF2B5EF4-FFF2-40B4-BE49-F238E27FC236}">
                <a16:creationId xmlns:a16="http://schemas.microsoft.com/office/drawing/2014/main" id="{B054AF08-FF91-4B13-82B9-73F1F60E8FE1}"/>
              </a:ext>
            </a:extLst>
          </p:cNvPr>
          <p:cNvSpPr/>
          <p:nvPr/>
        </p:nvSpPr>
        <p:spPr>
          <a:xfrm rot="2394736">
            <a:off x="3277308" y="3492725"/>
            <a:ext cx="1807443" cy="319169"/>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32393218-C4D4-4C02-8742-EA48FC286698}"/>
              </a:ext>
            </a:extLst>
          </p:cNvPr>
          <p:cNvSpPr/>
          <p:nvPr/>
        </p:nvSpPr>
        <p:spPr>
          <a:xfrm rot="8400000">
            <a:off x="6836303" y="3505219"/>
            <a:ext cx="1765759" cy="319169"/>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0B6E00E2-BB3F-4D41-A522-57683FEA0177}"/>
              </a:ext>
            </a:extLst>
          </p:cNvPr>
          <p:cNvSpPr/>
          <p:nvPr/>
        </p:nvSpPr>
        <p:spPr>
          <a:xfrm rot="21392528">
            <a:off x="2215123" y="1004225"/>
            <a:ext cx="5668212" cy="1191688"/>
          </a:xfrm>
          <a:custGeom>
            <a:avLst/>
            <a:gdLst>
              <a:gd name="connsiteX0" fmla="*/ 0 w 6003636"/>
              <a:gd name="connsiteY0" fmla="*/ 1191688 h 1191688"/>
              <a:gd name="connsiteX1" fmla="*/ 3177309 w 6003636"/>
              <a:gd name="connsiteY1" fmla="*/ 197 h 1191688"/>
              <a:gd name="connsiteX2" fmla="*/ 6003636 w 6003636"/>
              <a:gd name="connsiteY2" fmla="*/ 1117797 h 1191688"/>
            </a:gdLst>
            <a:ahLst/>
            <a:cxnLst>
              <a:cxn ang="0">
                <a:pos x="connsiteX0" y="connsiteY0"/>
              </a:cxn>
              <a:cxn ang="0">
                <a:pos x="connsiteX1" y="connsiteY1"/>
              </a:cxn>
              <a:cxn ang="0">
                <a:pos x="connsiteX2" y="connsiteY2"/>
              </a:cxn>
            </a:cxnLst>
            <a:rect l="l" t="t" r="r" b="b"/>
            <a:pathLst>
              <a:path w="6003636" h="1191688">
                <a:moveTo>
                  <a:pt x="0" y="1191688"/>
                </a:moveTo>
                <a:cubicBezTo>
                  <a:pt x="1088351" y="602100"/>
                  <a:pt x="2176703" y="12512"/>
                  <a:pt x="3177309" y="197"/>
                </a:cubicBezTo>
                <a:cubicBezTo>
                  <a:pt x="4177915" y="-12118"/>
                  <a:pt x="5090775" y="552839"/>
                  <a:pt x="6003636" y="1117797"/>
                </a:cubicBezTo>
              </a:path>
            </a:pathLst>
          </a:custGeom>
          <a:ln w="28575"/>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10" name="Rectangle 9">
            <a:extLst>
              <a:ext uri="{FF2B5EF4-FFF2-40B4-BE49-F238E27FC236}">
                <a16:creationId xmlns:a16="http://schemas.microsoft.com/office/drawing/2014/main" id="{3AC30ADB-BB4B-49C7-90D5-A73813B961C7}"/>
              </a:ext>
            </a:extLst>
          </p:cNvPr>
          <p:cNvSpPr/>
          <p:nvPr/>
        </p:nvSpPr>
        <p:spPr>
          <a:xfrm>
            <a:off x="4298290" y="205404"/>
            <a:ext cx="1848612" cy="56365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Duplicates In Using Data</a:t>
            </a:r>
          </a:p>
        </p:txBody>
      </p:sp>
      <p:sp>
        <p:nvSpPr>
          <p:cNvPr id="11" name="Freeform: Shape 10">
            <a:extLst>
              <a:ext uri="{FF2B5EF4-FFF2-40B4-BE49-F238E27FC236}">
                <a16:creationId xmlns:a16="http://schemas.microsoft.com/office/drawing/2014/main" id="{8B5392F9-3E93-444E-A7BB-D910114B2FF7}"/>
              </a:ext>
            </a:extLst>
          </p:cNvPr>
          <p:cNvSpPr/>
          <p:nvPr/>
        </p:nvSpPr>
        <p:spPr>
          <a:xfrm rot="21175287">
            <a:off x="2173165" y="812212"/>
            <a:ext cx="5606870" cy="1191688"/>
          </a:xfrm>
          <a:custGeom>
            <a:avLst/>
            <a:gdLst>
              <a:gd name="connsiteX0" fmla="*/ 0 w 6003636"/>
              <a:gd name="connsiteY0" fmla="*/ 1191688 h 1191688"/>
              <a:gd name="connsiteX1" fmla="*/ 3177309 w 6003636"/>
              <a:gd name="connsiteY1" fmla="*/ 197 h 1191688"/>
              <a:gd name="connsiteX2" fmla="*/ 6003636 w 6003636"/>
              <a:gd name="connsiteY2" fmla="*/ 1117797 h 1191688"/>
            </a:gdLst>
            <a:ahLst/>
            <a:cxnLst>
              <a:cxn ang="0">
                <a:pos x="connsiteX0" y="connsiteY0"/>
              </a:cxn>
              <a:cxn ang="0">
                <a:pos x="connsiteX1" y="connsiteY1"/>
              </a:cxn>
              <a:cxn ang="0">
                <a:pos x="connsiteX2" y="connsiteY2"/>
              </a:cxn>
            </a:cxnLst>
            <a:rect l="l" t="t" r="r" b="b"/>
            <a:pathLst>
              <a:path w="6003636" h="1191688">
                <a:moveTo>
                  <a:pt x="0" y="1191688"/>
                </a:moveTo>
                <a:cubicBezTo>
                  <a:pt x="1088351" y="602100"/>
                  <a:pt x="2176703" y="12512"/>
                  <a:pt x="3177309" y="197"/>
                </a:cubicBezTo>
                <a:cubicBezTo>
                  <a:pt x="4177915" y="-12118"/>
                  <a:pt x="5090775" y="552839"/>
                  <a:pt x="6003636" y="1117797"/>
                </a:cubicBezTo>
              </a:path>
            </a:pathLst>
          </a:custGeom>
          <a:ln w="28575"/>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738768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67163" y="16165"/>
            <a:ext cx="8839200" cy="828675"/>
          </a:xfrm>
        </p:spPr>
        <p:txBody>
          <a:bodyPr>
            <a:normAutofit/>
          </a:bodyPr>
          <a:lstStyle/>
          <a:p>
            <a:pPr>
              <a:defRPr/>
            </a:pPr>
            <a:r>
              <a:rPr lang="en-US" sz="4000" b="1" dirty="0">
                <a:latin typeface="Garamond" panose="02020404030301010803" pitchFamily="18" charset="0"/>
              </a:rPr>
              <a:t>7. Merging Data: Adding Variables</a:t>
            </a:r>
          </a:p>
        </p:txBody>
      </p:sp>
      <p:sp>
        <p:nvSpPr>
          <p:cNvPr id="37891" name="Rectangle 3"/>
          <p:cNvSpPr>
            <a:spLocks noGrp="1" noRot="1" noChangeArrowheads="1"/>
          </p:cNvSpPr>
          <p:nvPr>
            <p:ph idx="1"/>
          </p:nvPr>
        </p:nvSpPr>
        <p:spPr>
          <a:xfrm>
            <a:off x="350982" y="844840"/>
            <a:ext cx="11471563" cy="6299412"/>
          </a:xfrm>
        </p:spPr>
        <p:txBody>
          <a:bodyPr rtlCol="0">
            <a:normAutofit/>
          </a:bodyPr>
          <a:lstStyle/>
          <a:p>
            <a:pPr marL="0" indent="0">
              <a:buNone/>
              <a:defRPr/>
            </a:pPr>
            <a:r>
              <a:rPr lang="en-US" sz="3000" dirty="0">
                <a:latin typeface="Garamond" panose="02020404030301010803" pitchFamily="18" charset="0"/>
              </a:rPr>
              <a:t>Other notes on merging data</a:t>
            </a:r>
          </a:p>
          <a:p>
            <a:pPr>
              <a:defRPr/>
            </a:pPr>
            <a:r>
              <a:rPr lang="en-US" sz="3000" dirty="0">
                <a:latin typeface="Garamond" panose="02020404030301010803" pitchFamily="18" charset="0"/>
              </a:rPr>
              <a:t>Errors are generally the result of either not deduplicating or using the wrong merge command (e.g. 1:1 instead of m:1)</a:t>
            </a:r>
          </a:p>
          <a:p>
            <a:pPr>
              <a:defRPr/>
            </a:pPr>
            <a:r>
              <a:rPr lang="en-US" sz="3000" dirty="0">
                <a:latin typeface="Garamond" panose="02020404030301010803" pitchFamily="18" charset="0"/>
              </a:rPr>
              <a:t>By default, Stata will merge all variables from the using data onto the master data</a:t>
            </a:r>
          </a:p>
          <a:p>
            <a:pPr lvl="1">
              <a:defRPr/>
            </a:pPr>
            <a:r>
              <a:rPr lang="en-US" sz="2000" dirty="0">
                <a:latin typeface="Garamond" panose="02020404030301010803" pitchFamily="18" charset="0"/>
              </a:rPr>
              <a:t>If there are variables of different names in both datasets, the merged dataset will have two redundant variables </a:t>
            </a:r>
          </a:p>
          <a:p>
            <a:pPr lvl="1">
              <a:defRPr/>
            </a:pPr>
            <a:r>
              <a:rPr lang="en-US" sz="2000" dirty="0">
                <a:latin typeface="Garamond" panose="02020404030301010803" pitchFamily="18" charset="0"/>
              </a:rPr>
              <a:t>There is an advanced option that allows one to merge in only specific variables from the using dataset</a:t>
            </a:r>
          </a:p>
          <a:p>
            <a:pPr lvl="1">
              <a:defRPr/>
            </a:pPr>
            <a:r>
              <a:rPr lang="en-US" sz="2000" dirty="0">
                <a:latin typeface="Garamond" panose="02020404030301010803" pitchFamily="18" charset="0"/>
              </a:rPr>
              <a:t>If some variable names are the same in both datasets but the values differ, conflicts can arise, for which there are advanced options in the merge command</a:t>
            </a:r>
          </a:p>
          <a:p>
            <a:pPr>
              <a:defRPr/>
            </a:pPr>
            <a:r>
              <a:rPr lang="en-US" sz="3000" dirty="0">
                <a:latin typeface="Garamond" panose="02020404030301010803" pitchFamily="18" charset="0"/>
              </a:rPr>
              <a:t>Check the merged data, by looking at it or by running analyses/</a:t>
            </a:r>
            <a:r>
              <a:rPr lang="en-US" sz="3000" dirty="0" err="1">
                <a:latin typeface="Garamond" panose="02020404030301010803" pitchFamily="18" charset="0"/>
              </a:rPr>
              <a:t>descriptives</a:t>
            </a:r>
            <a:r>
              <a:rPr lang="en-US" sz="3000" dirty="0">
                <a:latin typeface="Garamond" panose="02020404030301010803" pitchFamily="18" charset="0"/>
              </a:rPr>
              <a:t>, to make sure that the data are correct</a:t>
            </a:r>
          </a:p>
          <a:p>
            <a:pPr>
              <a:defRPr/>
            </a:pPr>
            <a:r>
              <a:rPr lang="en-US" sz="3000" dirty="0">
                <a:latin typeface="Garamond" panose="02020404030301010803" pitchFamily="18" charset="0"/>
              </a:rPr>
              <a:t>Don’t merge using names (string variables) if it can at all be avoided</a:t>
            </a:r>
          </a:p>
          <a:p>
            <a:pPr lvl="1">
              <a:defRPr/>
            </a:pPr>
            <a:endParaRPr lang="en-US" sz="2000" dirty="0">
              <a:latin typeface="Garamond" panose="02020404030301010803" pitchFamily="18" charset="0"/>
            </a:endParaRPr>
          </a:p>
          <a:p>
            <a:pPr marL="514350" indent="-514350">
              <a:buFont typeface="+mj-lt"/>
              <a:buAutoNum type="arabicPeriod"/>
              <a:defRPr/>
            </a:pPr>
            <a:endParaRPr lang="en-US" sz="3000" dirty="0">
              <a:latin typeface="Garamond" panose="02020404030301010803" pitchFamily="18" charset="0"/>
            </a:endParaRPr>
          </a:p>
        </p:txBody>
      </p:sp>
    </p:spTree>
    <p:extLst>
      <p:ext uri="{BB962C8B-B14F-4D97-AF65-F5344CB8AC3E}">
        <p14:creationId xmlns:p14="http://schemas.microsoft.com/office/powerpoint/2010/main" val="4220824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67163" y="16165"/>
            <a:ext cx="8839200" cy="828675"/>
          </a:xfrm>
        </p:spPr>
        <p:txBody>
          <a:bodyPr>
            <a:normAutofit fontScale="90000"/>
          </a:bodyPr>
          <a:lstStyle/>
          <a:p>
            <a:pPr>
              <a:defRPr/>
            </a:pPr>
            <a:r>
              <a:rPr lang="en-US" sz="4000" b="1" dirty="0">
                <a:latin typeface="Garamond" panose="02020404030301010803" pitchFamily="18" charset="0"/>
              </a:rPr>
              <a:t>8. Appending Data: Adding Observations</a:t>
            </a:r>
          </a:p>
        </p:txBody>
      </p:sp>
      <p:sp>
        <p:nvSpPr>
          <p:cNvPr id="37891" name="Rectangle 3"/>
          <p:cNvSpPr>
            <a:spLocks noGrp="1" noRot="1" noChangeArrowheads="1"/>
          </p:cNvSpPr>
          <p:nvPr>
            <p:ph idx="1"/>
          </p:nvPr>
        </p:nvSpPr>
        <p:spPr>
          <a:xfrm>
            <a:off x="350982" y="844840"/>
            <a:ext cx="11471563" cy="5996995"/>
          </a:xfrm>
        </p:spPr>
        <p:txBody>
          <a:bodyPr rtlCol="0">
            <a:normAutofit lnSpcReduction="10000"/>
          </a:bodyPr>
          <a:lstStyle/>
          <a:p>
            <a:pPr marL="0" indent="0">
              <a:buNone/>
              <a:defRPr/>
            </a:pPr>
            <a:r>
              <a:rPr lang="en-US" sz="3000" dirty="0">
                <a:latin typeface="Garamond" panose="02020404030301010803" pitchFamily="18" charset="0"/>
              </a:rPr>
              <a:t>Sometimes one does not have complete data on the population one wishes to study, but complete data exists across multiple datasets. In these cases, the observations from two datasets can be combined by using Stata’s append command. To append data, a few things are required:</a:t>
            </a:r>
          </a:p>
          <a:p>
            <a:pPr marL="514350" indent="-514350">
              <a:buFont typeface="+mj-lt"/>
              <a:buAutoNum type="arabicPeriod"/>
              <a:defRPr/>
            </a:pPr>
            <a:r>
              <a:rPr lang="en-US" sz="3000" dirty="0">
                <a:latin typeface="Garamond" panose="02020404030301010803" pitchFamily="18" charset="0"/>
              </a:rPr>
              <a:t>The variables in both datasets must be named exactly the same</a:t>
            </a:r>
          </a:p>
          <a:p>
            <a:pPr marL="514350" indent="-514350">
              <a:buFont typeface="+mj-lt"/>
              <a:buAutoNum type="arabicPeriod"/>
              <a:defRPr/>
            </a:pPr>
            <a:r>
              <a:rPr lang="en-US" sz="3000" dirty="0">
                <a:latin typeface="Garamond" panose="02020404030301010803" pitchFamily="18" charset="0"/>
              </a:rPr>
              <a:t>The variables in both datasets need to be in the same format (string or numeric)</a:t>
            </a:r>
          </a:p>
          <a:p>
            <a:pPr marL="514350" indent="-514350">
              <a:buFont typeface="+mj-lt"/>
              <a:buAutoNum type="arabicPeriod"/>
              <a:defRPr/>
            </a:pPr>
            <a:r>
              <a:rPr lang="en-US" sz="3000" dirty="0">
                <a:latin typeface="Garamond" panose="02020404030301010803" pitchFamily="18" charset="0"/>
              </a:rPr>
              <a:t>One must know the file paths for the two datasets that are being appended</a:t>
            </a:r>
          </a:p>
          <a:p>
            <a:pPr marL="0" indent="0">
              <a:buNone/>
              <a:defRPr/>
            </a:pPr>
            <a:endParaRPr lang="en-US" sz="3000" dirty="0">
              <a:latin typeface="Garamond" panose="02020404030301010803" pitchFamily="18" charset="0"/>
            </a:endParaRPr>
          </a:p>
          <a:p>
            <a:pPr marL="0" indent="0">
              <a:buNone/>
              <a:defRPr/>
            </a:pPr>
            <a:r>
              <a:rPr lang="en-US" sz="3000" u="sng" dirty="0">
                <a:latin typeface="Garamond" panose="02020404030301010803" pitchFamily="18" charset="0"/>
              </a:rPr>
              <a:t>Stata code:</a:t>
            </a:r>
          </a:p>
          <a:p>
            <a:pPr marL="0" indent="0" algn="ctr">
              <a:buNone/>
              <a:defRPr/>
            </a:pPr>
            <a:r>
              <a:rPr lang="en-US" sz="3000" dirty="0">
                <a:latin typeface="Garamond" panose="02020404030301010803" pitchFamily="18" charset="0"/>
              </a:rPr>
              <a:t>Append using </a:t>
            </a:r>
            <a:r>
              <a:rPr lang="en-US" sz="3000" dirty="0" err="1">
                <a:latin typeface="Garamond" panose="02020404030301010803" pitchFamily="18" charset="0"/>
              </a:rPr>
              <a:t>filepath</a:t>
            </a:r>
            <a:endParaRPr lang="en-US" sz="3000" dirty="0">
              <a:latin typeface="Garamond" panose="02020404030301010803" pitchFamily="18" charset="0"/>
            </a:endParaRPr>
          </a:p>
        </p:txBody>
      </p:sp>
    </p:spTree>
    <p:extLst>
      <p:ext uri="{BB962C8B-B14F-4D97-AF65-F5344CB8AC3E}">
        <p14:creationId xmlns:p14="http://schemas.microsoft.com/office/powerpoint/2010/main" val="32352166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67163" y="16165"/>
            <a:ext cx="8839200" cy="828675"/>
          </a:xfrm>
        </p:spPr>
        <p:txBody>
          <a:bodyPr>
            <a:normAutofit fontScale="90000"/>
          </a:bodyPr>
          <a:lstStyle/>
          <a:p>
            <a:pPr>
              <a:defRPr/>
            </a:pPr>
            <a:r>
              <a:rPr lang="en-US" sz="4000" b="1" dirty="0">
                <a:latin typeface="Garamond" panose="02020404030301010803" pitchFamily="18" charset="0"/>
              </a:rPr>
              <a:t>8. Appending Data: Adding Observations</a:t>
            </a:r>
          </a:p>
        </p:txBody>
      </p:sp>
      <p:sp>
        <p:nvSpPr>
          <p:cNvPr id="37891" name="Rectangle 3"/>
          <p:cNvSpPr>
            <a:spLocks noGrp="1" noRot="1" noChangeArrowheads="1"/>
          </p:cNvSpPr>
          <p:nvPr>
            <p:ph idx="1"/>
          </p:nvPr>
        </p:nvSpPr>
        <p:spPr>
          <a:xfrm>
            <a:off x="350982" y="844840"/>
            <a:ext cx="11471563" cy="5996995"/>
          </a:xfrm>
        </p:spPr>
        <p:txBody>
          <a:bodyPr rtlCol="0">
            <a:normAutofit lnSpcReduction="10000"/>
          </a:bodyPr>
          <a:lstStyle/>
          <a:p>
            <a:pPr marL="0" indent="0">
              <a:buNone/>
              <a:defRPr/>
            </a:pPr>
            <a:r>
              <a:rPr lang="en-US" sz="3000" dirty="0">
                <a:latin typeface="Garamond" panose="02020404030301010803" pitchFamily="18" charset="0"/>
              </a:rPr>
              <a:t>Sometimes one does not have complete data on the population one wishes to study, but complete data exists across multiple datasets. In these cases, the observations from two datasets can be combined by using Stata’s append command. To append data, a few things are required:</a:t>
            </a:r>
          </a:p>
          <a:p>
            <a:pPr marL="514350" indent="-514350">
              <a:buFont typeface="+mj-lt"/>
              <a:buAutoNum type="arabicPeriod"/>
              <a:defRPr/>
            </a:pPr>
            <a:r>
              <a:rPr lang="en-US" sz="3000" dirty="0">
                <a:latin typeface="Garamond" panose="02020404030301010803" pitchFamily="18" charset="0"/>
              </a:rPr>
              <a:t>The variables in both datasets must be named exactly the same</a:t>
            </a:r>
          </a:p>
          <a:p>
            <a:pPr marL="514350" indent="-514350">
              <a:buFont typeface="+mj-lt"/>
              <a:buAutoNum type="arabicPeriod"/>
              <a:defRPr/>
            </a:pPr>
            <a:r>
              <a:rPr lang="en-US" sz="3000" dirty="0">
                <a:latin typeface="Garamond" panose="02020404030301010803" pitchFamily="18" charset="0"/>
              </a:rPr>
              <a:t>The variables in both datasets need to be in the same format (string or numeric)</a:t>
            </a:r>
          </a:p>
          <a:p>
            <a:pPr marL="514350" indent="-514350">
              <a:buFont typeface="+mj-lt"/>
              <a:buAutoNum type="arabicPeriod"/>
              <a:defRPr/>
            </a:pPr>
            <a:r>
              <a:rPr lang="en-US" sz="3000" dirty="0">
                <a:latin typeface="Garamond" panose="02020404030301010803" pitchFamily="18" charset="0"/>
              </a:rPr>
              <a:t>One must know the file paths for the two datasets that are being appended</a:t>
            </a:r>
          </a:p>
          <a:p>
            <a:pPr marL="0" indent="0">
              <a:buNone/>
              <a:defRPr/>
            </a:pPr>
            <a:endParaRPr lang="en-US" sz="3000" dirty="0">
              <a:latin typeface="Garamond" panose="02020404030301010803" pitchFamily="18" charset="0"/>
            </a:endParaRPr>
          </a:p>
          <a:p>
            <a:pPr marL="0" indent="0">
              <a:buNone/>
              <a:defRPr/>
            </a:pPr>
            <a:r>
              <a:rPr lang="en-US" sz="3000" u="sng" dirty="0">
                <a:latin typeface="Garamond" panose="02020404030301010803" pitchFamily="18" charset="0"/>
              </a:rPr>
              <a:t>Stata code:</a:t>
            </a:r>
          </a:p>
          <a:p>
            <a:pPr marL="0" indent="0" algn="ctr">
              <a:buNone/>
              <a:defRPr/>
            </a:pPr>
            <a:r>
              <a:rPr lang="en-US" sz="3000" dirty="0">
                <a:latin typeface="Garamond" panose="02020404030301010803" pitchFamily="18" charset="0"/>
              </a:rPr>
              <a:t>Append using </a:t>
            </a:r>
            <a:r>
              <a:rPr lang="en-US" sz="3000" dirty="0" err="1">
                <a:latin typeface="Garamond" panose="02020404030301010803" pitchFamily="18" charset="0"/>
              </a:rPr>
              <a:t>filepath</a:t>
            </a:r>
            <a:endParaRPr lang="en-US" sz="3000" dirty="0">
              <a:latin typeface="Garamond" panose="02020404030301010803" pitchFamily="18" charset="0"/>
            </a:endParaRPr>
          </a:p>
        </p:txBody>
      </p:sp>
    </p:spTree>
    <p:extLst>
      <p:ext uri="{BB962C8B-B14F-4D97-AF65-F5344CB8AC3E}">
        <p14:creationId xmlns:p14="http://schemas.microsoft.com/office/powerpoint/2010/main" val="2340900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112692"/>
            <a:ext cx="9144000" cy="556928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0" y="0"/>
            <a:ext cx="9144000" cy="1417638"/>
          </a:xfrm>
        </p:spPr>
        <p:txBody>
          <a:bodyPr>
            <a:normAutofit/>
          </a:bodyPr>
          <a:lstStyle/>
          <a:p>
            <a:r>
              <a:rPr lang="en-US" sz="2800" cap="all" dirty="0">
                <a:latin typeface="Garamond"/>
                <a:cs typeface="Garamond"/>
              </a:rPr>
              <a:t>About me</a:t>
            </a:r>
          </a:p>
        </p:txBody>
      </p:sp>
      <p:sp>
        <p:nvSpPr>
          <p:cNvPr id="3" name="Content Placeholder 2"/>
          <p:cNvSpPr>
            <a:spLocks noGrp="1"/>
          </p:cNvSpPr>
          <p:nvPr>
            <p:ph idx="1"/>
          </p:nvPr>
        </p:nvSpPr>
        <p:spPr>
          <a:xfrm>
            <a:off x="2221766" y="1419712"/>
            <a:ext cx="7748468" cy="4325596"/>
          </a:xfrm>
          <a:solidFill>
            <a:srgbClr val="FFFFFF"/>
          </a:solidFill>
        </p:spPr>
        <p:txBody>
          <a:bodyPr>
            <a:normAutofit/>
          </a:bodyPr>
          <a:lstStyle/>
          <a:p>
            <a:pPr marL="0" indent="0">
              <a:buNone/>
            </a:pPr>
            <a:r>
              <a:rPr lang="en-US" sz="2500" b="1" dirty="0">
                <a:solidFill>
                  <a:srgbClr val="0070C0"/>
                </a:solidFill>
                <a:latin typeface="Garamond" panose="02020404030301010803" pitchFamily="18" charset="0"/>
              </a:rPr>
              <a:t>Dr. Jason Burns is an Assistant Professor in SHU’s K-12 program in Educational Leadership, Management, and Policy. </a:t>
            </a:r>
          </a:p>
          <a:p>
            <a:pPr marL="0" indent="0">
              <a:buNone/>
            </a:pPr>
            <a:endParaRPr lang="en-US" sz="2500" b="1" dirty="0">
              <a:solidFill>
                <a:srgbClr val="0070C0"/>
              </a:solidFill>
            </a:endParaRPr>
          </a:p>
        </p:txBody>
      </p:sp>
      <p:pic>
        <p:nvPicPr>
          <p:cNvPr id="7" name="Picture 6" descr="HORIZ LOGO.BLU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4877" y="5981769"/>
            <a:ext cx="3060700" cy="608480"/>
          </a:xfrm>
          <a:prstGeom prst="rect">
            <a:avLst/>
          </a:prstGeom>
        </p:spPr>
      </p:pic>
      <p:pic>
        <p:nvPicPr>
          <p:cNvPr id="8" name="Picture 7" descr="A person wearing glasses&#10;&#10;Description automatically generated with medium confidence">
            <a:extLst>
              <a:ext uri="{FF2B5EF4-FFF2-40B4-BE49-F238E27FC236}">
                <a16:creationId xmlns:a16="http://schemas.microsoft.com/office/drawing/2014/main" id="{D92CA90B-CDB4-4E51-8A49-5BE7397E2F19}"/>
              </a:ext>
            </a:extLst>
          </p:cNvPr>
          <p:cNvPicPr>
            <a:picLocks noChangeAspect="1"/>
          </p:cNvPicPr>
          <p:nvPr/>
        </p:nvPicPr>
        <p:blipFill>
          <a:blip r:embed="rId3"/>
          <a:stretch>
            <a:fillRect/>
          </a:stretch>
        </p:blipFill>
        <p:spPr>
          <a:xfrm>
            <a:off x="4237759" y="2449945"/>
            <a:ext cx="3716482" cy="3716482"/>
          </a:xfrm>
          <a:prstGeom prst="rect">
            <a:avLst/>
          </a:prstGeom>
        </p:spPr>
      </p:pic>
    </p:spTree>
    <p:extLst>
      <p:ext uri="{BB962C8B-B14F-4D97-AF65-F5344CB8AC3E}">
        <p14:creationId xmlns:p14="http://schemas.microsoft.com/office/powerpoint/2010/main" val="856618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rrow: Bent-Up 13">
            <a:extLst>
              <a:ext uri="{FF2B5EF4-FFF2-40B4-BE49-F238E27FC236}">
                <a16:creationId xmlns:a16="http://schemas.microsoft.com/office/drawing/2014/main" id="{9444B0D3-ED9F-459B-AE25-A55A2FB74167}"/>
              </a:ext>
            </a:extLst>
          </p:cNvPr>
          <p:cNvSpPr/>
          <p:nvPr/>
        </p:nvSpPr>
        <p:spPr>
          <a:xfrm rot="16200000" flipH="1">
            <a:off x="8247990" y="3273050"/>
            <a:ext cx="3527796" cy="2439065"/>
          </a:xfrm>
          <a:prstGeom prst="bentUpArrow">
            <a:avLst>
              <a:gd name="adj1" fmla="val 19698"/>
              <a:gd name="adj2" fmla="val 17237"/>
              <a:gd name="adj3" fmla="val 1969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890" name="Rectangle 2"/>
          <p:cNvSpPr>
            <a:spLocks noGrp="1" noRot="1" noChangeArrowheads="1"/>
          </p:cNvSpPr>
          <p:nvPr>
            <p:ph type="title"/>
          </p:nvPr>
        </p:nvSpPr>
        <p:spPr>
          <a:xfrm>
            <a:off x="1667163" y="16165"/>
            <a:ext cx="8839200" cy="828675"/>
          </a:xfrm>
        </p:spPr>
        <p:txBody>
          <a:bodyPr>
            <a:normAutofit fontScale="90000"/>
          </a:bodyPr>
          <a:lstStyle/>
          <a:p>
            <a:pPr>
              <a:defRPr/>
            </a:pPr>
            <a:r>
              <a:rPr lang="en-US" sz="4000" b="1" dirty="0">
                <a:latin typeface="Garamond" panose="02020404030301010803" pitchFamily="18" charset="0"/>
              </a:rPr>
              <a:t>8. Appending Data: Adding Observations</a:t>
            </a:r>
          </a:p>
        </p:txBody>
      </p:sp>
      <p:graphicFrame>
        <p:nvGraphicFramePr>
          <p:cNvPr id="4" name="Table 3">
            <a:extLst>
              <a:ext uri="{FF2B5EF4-FFF2-40B4-BE49-F238E27FC236}">
                <a16:creationId xmlns:a16="http://schemas.microsoft.com/office/drawing/2014/main" id="{A2C5E6D9-5464-494F-8323-1C2B14402779}"/>
              </a:ext>
            </a:extLst>
          </p:cNvPr>
          <p:cNvGraphicFramePr>
            <a:graphicFrameLocks noGrp="1"/>
          </p:cNvGraphicFramePr>
          <p:nvPr>
            <p:extLst>
              <p:ext uri="{D42A27DB-BD31-4B8C-83A1-F6EECF244321}">
                <p14:modId xmlns:p14="http://schemas.microsoft.com/office/powerpoint/2010/main" val="3382597824"/>
              </p:ext>
            </p:extLst>
          </p:nvPr>
        </p:nvGraphicFramePr>
        <p:xfrm>
          <a:off x="369455" y="874483"/>
          <a:ext cx="5394960" cy="1854200"/>
        </p:xfrm>
        <a:graphic>
          <a:graphicData uri="http://schemas.openxmlformats.org/drawingml/2006/table">
            <a:tbl>
              <a:tblPr firstRow="1" bandRow="1">
                <a:tableStyleId>{5C22544A-7EE6-4342-B048-85BDC9FD1C3A}</a:tableStyleId>
              </a:tblPr>
              <a:tblGrid>
                <a:gridCol w="1348740">
                  <a:extLst>
                    <a:ext uri="{9D8B030D-6E8A-4147-A177-3AD203B41FA5}">
                      <a16:colId xmlns:a16="http://schemas.microsoft.com/office/drawing/2014/main" val="3279828295"/>
                    </a:ext>
                  </a:extLst>
                </a:gridCol>
                <a:gridCol w="1348740">
                  <a:extLst>
                    <a:ext uri="{9D8B030D-6E8A-4147-A177-3AD203B41FA5}">
                      <a16:colId xmlns:a16="http://schemas.microsoft.com/office/drawing/2014/main" val="3092589700"/>
                    </a:ext>
                  </a:extLst>
                </a:gridCol>
                <a:gridCol w="1348740">
                  <a:extLst>
                    <a:ext uri="{9D8B030D-6E8A-4147-A177-3AD203B41FA5}">
                      <a16:colId xmlns:a16="http://schemas.microsoft.com/office/drawing/2014/main" val="2891685654"/>
                    </a:ext>
                  </a:extLst>
                </a:gridCol>
                <a:gridCol w="1348740">
                  <a:extLst>
                    <a:ext uri="{9D8B030D-6E8A-4147-A177-3AD203B41FA5}">
                      <a16:colId xmlns:a16="http://schemas.microsoft.com/office/drawing/2014/main" val="3769479765"/>
                    </a:ext>
                  </a:extLst>
                </a:gridCol>
              </a:tblGrid>
              <a:tr h="370840">
                <a:tc>
                  <a:txBody>
                    <a:bodyPr/>
                    <a:lstStyle/>
                    <a:p>
                      <a:pPr algn="ctr"/>
                      <a:r>
                        <a:rPr lang="en-US" sz="1800" dirty="0" err="1"/>
                        <a:t>School_ID</a:t>
                      </a:r>
                      <a:endParaRPr lang="en-US" sz="1800" dirty="0"/>
                    </a:p>
                  </a:txBody>
                  <a:tcPr anchor="ctr"/>
                </a:tc>
                <a:tc>
                  <a:txBody>
                    <a:bodyPr/>
                    <a:lstStyle/>
                    <a:p>
                      <a:pPr algn="ctr"/>
                      <a:r>
                        <a:rPr lang="en-US" sz="1800" dirty="0" err="1"/>
                        <a:t>Student_ID</a:t>
                      </a:r>
                      <a:endParaRPr lang="en-US" sz="1800" dirty="0"/>
                    </a:p>
                  </a:txBody>
                  <a:tcPr anchor="ctr"/>
                </a:tc>
                <a:tc>
                  <a:txBody>
                    <a:bodyPr/>
                    <a:lstStyle/>
                    <a:p>
                      <a:pPr algn="ctr"/>
                      <a:r>
                        <a:rPr lang="en-US" sz="1800" dirty="0"/>
                        <a:t>Absences</a:t>
                      </a:r>
                    </a:p>
                  </a:txBody>
                  <a:tcPr anchor="ctr"/>
                </a:tc>
                <a:tc>
                  <a:txBody>
                    <a:bodyPr/>
                    <a:lstStyle/>
                    <a:p>
                      <a:pPr algn="ctr"/>
                      <a:r>
                        <a:rPr lang="en-US" sz="1800" dirty="0" err="1"/>
                        <a:t>Test_Score</a:t>
                      </a:r>
                      <a:endParaRPr lang="en-US" sz="1800" dirty="0"/>
                    </a:p>
                  </a:txBody>
                  <a:tcPr anchor="ctr"/>
                </a:tc>
                <a:extLst>
                  <a:ext uri="{0D108BD9-81ED-4DB2-BD59-A6C34878D82A}">
                    <a16:rowId xmlns:a16="http://schemas.microsoft.com/office/drawing/2014/main" val="2545974107"/>
                  </a:ext>
                </a:extLst>
              </a:tr>
              <a:tr h="370840">
                <a:tc>
                  <a:txBody>
                    <a:bodyPr/>
                    <a:lstStyle/>
                    <a:p>
                      <a:r>
                        <a:rPr lang="en-US" sz="1800" dirty="0"/>
                        <a:t>1111</a:t>
                      </a:r>
                    </a:p>
                  </a:txBody>
                  <a:tcPr anchor="b"/>
                </a:tc>
                <a:tc>
                  <a:txBody>
                    <a:bodyPr/>
                    <a:lstStyle/>
                    <a:p>
                      <a:r>
                        <a:rPr lang="en-US" sz="1800" dirty="0"/>
                        <a:t>1001</a:t>
                      </a:r>
                    </a:p>
                  </a:txBody>
                  <a:tcPr anchor="b"/>
                </a:tc>
                <a:tc>
                  <a:txBody>
                    <a:bodyPr/>
                    <a:lstStyle/>
                    <a:p>
                      <a:r>
                        <a:rPr lang="en-US" sz="1800" dirty="0"/>
                        <a:t>3</a:t>
                      </a:r>
                    </a:p>
                  </a:txBody>
                  <a:tcPr anchor="b"/>
                </a:tc>
                <a:tc>
                  <a:txBody>
                    <a:bodyPr/>
                    <a:lstStyle/>
                    <a:p>
                      <a:r>
                        <a:rPr lang="en-US" sz="1800" dirty="0"/>
                        <a:t>1310</a:t>
                      </a:r>
                    </a:p>
                  </a:txBody>
                  <a:tcPr anchor="b"/>
                </a:tc>
                <a:extLst>
                  <a:ext uri="{0D108BD9-81ED-4DB2-BD59-A6C34878D82A}">
                    <a16:rowId xmlns:a16="http://schemas.microsoft.com/office/drawing/2014/main" val="3349628110"/>
                  </a:ext>
                </a:extLst>
              </a:tr>
              <a:tr h="370840">
                <a:tc>
                  <a:txBody>
                    <a:bodyPr/>
                    <a:lstStyle/>
                    <a:p>
                      <a:r>
                        <a:rPr lang="en-US" sz="1800" dirty="0"/>
                        <a:t>1111</a:t>
                      </a:r>
                    </a:p>
                  </a:txBody>
                  <a:tcPr anchor="b"/>
                </a:tc>
                <a:tc>
                  <a:txBody>
                    <a:bodyPr/>
                    <a:lstStyle/>
                    <a:p>
                      <a:r>
                        <a:rPr lang="en-US" sz="1800" dirty="0"/>
                        <a:t>1002</a:t>
                      </a:r>
                    </a:p>
                  </a:txBody>
                  <a:tcPr anchor="b"/>
                </a:tc>
                <a:tc>
                  <a:txBody>
                    <a:bodyPr/>
                    <a:lstStyle/>
                    <a:p>
                      <a:r>
                        <a:rPr lang="en-US" sz="1800" dirty="0"/>
                        <a:t>6</a:t>
                      </a:r>
                    </a:p>
                  </a:txBody>
                  <a:tcPr anchor="b"/>
                </a:tc>
                <a:tc>
                  <a:txBody>
                    <a:bodyPr/>
                    <a:lstStyle/>
                    <a:p>
                      <a:r>
                        <a:rPr lang="en-US" sz="1800" dirty="0"/>
                        <a:t>1280</a:t>
                      </a:r>
                    </a:p>
                  </a:txBody>
                  <a:tcPr anchor="b"/>
                </a:tc>
                <a:extLst>
                  <a:ext uri="{0D108BD9-81ED-4DB2-BD59-A6C34878D82A}">
                    <a16:rowId xmlns:a16="http://schemas.microsoft.com/office/drawing/2014/main" val="3969434701"/>
                  </a:ext>
                </a:extLst>
              </a:tr>
              <a:tr h="370840">
                <a:tc>
                  <a:txBody>
                    <a:bodyPr/>
                    <a:lstStyle/>
                    <a:p>
                      <a:r>
                        <a:rPr lang="en-US" sz="1800" dirty="0"/>
                        <a:t>1111</a:t>
                      </a:r>
                    </a:p>
                  </a:txBody>
                  <a:tcPr anchor="b"/>
                </a:tc>
                <a:tc>
                  <a:txBody>
                    <a:bodyPr/>
                    <a:lstStyle/>
                    <a:p>
                      <a:r>
                        <a:rPr lang="en-US" sz="1800" dirty="0"/>
                        <a:t>1003</a:t>
                      </a:r>
                    </a:p>
                  </a:txBody>
                  <a:tcPr anchor="b"/>
                </a:tc>
                <a:tc>
                  <a:txBody>
                    <a:bodyPr/>
                    <a:lstStyle/>
                    <a:p>
                      <a:r>
                        <a:rPr lang="en-US" sz="1800" dirty="0"/>
                        <a:t>12</a:t>
                      </a:r>
                    </a:p>
                  </a:txBody>
                  <a:tcPr anchor="b"/>
                </a:tc>
                <a:tc>
                  <a:txBody>
                    <a:bodyPr/>
                    <a:lstStyle/>
                    <a:p>
                      <a:r>
                        <a:rPr lang="en-US" sz="1800" dirty="0"/>
                        <a:t>1330</a:t>
                      </a:r>
                    </a:p>
                  </a:txBody>
                  <a:tcPr anchor="b"/>
                </a:tc>
                <a:extLst>
                  <a:ext uri="{0D108BD9-81ED-4DB2-BD59-A6C34878D82A}">
                    <a16:rowId xmlns:a16="http://schemas.microsoft.com/office/drawing/2014/main" val="117505711"/>
                  </a:ext>
                </a:extLst>
              </a:tr>
              <a:tr h="370840">
                <a:tc>
                  <a:txBody>
                    <a:bodyPr/>
                    <a:lstStyle/>
                    <a:p>
                      <a:r>
                        <a:rPr lang="en-US" sz="1800" dirty="0"/>
                        <a:t>1111</a:t>
                      </a:r>
                    </a:p>
                  </a:txBody>
                  <a:tcPr anchor="b"/>
                </a:tc>
                <a:tc>
                  <a:txBody>
                    <a:bodyPr/>
                    <a:lstStyle/>
                    <a:p>
                      <a:r>
                        <a:rPr lang="en-US" sz="1800" dirty="0"/>
                        <a:t>1004</a:t>
                      </a:r>
                    </a:p>
                  </a:txBody>
                  <a:tcPr anchor="b"/>
                </a:tc>
                <a:tc>
                  <a:txBody>
                    <a:bodyPr/>
                    <a:lstStyle/>
                    <a:p>
                      <a:r>
                        <a:rPr lang="en-US" sz="1800" dirty="0"/>
                        <a:t>1</a:t>
                      </a:r>
                    </a:p>
                  </a:txBody>
                  <a:tcPr anchor="b"/>
                </a:tc>
                <a:tc>
                  <a:txBody>
                    <a:bodyPr/>
                    <a:lstStyle/>
                    <a:p>
                      <a:r>
                        <a:rPr lang="en-US" sz="1800" dirty="0"/>
                        <a:t>1290</a:t>
                      </a:r>
                    </a:p>
                  </a:txBody>
                  <a:tcPr anchor="b"/>
                </a:tc>
                <a:extLst>
                  <a:ext uri="{0D108BD9-81ED-4DB2-BD59-A6C34878D82A}">
                    <a16:rowId xmlns:a16="http://schemas.microsoft.com/office/drawing/2014/main" val="233159919"/>
                  </a:ext>
                </a:extLst>
              </a:tr>
            </a:tbl>
          </a:graphicData>
        </a:graphic>
      </p:graphicFrame>
      <p:graphicFrame>
        <p:nvGraphicFramePr>
          <p:cNvPr id="5" name="Table 4">
            <a:extLst>
              <a:ext uri="{FF2B5EF4-FFF2-40B4-BE49-F238E27FC236}">
                <a16:creationId xmlns:a16="http://schemas.microsoft.com/office/drawing/2014/main" id="{7B460CE4-3286-4059-B619-EC45FC4A4696}"/>
              </a:ext>
            </a:extLst>
          </p:cNvPr>
          <p:cNvGraphicFramePr>
            <a:graphicFrameLocks noGrp="1"/>
          </p:cNvGraphicFramePr>
          <p:nvPr>
            <p:extLst>
              <p:ext uri="{D42A27DB-BD31-4B8C-83A1-F6EECF244321}">
                <p14:modId xmlns:p14="http://schemas.microsoft.com/office/powerpoint/2010/main" val="3851220141"/>
              </p:ext>
            </p:extLst>
          </p:nvPr>
        </p:nvGraphicFramePr>
        <p:xfrm>
          <a:off x="6220691" y="874483"/>
          <a:ext cx="5394960" cy="1854200"/>
        </p:xfrm>
        <a:graphic>
          <a:graphicData uri="http://schemas.openxmlformats.org/drawingml/2006/table">
            <a:tbl>
              <a:tblPr firstRow="1" bandRow="1">
                <a:tableStyleId>{5C22544A-7EE6-4342-B048-85BDC9FD1C3A}</a:tableStyleId>
              </a:tblPr>
              <a:tblGrid>
                <a:gridCol w="1348740">
                  <a:extLst>
                    <a:ext uri="{9D8B030D-6E8A-4147-A177-3AD203B41FA5}">
                      <a16:colId xmlns:a16="http://schemas.microsoft.com/office/drawing/2014/main" val="3279828295"/>
                    </a:ext>
                  </a:extLst>
                </a:gridCol>
                <a:gridCol w="1348740">
                  <a:extLst>
                    <a:ext uri="{9D8B030D-6E8A-4147-A177-3AD203B41FA5}">
                      <a16:colId xmlns:a16="http://schemas.microsoft.com/office/drawing/2014/main" val="3092589700"/>
                    </a:ext>
                  </a:extLst>
                </a:gridCol>
                <a:gridCol w="1348740">
                  <a:extLst>
                    <a:ext uri="{9D8B030D-6E8A-4147-A177-3AD203B41FA5}">
                      <a16:colId xmlns:a16="http://schemas.microsoft.com/office/drawing/2014/main" val="2891685654"/>
                    </a:ext>
                  </a:extLst>
                </a:gridCol>
                <a:gridCol w="1348740">
                  <a:extLst>
                    <a:ext uri="{9D8B030D-6E8A-4147-A177-3AD203B41FA5}">
                      <a16:colId xmlns:a16="http://schemas.microsoft.com/office/drawing/2014/main" val="3769479765"/>
                    </a:ext>
                  </a:extLst>
                </a:gridCol>
              </a:tblGrid>
              <a:tr h="370840">
                <a:tc>
                  <a:txBody>
                    <a:bodyPr/>
                    <a:lstStyle/>
                    <a:p>
                      <a:pPr algn="ctr"/>
                      <a:r>
                        <a:rPr lang="en-US" sz="1800" dirty="0" err="1"/>
                        <a:t>School_ID</a:t>
                      </a:r>
                      <a:endParaRPr lang="en-US" sz="1800" dirty="0"/>
                    </a:p>
                  </a:txBody>
                  <a:tcPr anchor="ctr"/>
                </a:tc>
                <a:tc>
                  <a:txBody>
                    <a:bodyPr/>
                    <a:lstStyle/>
                    <a:p>
                      <a:pPr algn="ctr"/>
                      <a:r>
                        <a:rPr lang="en-US" sz="1800" dirty="0" err="1"/>
                        <a:t>Student_ID</a:t>
                      </a:r>
                      <a:endParaRPr lang="en-US" sz="1800" dirty="0"/>
                    </a:p>
                  </a:txBody>
                  <a:tcPr anchor="ctr"/>
                </a:tc>
                <a:tc>
                  <a:txBody>
                    <a:bodyPr/>
                    <a:lstStyle/>
                    <a:p>
                      <a:pPr algn="ctr"/>
                      <a:r>
                        <a:rPr lang="en-US" sz="1800" dirty="0"/>
                        <a:t>Absences</a:t>
                      </a:r>
                    </a:p>
                  </a:txBody>
                  <a:tcPr anchor="ctr"/>
                </a:tc>
                <a:tc>
                  <a:txBody>
                    <a:bodyPr/>
                    <a:lstStyle/>
                    <a:p>
                      <a:pPr algn="ctr"/>
                      <a:r>
                        <a:rPr lang="en-US" sz="1800" dirty="0"/>
                        <a:t>Assessment</a:t>
                      </a:r>
                    </a:p>
                  </a:txBody>
                  <a:tcPr anchor="ctr"/>
                </a:tc>
                <a:extLst>
                  <a:ext uri="{0D108BD9-81ED-4DB2-BD59-A6C34878D82A}">
                    <a16:rowId xmlns:a16="http://schemas.microsoft.com/office/drawing/2014/main" val="2545974107"/>
                  </a:ext>
                </a:extLst>
              </a:tr>
              <a:tr h="370840">
                <a:tc>
                  <a:txBody>
                    <a:bodyPr/>
                    <a:lstStyle/>
                    <a:p>
                      <a:r>
                        <a:rPr lang="en-US" sz="1800" dirty="0"/>
                        <a:t>2222</a:t>
                      </a:r>
                    </a:p>
                  </a:txBody>
                  <a:tcPr anchor="b"/>
                </a:tc>
                <a:tc>
                  <a:txBody>
                    <a:bodyPr/>
                    <a:lstStyle/>
                    <a:p>
                      <a:r>
                        <a:rPr lang="en-US" sz="1800" dirty="0"/>
                        <a:t>2001</a:t>
                      </a:r>
                    </a:p>
                  </a:txBody>
                  <a:tcPr anchor="b"/>
                </a:tc>
                <a:tc>
                  <a:txBody>
                    <a:bodyPr/>
                    <a:lstStyle/>
                    <a:p>
                      <a:r>
                        <a:rPr lang="en-US" sz="1800" dirty="0"/>
                        <a:t>4</a:t>
                      </a:r>
                    </a:p>
                  </a:txBody>
                  <a:tcPr anchor="b"/>
                </a:tc>
                <a:tc>
                  <a:txBody>
                    <a:bodyPr/>
                    <a:lstStyle/>
                    <a:p>
                      <a:r>
                        <a:rPr lang="en-US" sz="1800" dirty="0"/>
                        <a:t>1270</a:t>
                      </a:r>
                    </a:p>
                  </a:txBody>
                  <a:tcPr anchor="b"/>
                </a:tc>
                <a:extLst>
                  <a:ext uri="{0D108BD9-81ED-4DB2-BD59-A6C34878D82A}">
                    <a16:rowId xmlns:a16="http://schemas.microsoft.com/office/drawing/2014/main" val="3349628110"/>
                  </a:ext>
                </a:extLst>
              </a:tr>
              <a:tr h="370840">
                <a:tc>
                  <a:txBody>
                    <a:bodyPr/>
                    <a:lstStyle/>
                    <a:p>
                      <a:r>
                        <a:rPr lang="en-US" sz="1800" dirty="0"/>
                        <a:t>2222</a:t>
                      </a:r>
                    </a:p>
                  </a:txBody>
                  <a:tcPr anchor="b"/>
                </a:tc>
                <a:tc>
                  <a:txBody>
                    <a:bodyPr/>
                    <a:lstStyle/>
                    <a:p>
                      <a:r>
                        <a:rPr lang="en-US" sz="1800" dirty="0"/>
                        <a:t>2002</a:t>
                      </a:r>
                    </a:p>
                  </a:txBody>
                  <a:tcPr anchor="b"/>
                </a:tc>
                <a:tc>
                  <a:txBody>
                    <a:bodyPr/>
                    <a:lstStyle/>
                    <a:p>
                      <a:r>
                        <a:rPr lang="en-US" sz="1800" dirty="0"/>
                        <a:t>1</a:t>
                      </a:r>
                    </a:p>
                  </a:txBody>
                  <a:tcPr anchor="b"/>
                </a:tc>
                <a:tc>
                  <a:txBody>
                    <a:bodyPr/>
                    <a:lstStyle/>
                    <a:p>
                      <a:r>
                        <a:rPr lang="en-US" sz="1800" dirty="0"/>
                        <a:t>1260</a:t>
                      </a:r>
                    </a:p>
                  </a:txBody>
                  <a:tcPr anchor="b"/>
                </a:tc>
                <a:extLst>
                  <a:ext uri="{0D108BD9-81ED-4DB2-BD59-A6C34878D82A}">
                    <a16:rowId xmlns:a16="http://schemas.microsoft.com/office/drawing/2014/main" val="3969434701"/>
                  </a:ext>
                </a:extLst>
              </a:tr>
              <a:tr h="370840">
                <a:tc>
                  <a:txBody>
                    <a:bodyPr/>
                    <a:lstStyle/>
                    <a:p>
                      <a:r>
                        <a:rPr lang="en-US" sz="1800" dirty="0"/>
                        <a:t>2222</a:t>
                      </a:r>
                    </a:p>
                  </a:txBody>
                  <a:tcPr anchor="b"/>
                </a:tc>
                <a:tc>
                  <a:txBody>
                    <a:bodyPr/>
                    <a:lstStyle/>
                    <a:p>
                      <a:r>
                        <a:rPr lang="en-US" sz="1800" dirty="0"/>
                        <a:t>2003</a:t>
                      </a:r>
                    </a:p>
                  </a:txBody>
                  <a:tcPr anchor="b"/>
                </a:tc>
                <a:tc>
                  <a:txBody>
                    <a:bodyPr/>
                    <a:lstStyle/>
                    <a:p>
                      <a:r>
                        <a:rPr lang="en-US" sz="1800" dirty="0"/>
                        <a:t>13</a:t>
                      </a:r>
                    </a:p>
                  </a:txBody>
                  <a:tcPr anchor="b"/>
                </a:tc>
                <a:tc>
                  <a:txBody>
                    <a:bodyPr/>
                    <a:lstStyle/>
                    <a:p>
                      <a:r>
                        <a:rPr lang="en-US" sz="1800" dirty="0"/>
                        <a:t>1180</a:t>
                      </a:r>
                    </a:p>
                  </a:txBody>
                  <a:tcPr anchor="b"/>
                </a:tc>
                <a:extLst>
                  <a:ext uri="{0D108BD9-81ED-4DB2-BD59-A6C34878D82A}">
                    <a16:rowId xmlns:a16="http://schemas.microsoft.com/office/drawing/2014/main" val="117505711"/>
                  </a:ext>
                </a:extLst>
              </a:tr>
              <a:tr h="370840">
                <a:tc>
                  <a:txBody>
                    <a:bodyPr/>
                    <a:lstStyle/>
                    <a:p>
                      <a:r>
                        <a:rPr lang="en-US" sz="1800" dirty="0"/>
                        <a:t>2222</a:t>
                      </a:r>
                    </a:p>
                  </a:txBody>
                  <a:tcPr anchor="b"/>
                </a:tc>
                <a:tc>
                  <a:txBody>
                    <a:bodyPr/>
                    <a:lstStyle/>
                    <a:p>
                      <a:r>
                        <a:rPr lang="en-US" sz="1800" dirty="0"/>
                        <a:t>2004</a:t>
                      </a:r>
                    </a:p>
                  </a:txBody>
                  <a:tcPr anchor="b"/>
                </a:tc>
                <a:tc>
                  <a:txBody>
                    <a:bodyPr/>
                    <a:lstStyle/>
                    <a:p>
                      <a:r>
                        <a:rPr lang="en-US" sz="1800" dirty="0"/>
                        <a:t>0</a:t>
                      </a:r>
                    </a:p>
                  </a:txBody>
                  <a:tcPr anchor="b"/>
                </a:tc>
                <a:tc>
                  <a:txBody>
                    <a:bodyPr/>
                    <a:lstStyle/>
                    <a:p>
                      <a:r>
                        <a:rPr lang="en-US" sz="1800" dirty="0"/>
                        <a:t>1390</a:t>
                      </a:r>
                    </a:p>
                  </a:txBody>
                  <a:tcPr anchor="b"/>
                </a:tc>
                <a:extLst>
                  <a:ext uri="{0D108BD9-81ED-4DB2-BD59-A6C34878D82A}">
                    <a16:rowId xmlns:a16="http://schemas.microsoft.com/office/drawing/2014/main" val="233159919"/>
                  </a:ext>
                </a:extLst>
              </a:tr>
            </a:tbl>
          </a:graphicData>
        </a:graphic>
      </p:graphicFrame>
      <p:graphicFrame>
        <p:nvGraphicFramePr>
          <p:cNvPr id="6" name="Table 5">
            <a:extLst>
              <a:ext uri="{FF2B5EF4-FFF2-40B4-BE49-F238E27FC236}">
                <a16:creationId xmlns:a16="http://schemas.microsoft.com/office/drawing/2014/main" id="{41C13EF3-A075-446B-9AC4-F9A31F6F095A}"/>
              </a:ext>
            </a:extLst>
          </p:cNvPr>
          <p:cNvGraphicFramePr>
            <a:graphicFrameLocks noGrp="1"/>
          </p:cNvGraphicFramePr>
          <p:nvPr>
            <p:extLst>
              <p:ext uri="{D42A27DB-BD31-4B8C-83A1-F6EECF244321}">
                <p14:modId xmlns:p14="http://schemas.microsoft.com/office/powerpoint/2010/main" val="3964347143"/>
              </p:ext>
            </p:extLst>
          </p:nvPr>
        </p:nvGraphicFramePr>
        <p:xfrm>
          <a:off x="2152072" y="3126133"/>
          <a:ext cx="6594765" cy="3337560"/>
        </p:xfrm>
        <a:graphic>
          <a:graphicData uri="http://schemas.openxmlformats.org/drawingml/2006/table">
            <a:tbl>
              <a:tblPr firstRow="1" bandRow="1">
                <a:tableStyleId>{5C22544A-7EE6-4342-B048-85BDC9FD1C3A}</a:tableStyleId>
              </a:tblPr>
              <a:tblGrid>
                <a:gridCol w="1318953">
                  <a:extLst>
                    <a:ext uri="{9D8B030D-6E8A-4147-A177-3AD203B41FA5}">
                      <a16:colId xmlns:a16="http://schemas.microsoft.com/office/drawing/2014/main" val="3279828295"/>
                    </a:ext>
                  </a:extLst>
                </a:gridCol>
                <a:gridCol w="1318953">
                  <a:extLst>
                    <a:ext uri="{9D8B030D-6E8A-4147-A177-3AD203B41FA5}">
                      <a16:colId xmlns:a16="http://schemas.microsoft.com/office/drawing/2014/main" val="3092589700"/>
                    </a:ext>
                  </a:extLst>
                </a:gridCol>
                <a:gridCol w="1318953">
                  <a:extLst>
                    <a:ext uri="{9D8B030D-6E8A-4147-A177-3AD203B41FA5}">
                      <a16:colId xmlns:a16="http://schemas.microsoft.com/office/drawing/2014/main" val="2891685654"/>
                    </a:ext>
                  </a:extLst>
                </a:gridCol>
                <a:gridCol w="1318953">
                  <a:extLst>
                    <a:ext uri="{9D8B030D-6E8A-4147-A177-3AD203B41FA5}">
                      <a16:colId xmlns:a16="http://schemas.microsoft.com/office/drawing/2014/main" val="3769479765"/>
                    </a:ext>
                  </a:extLst>
                </a:gridCol>
                <a:gridCol w="1318953">
                  <a:extLst>
                    <a:ext uri="{9D8B030D-6E8A-4147-A177-3AD203B41FA5}">
                      <a16:colId xmlns:a16="http://schemas.microsoft.com/office/drawing/2014/main" val="1341608257"/>
                    </a:ext>
                  </a:extLst>
                </a:gridCol>
              </a:tblGrid>
              <a:tr h="370840">
                <a:tc>
                  <a:txBody>
                    <a:bodyPr/>
                    <a:lstStyle/>
                    <a:p>
                      <a:pPr algn="ctr"/>
                      <a:r>
                        <a:rPr lang="en-US" sz="1800" dirty="0" err="1"/>
                        <a:t>School_ID</a:t>
                      </a:r>
                      <a:endParaRPr lang="en-US" sz="1800" dirty="0"/>
                    </a:p>
                  </a:txBody>
                  <a:tcPr anchor="ctr"/>
                </a:tc>
                <a:tc>
                  <a:txBody>
                    <a:bodyPr/>
                    <a:lstStyle/>
                    <a:p>
                      <a:pPr algn="ctr"/>
                      <a:r>
                        <a:rPr lang="en-US" sz="1800" dirty="0" err="1"/>
                        <a:t>Student_ID</a:t>
                      </a:r>
                      <a:endParaRPr lang="en-US" sz="1800" dirty="0"/>
                    </a:p>
                  </a:txBody>
                  <a:tcPr anchor="ctr"/>
                </a:tc>
                <a:tc>
                  <a:txBody>
                    <a:bodyPr/>
                    <a:lstStyle/>
                    <a:p>
                      <a:pPr algn="ctr"/>
                      <a:r>
                        <a:rPr lang="en-US" sz="1800" dirty="0"/>
                        <a:t>Absences</a:t>
                      </a:r>
                    </a:p>
                  </a:txBody>
                  <a:tcPr anchor="ctr"/>
                </a:tc>
                <a:tc>
                  <a:txBody>
                    <a:bodyPr/>
                    <a:lstStyle/>
                    <a:p>
                      <a:pPr algn="ctr"/>
                      <a:r>
                        <a:rPr lang="en-US" sz="1800" dirty="0" err="1"/>
                        <a:t>Test_Score</a:t>
                      </a:r>
                      <a:endParaRPr lang="en-US" sz="1800" dirty="0"/>
                    </a:p>
                  </a:txBody>
                  <a:tcPr anchor="ctr"/>
                </a:tc>
                <a:tc>
                  <a:txBody>
                    <a:bodyPr/>
                    <a:lstStyle/>
                    <a:p>
                      <a:pPr algn="ctr"/>
                      <a:r>
                        <a:rPr lang="en-US" sz="1800" dirty="0"/>
                        <a:t>Assessment</a:t>
                      </a:r>
                    </a:p>
                  </a:txBody>
                  <a:tcPr anchor="ctr"/>
                </a:tc>
                <a:extLst>
                  <a:ext uri="{0D108BD9-81ED-4DB2-BD59-A6C34878D82A}">
                    <a16:rowId xmlns:a16="http://schemas.microsoft.com/office/drawing/2014/main" val="2545974107"/>
                  </a:ext>
                </a:extLst>
              </a:tr>
              <a:tr h="370840">
                <a:tc>
                  <a:txBody>
                    <a:bodyPr/>
                    <a:lstStyle/>
                    <a:p>
                      <a:r>
                        <a:rPr lang="en-US" sz="1800" dirty="0"/>
                        <a:t>1111</a:t>
                      </a:r>
                    </a:p>
                  </a:txBody>
                  <a:tcPr anchor="b"/>
                </a:tc>
                <a:tc>
                  <a:txBody>
                    <a:bodyPr/>
                    <a:lstStyle/>
                    <a:p>
                      <a:r>
                        <a:rPr lang="en-US" sz="1800" dirty="0"/>
                        <a:t>1001</a:t>
                      </a:r>
                    </a:p>
                  </a:txBody>
                  <a:tcPr anchor="b"/>
                </a:tc>
                <a:tc>
                  <a:txBody>
                    <a:bodyPr/>
                    <a:lstStyle/>
                    <a:p>
                      <a:r>
                        <a:rPr lang="en-US" sz="1800" dirty="0"/>
                        <a:t>3</a:t>
                      </a:r>
                    </a:p>
                  </a:txBody>
                  <a:tcPr anchor="b"/>
                </a:tc>
                <a:tc>
                  <a:txBody>
                    <a:bodyPr/>
                    <a:lstStyle/>
                    <a:p>
                      <a:r>
                        <a:rPr lang="en-US" sz="1800" dirty="0"/>
                        <a:t>1310</a:t>
                      </a:r>
                    </a:p>
                  </a:txBody>
                  <a:tcPr anchor="b"/>
                </a:tc>
                <a:tc>
                  <a:txBody>
                    <a:bodyPr/>
                    <a:lstStyle/>
                    <a:p>
                      <a:endParaRPr lang="en-US" sz="1800" dirty="0"/>
                    </a:p>
                  </a:txBody>
                  <a:tcPr anchor="b"/>
                </a:tc>
                <a:extLst>
                  <a:ext uri="{0D108BD9-81ED-4DB2-BD59-A6C34878D82A}">
                    <a16:rowId xmlns:a16="http://schemas.microsoft.com/office/drawing/2014/main" val="3349628110"/>
                  </a:ext>
                </a:extLst>
              </a:tr>
              <a:tr h="370840">
                <a:tc>
                  <a:txBody>
                    <a:bodyPr/>
                    <a:lstStyle/>
                    <a:p>
                      <a:r>
                        <a:rPr lang="en-US" sz="1800" dirty="0"/>
                        <a:t>1111</a:t>
                      </a:r>
                    </a:p>
                  </a:txBody>
                  <a:tcPr anchor="b"/>
                </a:tc>
                <a:tc>
                  <a:txBody>
                    <a:bodyPr/>
                    <a:lstStyle/>
                    <a:p>
                      <a:r>
                        <a:rPr lang="en-US" sz="1800" dirty="0"/>
                        <a:t>1002</a:t>
                      </a:r>
                    </a:p>
                  </a:txBody>
                  <a:tcPr anchor="b"/>
                </a:tc>
                <a:tc>
                  <a:txBody>
                    <a:bodyPr/>
                    <a:lstStyle/>
                    <a:p>
                      <a:r>
                        <a:rPr lang="en-US" sz="1800" dirty="0"/>
                        <a:t>6</a:t>
                      </a:r>
                    </a:p>
                  </a:txBody>
                  <a:tcPr anchor="b"/>
                </a:tc>
                <a:tc>
                  <a:txBody>
                    <a:bodyPr/>
                    <a:lstStyle/>
                    <a:p>
                      <a:r>
                        <a:rPr lang="en-US" sz="1800" dirty="0"/>
                        <a:t>1280</a:t>
                      </a:r>
                    </a:p>
                  </a:txBody>
                  <a:tcPr anchor="b"/>
                </a:tc>
                <a:tc>
                  <a:txBody>
                    <a:bodyPr/>
                    <a:lstStyle/>
                    <a:p>
                      <a:endParaRPr lang="en-US" sz="1800" dirty="0"/>
                    </a:p>
                  </a:txBody>
                  <a:tcPr anchor="b"/>
                </a:tc>
                <a:extLst>
                  <a:ext uri="{0D108BD9-81ED-4DB2-BD59-A6C34878D82A}">
                    <a16:rowId xmlns:a16="http://schemas.microsoft.com/office/drawing/2014/main" val="3969434701"/>
                  </a:ext>
                </a:extLst>
              </a:tr>
              <a:tr h="370840">
                <a:tc>
                  <a:txBody>
                    <a:bodyPr/>
                    <a:lstStyle/>
                    <a:p>
                      <a:r>
                        <a:rPr lang="en-US" sz="1800" dirty="0"/>
                        <a:t>1111</a:t>
                      </a:r>
                    </a:p>
                  </a:txBody>
                  <a:tcPr anchor="b"/>
                </a:tc>
                <a:tc>
                  <a:txBody>
                    <a:bodyPr/>
                    <a:lstStyle/>
                    <a:p>
                      <a:r>
                        <a:rPr lang="en-US" sz="1800" dirty="0"/>
                        <a:t>1003</a:t>
                      </a:r>
                    </a:p>
                  </a:txBody>
                  <a:tcPr anchor="b"/>
                </a:tc>
                <a:tc>
                  <a:txBody>
                    <a:bodyPr/>
                    <a:lstStyle/>
                    <a:p>
                      <a:r>
                        <a:rPr lang="en-US" sz="1800" dirty="0"/>
                        <a:t>12</a:t>
                      </a:r>
                    </a:p>
                  </a:txBody>
                  <a:tcPr anchor="b"/>
                </a:tc>
                <a:tc>
                  <a:txBody>
                    <a:bodyPr/>
                    <a:lstStyle/>
                    <a:p>
                      <a:r>
                        <a:rPr lang="en-US" sz="1800" dirty="0"/>
                        <a:t>1330</a:t>
                      </a:r>
                    </a:p>
                  </a:txBody>
                  <a:tcPr anchor="b"/>
                </a:tc>
                <a:tc>
                  <a:txBody>
                    <a:bodyPr/>
                    <a:lstStyle/>
                    <a:p>
                      <a:endParaRPr lang="en-US" sz="1800" dirty="0"/>
                    </a:p>
                  </a:txBody>
                  <a:tcPr anchor="b"/>
                </a:tc>
                <a:extLst>
                  <a:ext uri="{0D108BD9-81ED-4DB2-BD59-A6C34878D82A}">
                    <a16:rowId xmlns:a16="http://schemas.microsoft.com/office/drawing/2014/main" val="117505711"/>
                  </a:ext>
                </a:extLst>
              </a:tr>
              <a:tr h="370840">
                <a:tc>
                  <a:txBody>
                    <a:bodyPr/>
                    <a:lstStyle/>
                    <a:p>
                      <a:r>
                        <a:rPr lang="en-US" sz="1800" dirty="0"/>
                        <a:t>1111</a:t>
                      </a:r>
                    </a:p>
                  </a:txBody>
                  <a:tcPr anchor="b"/>
                </a:tc>
                <a:tc>
                  <a:txBody>
                    <a:bodyPr/>
                    <a:lstStyle/>
                    <a:p>
                      <a:r>
                        <a:rPr lang="en-US" sz="1800" dirty="0"/>
                        <a:t>1004</a:t>
                      </a:r>
                    </a:p>
                  </a:txBody>
                  <a:tcPr anchor="b"/>
                </a:tc>
                <a:tc>
                  <a:txBody>
                    <a:bodyPr/>
                    <a:lstStyle/>
                    <a:p>
                      <a:r>
                        <a:rPr lang="en-US" sz="1800" dirty="0"/>
                        <a:t>1</a:t>
                      </a:r>
                    </a:p>
                  </a:txBody>
                  <a:tcPr anchor="b"/>
                </a:tc>
                <a:tc>
                  <a:txBody>
                    <a:bodyPr/>
                    <a:lstStyle/>
                    <a:p>
                      <a:r>
                        <a:rPr lang="en-US" sz="1800" dirty="0"/>
                        <a:t>1290</a:t>
                      </a:r>
                    </a:p>
                  </a:txBody>
                  <a:tcPr anchor="b"/>
                </a:tc>
                <a:tc>
                  <a:txBody>
                    <a:bodyPr/>
                    <a:lstStyle/>
                    <a:p>
                      <a:endParaRPr lang="en-US" sz="1800" dirty="0"/>
                    </a:p>
                  </a:txBody>
                  <a:tcPr anchor="b"/>
                </a:tc>
                <a:extLst>
                  <a:ext uri="{0D108BD9-81ED-4DB2-BD59-A6C34878D82A}">
                    <a16:rowId xmlns:a16="http://schemas.microsoft.com/office/drawing/2014/main" val="233159919"/>
                  </a:ext>
                </a:extLst>
              </a:tr>
              <a:tr h="370840">
                <a:tc>
                  <a:txBody>
                    <a:bodyPr/>
                    <a:lstStyle/>
                    <a:p>
                      <a:r>
                        <a:rPr lang="en-US" sz="1800" dirty="0"/>
                        <a:t>2222</a:t>
                      </a:r>
                    </a:p>
                  </a:txBody>
                  <a:tcPr anchor="b"/>
                </a:tc>
                <a:tc>
                  <a:txBody>
                    <a:bodyPr/>
                    <a:lstStyle/>
                    <a:p>
                      <a:r>
                        <a:rPr lang="en-US" sz="1800" dirty="0"/>
                        <a:t>2001</a:t>
                      </a:r>
                    </a:p>
                  </a:txBody>
                  <a:tcPr anchor="b"/>
                </a:tc>
                <a:tc>
                  <a:txBody>
                    <a:bodyPr/>
                    <a:lstStyle/>
                    <a:p>
                      <a:r>
                        <a:rPr lang="en-US" sz="1800" dirty="0"/>
                        <a:t>4</a:t>
                      </a:r>
                    </a:p>
                  </a:txBody>
                  <a:tcPr anchor="b"/>
                </a:tc>
                <a:tc>
                  <a:txBody>
                    <a:bodyPr/>
                    <a:lstStyle/>
                    <a:p>
                      <a:endParaRPr lang="en-US" sz="1800" dirty="0"/>
                    </a:p>
                  </a:txBody>
                  <a:tcPr anchor="b"/>
                </a:tc>
                <a:tc>
                  <a:txBody>
                    <a:bodyPr/>
                    <a:lstStyle/>
                    <a:p>
                      <a:r>
                        <a:rPr lang="en-US" sz="1800" dirty="0"/>
                        <a:t>1270</a:t>
                      </a:r>
                    </a:p>
                  </a:txBody>
                  <a:tcPr anchor="b"/>
                </a:tc>
                <a:extLst>
                  <a:ext uri="{0D108BD9-81ED-4DB2-BD59-A6C34878D82A}">
                    <a16:rowId xmlns:a16="http://schemas.microsoft.com/office/drawing/2014/main" val="2476782919"/>
                  </a:ext>
                </a:extLst>
              </a:tr>
              <a:tr h="370840">
                <a:tc>
                  <a:txBody>
                    <a:bodyPr/>
                    <a:lstStyle/>
                    <a:p>
                      <a:r>
                        <a:rPr lang="en-US" sz="1800" dirty="0"/>
                        <a:t>2222</a:t>
                      </a:r>
                    </a:p>
                  </a:txBody>
                  <a:tcPr anchor="b"/>
                </a:tc>
                <a:tc>
                  <a:txBody>
                    <a:bodyPr/>
                    <a:lstStyle/>
                    <a:p>
                      <a:r>
                        <a:rPr lang="en-US" sz="1800" dirty="0"/>
                        <a:t>2002</a:t>
                      </a:r>
                    </a:p>
                  </a:txBody>
                  <a:tcPr anchor="b"/>
                </a:tc>
                <a:tc>
                  <a:txBody>
                    <a:bodyPr/>
                    <a:lstStyle/>
                    <a:p>
                      <a:r>
                        <a:rPr lang="en-US" sz="1800" dirty="0"/>
                        <a:t>1</a:t>
                      </a:r>
                    </a:p>
                  </a:txBody>
                  <a:tcPr anchor="b"/>
                </a:tc>
                <a:tc>
                  <a:txBody>
                    <a:bodyPr/>
                    <a:lstStyle/>
                    <a:p>
                      <a:endParaRPr lang="en-US" sz="1800" dirty="0"/>
                    </a:p>
                  </a:txBody>
                  <a:tcPr anchor="b"/>
                </a:tc>
                <a:tc>
                  <a:txBody>
                    <a:bodyPr/>
                    <a:lstStyle/>
                    <a:p>
                      <a:r>
                        <a:rPr lang="en-US" sz="1800" dirty="0"/>
                        <a:t>1260</a:t>
                      </a:r>
                    </a:p>
                  </a:txBody>
                  <a:tcPr anchor="b"/>
                </a:tc>
                <a:extLst>
                  <a:ext uri="{0D108BD9-81ED-4DB2-BD59-A6C34878D82A}">
                    <a16:rowId xmlns:a16="http://schemas.microsoft.com/office/drawing/2014/main" val="536880774"/>
                  </a:ext>
                </a:extLst>
              </a:tr>
              <a:tr h="370840">
                <a:tc>
                  <a:txBody>
                    <a:bodyPr/>
                    <a:lstStyle/>
                    <a:p>
                      <a:r>
                        <a:rPr lang="en-US" sz="1800" dirty="0"/>
                        <a:t>2222</a:t>
                      </a:r>
                    </a:p>
                  </a:txBody>
                  <a:tcPr anchor="b"/>
                </a:tc>
                <a:tc>
                  <a:txBody>
                    <a:bodyPr/>
                    <a:lstStyle/>
                    <a:p>
                      <a:r>
                        <a:rPr lang="en-US" sz="1800" dirty="0"/>
                        <a:t>2003</a:t>
                      </a:r>
                    </a:p>
                  </a:txBody>
                  <a:tcPr anchor="b"/>
                </a:tc>
                <a:tc>
                  <a:txBody>
                    <a:bodyPr/>
                    <a:lstStyle/>
                    <a:p>
                      <a:r>
                        <a:rPr lang="en-US" sz="1800" dirty="0"/>
                        <a:t>13</a:t>
                      </a:r>
                    </a:p>
                  </a:txBody>
                  <a:tcPr anchor="b"/>
                </a:tc>
                <a:tc>
                  <a:txBody>
                    <a:bodyPr/>
                    <a:lstStyle/>
                    <a:p>
                      <a:endParaRPr lang="en-US" sz="1800" dirty="0"/>
                    </a:p>
                  </a:txBody>
                  <a:tcPr anchor="b"/>
                </a:tc>
                <a:tc>
                  <a:txBody>
                    <a:bodyPr/>
                    <a:lstStyle/>
                    <a:p>
                      <a:r>
                        <a:rPr lang="en-US" sz="1800" dirty="0"/>
                        <a:t>1180</a:t>
                      </a:r>
                    </a:p>
                  </a:txBody>
                  <a:tcPr anchor="b"/>
                </a:tc>
                <a:extLst>
                  <a:ext uri="{0D108BD9-81ED-4DB2-BD59-A6C34878D82A}">
                    <a16:rowId xmlns:a16="http://schemas.microsoft.com/office/drawing/2014/main" val="3860790853"/>
                  </a:ext>
                </a:extLst>
              </a:tr>
              <a:tr h="370840">
                <a:tc>
                  <a:txBody>
                    <a:bodyPr/>
                    <a:lstStyle/>
                    <a:p>
                      <a:r>
                        <a:rPr lang="en-US" sz="1800" dirty="0"/>
                        <a:t>2222</a:t>
                      </a:r>
                    </a:p>
                  </a:txBody>
                  <a:tcPr anchor="b"/>
                </a:tc>
                <a:tc>
                  <a:txBody>
                    <a:bodyPr/>
                    <a:lstStyle/>
                    <a:p>
                      <a:r>
                        <a:rPr lang="en-US" sz="1800" dirty="0"/>
                        <a:t>2004</a:t>
                      </a:r>
                    </a:p>
                  </a:txBody>
                  <a:tcPr anchor="b"/>
                </a:tc>
                <a:tc>
                  <a:txBody>
                    <a:bodyPr/>
                    <a:lstStyle/>
                    <a:p>
                      <a:r>
                        <a:rPr lang="en-US" sz="1800" dirty="0"/>
                        <a:t>0</a:t>
                      </a:r>
                    </a:p>
                  </a:txBody>
                  <a:tcPr anchor="b"/>
                </a:tc>
                <a:tc>
                  <a:txBody>
                    <a:bodyPr/>
                    <a:lstStyle/>
                    <a:p>
                      <a:endParaRPr lang="en-US" sz="1800" dirty="0"/>
                    </a:p>
                  </a:txBody>
                  <a:tcPr anchor="b"/>
                </a:tc>
                <a:tc>
                  <a:txBody>
                    <a:bodyPr/>
                    <a:lstStyle/>
                    <a:p>
                      <a:r>
                        <a:rPr lang="en-US" sz="1800" dirty="0"/>
                        <a:t>1390</a:t>
                      </a:r>
                    </a:p>
                  </a:txBody>
                  <a:tcPr anchor="b"/>
                </a:tc>
                <a:extLst>
                  <a:ext uri="{0D108BD9-81ED-4DB2-BD59-A6C34878D82A}">
                    <a16:rowId xmlns:a16="http://schemas.microsoft.com/office/drawing/2014/main" val="2444569532"/>
                  </a:ext>
                </a:extLst>
              </a:tr>
            </a:tbl>
          </a:graphicData>
        </a:graphic>
      </p:graphicFrame>
      <p:sp>
        <p:nvSpPr>
          <p:cNvPr id="2" name="Callout: Line with Border and Accent Bar 1">
            <a:extLst>
              <a:ext uri="{FF2B5EF4-FFF2-40B4-BE49-F238E27FC236}">
                <a16:creationId xmlns:a16="http://schemas.microsoft.com/office/drawing/2014/main" id="{C3F98B1B-398B-4289-8389-60EB5ACC48CF}"/>
              </a:ext>
            </a:extLst>
          </p:cNvPr>
          <p:cNvSpPr/>
          <p:nvPr/>
        </p:nvSpPr>
        <p:spPr>
          <a:xfrm>
            <a:off x="8829301" y="3625621"/>
            <a:ext cx="1930400" cy="1662545"/>
          </a:xfrm>
          <a:prstGeom prst="accentBorderCallout1">
            <a:avLst>
              <a:gd name="adj1" fmla="val 18750"/>
              <a:gd name="adj2" fmla="val -8333"/>
              <a:gd name="adj3" fmla="val -10278"/>
              <a:gd name="adj4" fmla="val -72783"/>
            </a:avLst>
          </a:prstGeom>
          <a:solidFill>
            <a:schemeClr val="tx1"/>
          </a:solid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Variable not consistently named between datasets</a:t>
            </a:r>
          </a:p>
        </p:txBody>
      </p:sp>
      <p:sp>
        <p:nvSpPr>
          <p:cNvPr id="11" name="Arrow: Bent-Up 10">
            <a:extLst>
              <a:ext uri="{FF2B5EF4-FFF2-40B4-BE49-F238E27FC236}">
                <a16:creationId xmlns:a16="http://schemas.microsoft.com/office/drawing/2014/main" id="{9C75D676-79B8-47E7-99A2-61A772EEC1B9}"/>
              </a:ext>
            </a:extLst>
          </p:cNvPr>
          <p:cNvSpPr/>
          <p:nvPr/>
        </p:nvSpPr>
        <p:spPr>
          <a:xfrm rot="5400000">
            <a:off x="315666" y="2768617"/>
            <a:ext cx="1793875" cy="1714008"/>
          </a:xfrm>
          <a:prstGeom prst="ben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68918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67163" y="16165"/>
            <a:ext cx="8839200" cy="828675"/>
          </a:xfrm>
        </p:spPr>
        <p:txBody>
          <a:bodyPr>
            <a:normAutofit fontScale="90000"/>
          </a:bodyPr>
          <a:lstStyle/>
          <a:p>
            <a:pPr>
              <a:defRPr/>
            </a:pPr>
            <a:r>
              <a:rPr lang="en-US" sz="4000" b="1" dirty="0">
                <a:latin typeface="Garamond" panose="02020404030301010803" pitchFamily="18" charset="0"/>
              </a:rPr>
              <a:t>8. Appending Data: Adding Observations</a:t>
            </a:r>
          </a:p>
        </p:txBody>
      </p:sp>
      <p:sp>
        <p:nvSpPr>
          <p:cNvPr id="37891" name="Rectangle 3"/>
          <p:cNvSpPr>
            <a:spLocks noGrp="1" noRot="1" noChangeArrowheads="1"/>
          </p:cNvSpPr>
          <p:nvPr>
            <p:ph idx="1"/>
          </p:nvPr>
        </p:nvSpPr>
        <p:spPr>
          <a:xfrm>
            <a:off x="350982" y="844840"/>
            <a:ext cx="11471563" cy="5996995"/>
          </a:xfrm>
        </p:spPr>
        <p:txBody>
          <a:bodyPr rtlCol="0">
            <a:normAutofit/>
          </a:bodyPr>
          <a:lstStyle/>
          <a:p>
            <a:pPr marL="0" indent="0">
              <a:buNone/>
              <a:defRPr/>
            </a:pPr>
            <a:endParaRPr lang="en-US" sz="3000" dirty="0">
              <a:latin typeface="Garamond" panose="02020404030301010803" pitchFamily="18" charset="0"/>
            </a:endParaRPr>
          </a:p>
        </p:txBody>
      </p:sp>
      <p:graphicFrame>
        <p:nvGraphicFramePr>
          <p:cNvPr id="4" name="Table 3">
            <a:extLst>
              <a:ext uri="{FF2B5EF4-FFF2-40B4-BE49-F238E27FC236}">
                <a16:creationId xmlns:a16="http://schemas.microsoft.com/office/drawing/2014/main" id="{A2C5E6D9-5464-494F-8323-1C2B14402779}"/>
              </a:ext>
            </a:extLst>
          </p:cNvPr>
          <p:cNvGraphicFramePr>
            <a:graphicFrameLocks noGrp="1"/>
          </p:cNvGraphicFramePr>
          <p:nvPr>
            <p:extLst>
              <p:ext uri="{D42A27DB-BD31-4B8C-83A1-F6EECF244321}">
                <p14:modId xmlns:p14="http://schemas.microsoft.com/office/powerpoint/2010/main" val="1691666733"/>
              </p:ext>
            </p:extLst>
          </p:nvPr>
        </p:nvGraphicFramePr>
        <p:xfrm>
          <a:off x="369455" y="874483"/>
          <a:ext cx="5394960" cy="1854200"/>
        </p:xfrm>
        <a:graphic>
          <a:graphicData uri="http://schemas.openxmlformats.org/drawingml/2006/table">
            <a:tbl>
              <a:tblPr firstRow="1" bandRow="1">
                <a:tableStyleId>{5C22544A-7EE6-4342-B048-85BDC9FD1C3A}</a:tableStyleId>
              </a:tblPr>
              <a:tblGrid>
                <a:gridCol w="1348740">
                  <a:extLst>
                    <a:ext uri="{9D8B030D-6E8A-4147-A177-3AD203B41FA5}">
                      <a16:colId xmlns:a16="http://schemas.microsoft.com/office/drawing/2014/main" val="3279828295"/>
                    </a:ext>
                  </a:extLst>
                </a:gridCol>
                <a:gridCol w="1348740">
                  <a:extLst>
                    <a:ext uri="{9D8B030D-6E8A-4147-A177-3AD203B41FA5}">
                      <a16:colId xmlns:a16="http://schemas.microsoft.com/office/drawing/2014/main" val="3092589700"/>
                    </a:ext>
                  </a:extLst>
                </a:gridCol>
                <a:gridCol w="1348740">
                  <a:extLst>
                    <a:ext uri="{9D8B030D-6E8A-4147-A177-3AD203B41FA5}">
                      <a16:colId xmlns:a16="http://schemas.microsoft.com/office/drawing/2014/main" val="2891685654"/>
                    </a:ext>
                  </a:extLst>
                </a:gridCol>
                <a:gridCol w="1348740">
                  <a:extLst>
                    <a:ext uri="{9D8B030D-6E8A-4147-A177-3AD203B41FA5}">
                      <a16:colId xmlns:a16="http://schemas.microsoft.com/office/drawing/2014/main" val="3769479765"/>
                    </a:ext>
                  </a:extLst>
                </a:gridCol>
              </a:tblGrid>
              <a:tr h="370840">
                <a:tc>
                  <a:txBody>
                    <a:bodyPr/>
                    <a:lstStyle/>
                    <a:p>
                      <a:pPr algn="ctr"/>
                      <a:r>
                        <a:rPr lang="en-US" sz="1800" dirty="0" err="1"/>
                        <a:t>School_ID</a:t>
                      </a:r>
                      <a:endParaRPr lang="en-US" sz="1800" dirty="0"/>
                    </a:p>
                  </a:txBody>
                  <a:tcPr anchor="ctr"/>
                </a:tc>
                <a:tc>
                  <a:txBody>
                    <a:bodyPr/>
                    <a:lstStyle/>
                    <a:p>
                      <a:pPr algn="ctr"/>
                      <a:r>
                        <a:rPr lang="en-US" sz="1800" dirty="0" err="1"/>
                        <a:t>Student_ID</a:t>
                      </a:r>
                      <a:endParaRPr lang="en-US" sz="1800" dirty="0"/>
                    </a:p>
                  </a:txBody>
                  <a:tcPr anchor="ctr"/>
                </a:tc>
                <a:tc>
                  <a:txBody>
                    <a:bodyPr/>
                    <a:lstStyle/>
                    <a:p>
                      <a:pPr algn="ctr"/>
                      <a:r>
                        <a:rPr lang="en-US" sz="1800" dirty="0"/>
                        <a:t>Absences</a:t>
                      </a:r>
                    </a:p>
                  </a:txBody>
                  <a:tcPr anchor="ctr"/>
                </a:tc>
                <a:tc>
                  <a:txBody>
                    <a:bodyPr/>
                    <a:lstStyle/>
                    <a:p>
                      <a:pPr algn="ctr"/>
                      <a:r>
                        <a:rPr lang="en-US" sz="1800" dirty="0"/>
                        <a:t>Assessment</a:t>
                      </a:r>
                    </a:p>
                  </a:txBody>
                  <a:tcPr anchor="ctr"/>
                </a:tc>
                <a:extLst>
                  <a:ext uri="{0D108BD9-81ED-4DB2-BD59-A6C34878D82A}">
                    <a16:rowId xmlns:a16="http://schemas.microsoft.com/office/drawing/2014/main" val="2545974107"/>
                  </a:ext>
                </a:extLst>
              </a:tr>
              <a:tr h="370840">
                <a:tc>
                  <a:txBody>
                    <a:bodyPr/>
                    <a:lstStyle/>
                    <a:p>
                      <a:r>
                        <a:rPr lang="en-US" sz="1800" dirty="0"/>
                        <a:t>1111</a:t>
                      </a:r>
                    </a:p>
                  </a:txBody>
                  <a:tcPr anchor="b"/>
                </a:tc>
                <a:tc>
                  <a:txBody>
                    <a:bodyPr/>
                    <a:lstStyle/>
                    <a:p>
                      <a:r>
                        <a:rPr lang="en-US" sz="1800" dirty="0"/>
                        <a:t>1001</a:t>
                      </a:r>
                    </a:p>
                  </a:txBody>
                  <a:tcPr anchor="b"/>
                </a:tc>
                <a:tc>
                  <a:txBody>
                    <a:bodyPr/>
                    <a:lstStyle/>
                    <a:p>
                      <a:r>
                        <a:rPr lang="en-US" sz="1800" dirty="0"/>
                        <a:t>3</a:t>
                      </a:r>
                    </a:p>
                  </a:txBody>
                  <a:tcPr anchor="b"/>
                </a:tc>
                <a:tc>
                  <a:txBody>
                    <a:bodyPr/>
                    <a:lstStyle/>
                    <a:p>
                      <a:r>
                        <a:rPr lang="en-US" sz="1800" dirty="0"/>
                        <a:t>1310</a:t>
                      </a:r>
                    </a:p>
                  </a:txBody>
                  <a:tcPr anchor="b"/>
                </a:tc>
                <a:extLst>
                  <a:ext uri="{0D108BD9-81ED-4DB2-BD59-A6C34878D82A}">
                    <a16:rowId xmlns:a16="http://schemas.microsoft.com/office/drawing/2014/main" val="3349628110"/>
                  </a:ext>
                </a:extLst>
              </a:tr>
              <a:tr h="370840">
                <a:tc>
                  <a:txBody>
                    <a:bodyPr/>
                    <a:lstStyle/>
                    <a:p>
                      <a:r>
                        <a:rPr lang="en-US" sz="1800" dirty="0"/>
                        <a:t>1111</a:t>
                      </a:r>
                    </a:p>
                  </a:txBody>
                  <a:tcPr anchor="b"/>
                </a:tc>
                <a:tc>
                  <a:txBody>
                    <a:bodyPr/>
                    <a:lstStyle/>
                    <a:p>
                      <a:r>
                        <a:rPr lang="en-US" sz="1800" dirty="0"/>
                        <a:t>1002</a:t>
                      </a:r>
                    </a:p>
                  </a:txBody>
                  <a:tcPr anchor="b"/>
                </a:tc>
                <a:tc>
                  <a:txBody>
                    <a:bodyPr/>
                    <a:lstStyle/>
                    <a:p>
                      <a:r>
                        <a:rPr lang="en-US" sz="1800" dirty="0"/>
                        <a:t>6</a:t>
                      </a:r>
                    </a:p>
                  </a:txBody>
                  <a:tcPr anchor="b"/>
                </a:tc>
                <a:tc>
                  <a:txBody>
                    <a:bodyPr/>
                    <a:lstStyle/>
                    <a:p>
                      <a:r>
                        <a:rPr lang="en-US" sz="1800" dirty="0"/>
                        <a:t>1280</a:t>
                      </a:r>
                    </a:p>
                  </a:txBody>
                  <a:tcPr anchor="b"/>
                </a:tc>
                <a:extLst>
                  <a:ext uri="{0D108BD9-81ED-4DB2-BD59-A6C34878D82A}">
                    <a16:rowId xmlns:a16="http://schemas.microsoft.com/office/drawing/2014/main" val="3969434701"/>
                  </a:ext>
                </a:extLst>
              </a:tr>
              <a:tr h="370840">
                <a:tc>
                  <a:txBody>
                    <a:bodyPr/>
                    <a:lstStyle/>
                    <a:p>
                      <a:r>
                        <a:rPr lang="en-US" sz="1800" dirty="0"/>
                        <a:t>1111</a:t>
                      </a:r>
                    </a:p>
                  </a:txBody>
                  <a:tcPr anchor="b"/>
                </a:tc>
                <a:tc>
                  <a:txBody>
                    <a:bodyPr/>
                    <a:lstStyle/>
                    <a:p>
                      <a:r>
                        <a:rPr lang="en-US" sz="1800" dirty="0"/>
                        <a:t>1003</a:t>
                      </a:r>
                    </a:p>
                  </a:txBody>
                  <a:tcPr anchor="b"/>
                </a:tc>
                <a:tc>
                  <a:txBody>
                    <a:bodyPr/>
                    <a:lstStyle/>
                    <a:p>
                      <a:r>
                        <a:rPr lang="en-US" sz="1800" dirty="0"/>
                        <a:t>12</a:t>
                      </a:r>
                    </a:p>
                  </a:txBody>
                  <a:tcPr anchor="b"/>
                </a:tc>
                <a:tc>
                  <a:txBody>
                    <a:bodyPr/>
                    <a:lstStyle/>
                    <a:p>
                      <a:r>
                        <a:rPr lang="en-US" sz="1800" dirty="0"/>
                        <a:t>1330</a:t>
                      </a:r>
                    </a:p>
                  </a:txBody>
                  <a:tcPr anchor="b"/>
                </a:tc>
                <a:extLst>
                  <a:ext uri="{0D108BD9-81ED-4DB2-BD59-A6C34878D82A}">
                    <a16:rowId xmlns:a16="http://schemas.microsoft.com/office/drawing/2014/main" val="117505711"/>
                  </a:ext>
                </a:extLst>
              </a:tr>
              <a:tr h="370840">
                <a:tc>
                  <a:txBody>
                    <a:bodyPr/>
                    <a:lstStyle/>
                    <a:p>
                      <a:r>
                        <a:rPr lang="en-US" sz="1800" dirty="0"/>
                        <a:t>1111</a:t>
                      </a:r>
                    </a:p>
                  </a:txBody>
                  <a:tcPr anchor="b"/>
                </a:tc>
                <a:tc>
                  <a:txBody>
                    <a:bodyPr/>
                    <a:lstStyle/>
                    <a:p>
                      <a:r>
                        <a:rPr lang="en-US" sz="1800" dirty="0"/>
                        <a:t>1004</a:t>
                      </a:r>
                    </a:p>
                  </a:txBody>
                  <a:tcPr anchor="b"/>
                </a:tc>
                <a:tc>
                  <a:txBody>
                    <a:bodyPr/>
                    <a:lstStyle/>
                    <a:p>
                      <a:r>
                        <a:rPr lang="en-US" sz="1800" dirty="0"/>
                        <a:t>1</a:t>
                      </a:r>
                    </a:p>
                  </a:txBody>
                  <a:tcPr anchor="b"/>
                </a:tc>
                <a:tc>
                  <a:txBody>
                    <a:bodyPr/>
                    <a:lstStyle/>
                    <a:p>
                      <a:r>
                        <a:rPr lang="en-US" sz="1800" dirty="0"/>
                        <a:t>1290</a:t>
                      </a:r>
                    </a:p>
                  </a:txBody>
                  <a:tcPr anchor="b"/>
                </a:tc>
                <a:extLst>
                  <a:ext uri="{0D108BD9-81ED-4DB2-BD59-A6C34878D82A}">
                    <a16:rowId xmlns:a16="http://schemas.microsoft.com/office/drawing/2014/main" val="233159919"/>
                  </a:ext>
                </a:extLst>
              </a:tr>
            </a:tbl>
          </a:graphicData>
        </a:graphic>
      </p:graphicFrame>
      <p:graphicFrame>
        <p:nvGraphicFramePr>
          <p:cNvPr id="5" name="Table 4">
            <a:extLst>
              <a:ext uri="{FF2B5EF4-FFF2-40B4-BE49-F238E27FC236}">
                <a16:creationId xmlns:a16="http://schemas.microsoft.com/office/drawing/2014/main" id="{7B460CE4-3286-4059-B619-EC45FC4A4696}"/>
              </a:ext>
            </a:extLst>
          </p:cNvPr>
          <p:cNvGraphicFramePr>
            <a:graphicFrameLocks noGrp="1"/>
          </p:cNvGraphicFramePr>
          <p:nvPr/>
        </p:nvGraphicFramePr>
        <p:xfrm>
          <a:off x="6220691" y="874483"/>
          <a:ext cx="5394960" cy="1854200"/>
        </p:xfrm>
        <a:graphic>
          <a:graphicData uri="http://schemas.openxmlformats.org/drawingml/2006/table">
            <a:tbl>
              <a:tblPr firstRow="1" bandRow="1">
                <a:tableStyleId>{5C22544A-7EE6-4342-B048-85BDC9FD1C3A}</a:tableStyleId>
              </a:tblPr>
              <a:tblGrid>
                <a:gridCol w="1348740">
                  <a:extLst>
                    <a:ext uri="{9D8B030D-6E8A-4147-A177-3AD203B41FA5}">
                      <a16:colId xmlns:a16="http://schemas.microsoft.com/office/drawing/2014/main" val="3279828295"/>
                    </a:ext>
                  </a:extLst>
                </a:gridCol>
                <a:gridCol w="1348740">
                  <a:extLst>
                    <a:ext uri="{9D8B030D-6E8A-4147-A177-3AD203B41FA5}">
                      <a16:colId xmlns:a16="http://schemas.microsoft.com/office/drawing/2014/main" val="3092589700"/>
                    </a:ext>
                  </a:extLst>
                </a:gridCol>
                <a:gridCol w="1348740">
                  <a:extLst>
                    <a:ext uri="{9D8B030D-6E8A-4147-A177-3AD203B41FA5}">
                      <a16:colId xmlns:a16="http://schemas.microsoft.com/office/drawing/2014/main" val="2891685654"/>
                    </a:ext>
                  </a:extLst>
                </a:gridCol>
                <a:gridCol w="1348740">
                  <a:extLst>
                    <a:ext uri="{9D8B030D-6E8A-4147-A177-3AD203B41FA5}">
                      <a16:colId xmlns:a16="http://schemas.microsoft.com/office/drawing/2014/main" val="3769479765"/>
                    </a:ext>
                  </a:extLst>
                </a:gridCol>
              </a:tblGrid>
              <a:tr h="370840">
                <a:tc>
                  <a:txBody>
                    <a:bodyPr/>
                    <a:lstStyle/>
                    <a:p>
                      <a:pPr algn="ctr"/>
                      <a:r>
                        <a:rPr lang="en-US" sz="1800" dirty="0" err="1"/>
                        <a:t>School_ID</a:t>
                      </a:r>
                      <a:endParaRPr lang="en-US" sz="1800" dirty="0"/>
                    </a:p>
                  </a:txBody>
                  <a:tcPr anchor="ctr"/>
                </a:tc>
                <a:tc>
                  <a:txBody>
                    <a:bodyPr/>
                    <a:lstStyle/>
                    <a:p>
                      <a:pPr algn="ctr"/>
                      <a:r>
                        <a:rPr lang="en-US" sz="1800" dirty="0" err="1"/>
                        <a:t>Student_ID</a:t>
                      </a:r>
                      <a:endParaRPr lang="en-US" sz="1800" dirty="0"/>
                    </a:p>
                  </a:txBody>
                  <a:tcPr anchor="ctr"/>
                </a:tc>
                <a:tc>
                  <a:txBody>
                    <a:bodyPr/>
                    <a:lstStyle/>
                    <a:p>
                      <a:pPr algn="ctr"/>
                      <a:r>
                        <a:rPr lang="en-US" sz="1800" dirty="0"/>
                        <a:t>Absences</a:t>
                      </a:r>
                    </a:p>
                  </a:txBody>
                  <a:tcPr anchor="ctr"/>
                </a:tc>
                <a:tc>
                  <a:txBody>
                    <a:bodyPr/>
                    <a:lstStyle/>
                    <a:p>
                      <a:pPr algn="ctr"/>
                      <a:r>
                        <a:rPr lang="en-US" sz="1800" dirty="0"/>
                        <a:t>Assessment</a:t>
                      </a:r>
                    </a:p>
                  </a:txBody>
                  <a:tcPr anchor="ctr"/>
                </a:tc>
                <a:extLst>
                  <a:ext uri="{0D108BD9-81ED-4DB2-BD59-A6C34878D82A}">
                    <a16:rowId xmlns:a16="http://schemas.microsoft.com/office/drawing/2014/main" val="2545974107"/>
                  </a:ext>
                </a:extLst>
              </a:tr>
              <a:tr h="370840">
                <a:tc>
                  <a:txBody>
                    <a:bodyPr/>
                    <a:lstStyle/>
                    <a:p>
                      <a:r>
                        <a:rPr lang="en-US" sz="1800" dirty="0"/>
                        <a:t>2222</a:t>
                      </a:r>
                    </a:p>
                  </a:txBody>
                  <a:tcPr anchor="b"/>
                </a:tc>
                <a:tc>
                  <a:txBody>
                    <a:bodyPr/>
                    <a:lstStyle/>
                    <a:p>
                      <a:r>
                        <a:rPr lang="en-US" sz="1800" dirty="0"/>
                        <a:t>2001</a:t>
                      </a:r>
                    </a:p>
                  </a:txBody>
                  <a:tcPr anchor="b"/>
                </a:tc>
                <a:tc>
                  <a:txBody>
                    <a:bodyPr/>
                    <a:lstStyle/>
                    <a:p>
                      <a:r>
                        <a:rPr lang="en-US" sz="1800" dirty="0"/>
                        <a:t>4</a:t>
                      </a:r>
                    </a:p>
                  </a:txBody>
                  <a:tcPr anchor="b"/>
                </a:tc>
                <a:tc>
                  <a:txBody>
                    <a:bodyPr/>
                    <a:lstStyle/>
                    <a:p>
                      <a:r>
                        <a:rPr lang="en-US" sz="1800" dirty="0"/>
                        <a:t>1270</a:t>
                      </a:r>
                    </a:p>
                  </a:txBody>
                  <a:tcPr anchor="b"/>
                </a:tc>
                <a:extLst>
                  <a:ext uri="{0D108BD9-81ED-4DB2-BD59-A6C34878D82A}">
                    <a16:rowId xmlns:a16="http://schemas.microsoft.com/office/drawing/2014/main" val="3349628110"/>
                  </a:ext>
                </a:extLst>
              </a:tr>
              <a:tr h="370840">
                <a:tc>
                  <a:txBody>
                    <a:bodyPr/>
                    <a:lstStyle/>
                    <a:p>
                      <a:r>
                        <a:rPr lang="en-US" sz="1800" dirty="0"/>
                        <a:t>2222</a:t>
                      </a:r>
                    </a:p>
                  </a:txBody>
                  <a:tcPr anchor="b"/>
                </a:tc>
                <a:tc>
                  <a:txBody>
                    <a:bodyPr/>
                    <a:lstStyle/>
                    <a:p>
                      <a:r>
                        <a:rPr lang="en-US" sz="1800" dirty="0"/>
                        <a:t>2002</a:t>
                      </a:r>
                    </a:p>
                  </a:txBody>
                  <a:tcPr anchor="b"/>
                </a:tc>
                <a:tc>
                  <a:txBody>
                    <a:bodyPr/>
                    <a:lstStyle/>
                    <a:p>
                      <a:r>
                        <a:rPr lang="en-US" sz="1800" dirty="0"/>
                        <a:t>1</a:t>
                      </a:r>
                    </a:p>
                  </a:txBody>
                  <a:tcPr anchor="b"/>
                </a:tc>
                <a:tc>
                  <a:txBody>
                    <a:bodyPr/>
                    <a:lstStyle/>
                    <a:p>
                      <a:r>
                        <a:rPr lang="en-US" sz="1800" dirty="0"/>
                        <a:t>1260</a:t>
                      </a:r>
                    </a:p>
                  </a:txBody>
                  <a:tcPr anchor="b"/>
                </a:tc>
                <a:extLst>
                  <a:ext uri="{0D108BD9-81ED-4DB2-BD59-A6C34878D82A}">
                    <a16:rowId xmlns:a16="http://schemas.microsoft.com/office/drawing/2014/main" val="3969434701"/>
                  </a:ext>
                </a:extLst>
              </a:tr>
              <a:tr h="370840">
                <a:tc>
                  <a:txBody>
                    <a:bodyPr/>
                    <a:lstStyle/>
                    <a:p>
                      <a:r>
                        <a:rPr lang="en-US" sz="1800" dirty="0"/>
                        <a:t>2222</a:t>
                      </a:r>
                    </a:p>
                  </a:txBody>
                  <a:tcPr anchor="b"/>
                </a:tc>
                <a:tc>
                  <a:txBody>
                    <a:bodyPr/>
                    <a:lstStyle/>
                    <a:p>
                      <a:r>
                        <a:rPr lang="en-US" sz="1800" dirty="0"/>
                        <a:t>2003</a:t>
                      </a:r>
                    </a:p>
                  </a:txBody>
                  <a:tcPr anchor="b"/>
                </a:tc>
                <a:tc>
                  <a:txBody>
                    <a:bodyPr/>
                    <a:lstStyle/>
                    <a:p>
                      <a:r>
                        <a:rPr lang="en-US" sz="1800" dirty="0"/>
                        <a:t>13</a:t>
                      </a:r>
                    </a:p>
                  </a:txBody>
                  <a:tcPr anchor="b"/>
                </a:tc>
                <a:tc>
                  <a:txBody>
                    <a:bodyPr/>
                    <a:lstStyle/>
                    <a:p>
                      <a:r>
                        <a:rPr lang="en-US" sz="1800" dirty="0"/>
                        <a:t>1180</a:t>
                      </a:r>
                    </a:p>
                  </a:txBody>
                  <a:tcPr anchor="b"/>
                </a:tc>
                <a:extLst>
                  <a:ext uri="{0D108BD9-81ED-4DB2-BD59-A6C34878D82A}">
                    <a16:rowId xmlns:a16="http://schemas.microsoft.com/office/drawing/2014/main" val="117505711"/>
                  </a:ext>
                </a:extLst>
              </a:tr>
              <a:tr h="370840">
                <a:tc>
                  <a:txBody>
                    <a:bodyPr/>
                    <a:lstStyle/>
                    <a:p>
                      <a:r>
                        <a:rPr lang="en-US" sz="1800" dirty="0"/>
                        <a:t>2222</a:t>
                      </a:r>
                    </a:p>
                  </a:txBody>
                  <a:tcPr anchor="b"/>
                </a:tc>
                <a:tc>
                  <a:txBody>
                    <a:bodyPr/>
                    <a:lstStyle/>
                    <a:p>
                      <a:r>
                        <a:rPr lang="en-US" sz="1800" dirty="0"/>
                        <a:t>2004</a:t>
                      </a:r>
                    </a:p>
                  </a:txBody>
                  <a:tcPr anchor="b"/>
                </a:tc>
                <a:tc>
                  <a:txBody>
                    <a:bodyPr/>
                    <a:lstStyle/>
                    <a:p>
                      <a:r>
                        <a:rPr lang="en-US" sz="1800" dirty="0"/>
                        <a:t>0</a:t>
                      </a:r>
                    </a:p>
                  </a:txBody>
                  <a:tcPr anchor="b"/>
                </a:tc>
                <a:tc>
                  <a:txBody>
                    <a:bodyPr/>
                    <a:lstStyle/>
                    <a:p>
                      <a:r>
                        <a:rPr lang="en-US" sz="1800" dirty="0"/>
                        <a:t>1390</a:t>
                      </a:r>
                    </a:p>
                  </a:txBody>
                  <a:tcPr anchor="b"/>
                </a:tc>
                <a:extLst>
                  <a:ext uri="{0D108BD9-81ED-4DB2-BD59-A6C34878D82A}">
                    <a16:rowId xmlns:a16="http://schemas.microsoft.com/office/drawing/2014/main" val="233159919"/>
                  </a:ext>
                </a:extLst>
              </a:tr>
            </a:tbl>
          </a:graphicData>
        </a:graphic>
      </p:graphicFrame>
      <p:graphicFrame>
        <p:nvGraphicFramePr>
          <p:cNvPr id="6" name="Table 5">
            <a:extLst>
              <a:ext uri="{FF2B5EF4-FFF2-40B4-BE49-F238E27FC236}">
                <a16:creationId xmlns:a16="http://schemas.microsoft.com/office/drawing/2014/main" id="{41C13EF3-A075-446B-9AC4-F9A31F6F095A}"/>
              </a:ext>
            </a:extLst>
          </p:cNvPr>
          <p:cNvGraphicFramePr>
            <a:graphicFrameLocks noGrp="1"/>
          </p:cNvGraphicFramePr>
          <p:nvPr>
            <p:extLst>
              <p:ext uri="{D42A27DB-BD31-4B8C-83A1-F6EECF244321}">
                <p14:modId xmlns:p14="http://schemas.microsoft.com/office/powerpoint/2010/main" val="563587095"/>
              </p:ext>
            </p:extLst>
          </p:nvPr>
        </p:nvGraphicFramePr>
        <p:xfrm>
          <a:off x="3195782" y="3504275"/>
          <a:ext cx="5275812" cy="3337560"/>
        </p:xfrm>
        <a:graphic>
          <a:graphicData uri="http://schemas.openxmlformats.org/drawingml/2006/table">
            <a:tbl>
              <a:tblPr firstRow="1" bandRow="1">
                <a:tableStyleId>{5C22544A-7EE6-4342-B048-85BDC9FD1C3A}</a:tableStyleId>
              </a:tblPr>
              <a:tblGrid>
                <a:gridCol w="1318953">
                  <a:extLst>
                    <a:ext uri="{9D8B030D-6E8A-4147-A177-3AD203B41FA5}">
                      <a16:colId xmlns:a16="http://schemas.microsoft.com/office/drawing/2014/main" val="3279828295"/>
                    </a:ext>
                  </a:extLst>
                </a:gridCol>
                <a:gridCol w="1318953">
                  <a:extLst>
                    <a:ext uri="{9D8B030D-6E8A-4147-A177-3AD203B41FA5}">
                      <a16:colId xmlns:a16="http://schemas.microsoft.com/office/drawing/2014/main" val="3092589700"/>
                    </a:ext>
                  </a:extLst>
                </a:gridCol>
                <a:gridCol w="1318953">
                  <a:extLst>
                    <a:ext uri="{9D8B030D-6E8A-4147-A177-3AD203B41FA5}">
                      <a16:colId xmlns:a16="http://schemas.microsoft.com/office/drawing/2014/main" val="2891685654"/>
                    </a:ext>
                  </a:extLst>
                </a:gridCol>
                <a:gridCol w="1318953">
                  <a:extLst>
                    <a:ext uri="{9D8B030D-6E8A-4147-A177-3AD203B41FA5}">
                      <a16:colId xmlns:a16="http://schemas.microsoft.com/office/drawing/2014/main" val="1341608257"/>
                    </a:ext>
                  </a:extLst>
                </a:gridCol>
              </a:tblGrid>
              <a:tr h="370840">
                <a:tc>
                  <a:txBody>
                    <a:bodyPr/>
                    <a:lstStyle/>
                    <a:p>
                      <a:pPr algn="ctr"/>
                      <a:r>
                        <a:rPr lang="en-US" sz="1800" dirty="0" err="1"/>
                        <a:t>School_ID</a:t>
                      </a:r>
                      <a:endParaRPr lang="en-US" sz="1800" dirty="0"/>
                    </a:p>
                  </a:txBody>
                  <a:tcPr anchor="ctr"/>
                </a:tc>
                <a:tc>
                  <a:txBody>
                    <a:bodyPr/>
                    <a:lstStyle/>
                    <a:p>
                      <a:pPr algn="ctr"/>
                      <a:r>
                        <a:rPr lang="en-US" sz="1800" dirty="0" err="1"/>
                        <a:t>Student_ID</a:t>
                      </a:r>
                      <a:endParaRPr lang="en-US" sz="1800" dirty="0"/>
                    </a:p>
                  </a:txBody>
                  <a:tcPr anchor="ctr"/>
                </a:tc>
                <a:tc>
                  <a:txBody>
                    <a:bodyPr/>
                    <a:lstStyle/>
                    <a:p>
                      <a:pPr algn="ctr"/>
                      <a:r>
                        <a:rPr lang="en-US" sz="1800" dirty="0"/>
                        <a:t>Absences</a:t>
                      </a:r>
                    </a:p>
                  </a:txBody>
                  <a:tcPr anchor="ctr"/>
                </a:tc>
                <a:tc>
                  <a:txBody>
                    <a:bodyPr/>
                    <a:lstStyle/>
                    <a:p>
                      <a:pPr algn="ctr"/>
                      <a:r>
                        <a:rPr lang="en-US" sz="1800" dirty="0"/>
                        <a:t>Assessment</a:t>
                      </a:r>
                    </a:p>
                  </a:txBody>
                  <a:tcPr anchor="ctr"/>
                </a:tc>
                <a:extLst>
                  <a:ext uri="{0D108BD9-81ED-4DB2-BD59-A6C34878D82A}">
                    <a16:rowId xmlns:a16="http://schemas.microsoft.com/office/drawing/2014/main" val="2545974107"/>
                  </a:ext>
                </a:extLst>
              </a:tr>
              <a:tr h="370840">
                <a:tc>
                  <a:txBody>
                    <a:bodyPr/>
                    <a:lstStyle/>
                    <a:p>
                      <a:r>
                        <a:rPr lang="en-US" sz="1800" dirty="0"/>
                        <a:t>1111</a:t>
                      </a:r>
                    </a:p>
                  </a:txBody>
                  <a:tcPr anchor="b"/>
                </a:tc>
                <a:tc>
                  <a:txBody>
                    <a:bodyPr/>
                    <a:lstStyle/>
                    <a:p>
                      <a:r>
                        <a:rPr lang="en-US" sz="1800" dirty="0"/>
                        <a:t>1001</a:t>
                      </a:r>
                    </a:p>
                  </a:txBody>
                  <a:tcPr anchor="b"/>
                </a:tc>
                <a:tc>
                  <a:txBody>
                    <a:bodyPr/>
                    <a:lstStyle/>
                    <a:p>
                      <a:r>
                        <a:rPr lang="en-US" sz="1800" dirty="0"/>
                        <a:t>3</a:t>
                      </a:r>
                    </a:p>
                  </a:txBody>
                  <a:tcPr anchor="b"/>
                </a:tc>
                <a:tc>
                  <a:txBody>
                    <a:bodyPr/>
                    <a:lstStyle/>
                    <a:p>
                      <a:r>
                        <a:rPr lang="en-US" sz="1800" dirty="0"/>
                        <a:t>1310</a:t>
                      </a:r>
                    </a:p>
                  </a:txBody>
                  <a:tcPr anchor="b"/>
                </a:tc>
                <a:extLst>
                  <a:ext uri="{0D108BD9-81ED-4DB2-BD59-A6C34878D82A}">
                    <a16:rowId xmlns:a16="http://schemas.microsoft.com/office/drawing/2014/main" val="3349628110"/>
                  </a:ext>
                </a:extLst>
              </a:tr>
              <a:tr h="370840">
                <a:tc>
                  <a:txBody>
                    <a:bodyPr/>
                    <a:lstStyle/>
                    <a:p>
                      <a:r>
                        <a:rPr lang="en-US" sz="1800" dirty="0"/>
                        <a:t>1111</a:t>
                      </a:r>
                    </a:p>
                  </a:txBody>
                  <a:tcPr anchor="b"/>
                </a:tc>
                <a:tc>
                  <a:txBody>
                    <a:bodyPr/>
                    <a:lstStyle/>
                    <a:p>
                      <a:r>
                        <a:rPr lang="en-US" sz="1800" dirty="0"/>
                        <a:t>1002</a:t>
                      </a:r>
                    </a:p>
                  </a:txBody>
                  <a:tcPr anchor="b"/>
                </a:tc>
                <a:tc>
                  <a:txBody>
                    <a:bodyPr/>
                    <a:lstStyle/>
                    <a:p>
                      <a:r>
                        <a:rPr lang="en-US" sz="1800" dirty="0"/>
                        <a:t>6</a:t>
                      </a:r>
                    </a:p>
                  </a:txBody>
                  <a:tcPr anchor="b"/>
                </a:tc>
                <a:tc>
                  <a:txBody>
                    <a:bodyPr/>
                    <a:lstStyle/>
                    <a:p>
                      <a:r>
                        <a:rPr lang="en-US" sz="1800" dirty="0"/>
                        <a:t>1280</a:t>
                      </a:r>
                    </a:p>
                  </a:txBody>
                  <a:tcPr anchor="b"/>
                </a:tc>
                <a:extLst>
                  <a:ext uri="{0D108BD9-81ED-4DB2-BD59-A6C34878D82A}">
                    <a16:rowId xmlns:a16="http://schemas.microsoft.com/office/drawing/2014/main" val="3969434701"/>
                  </a:ext>
                </a:extLst>
              </a:tr>
              <a:tr h="370840">
                <a:tc>
                  <a:txBody>
                    <a:bodyPr/>
                    <a:lstStyle/>
                    <a:p>
                      <a:r>
                        <a:rPr lang="en-US" sz="1800" dirty="0"/>
                        <a:t>1111</a:t>
                      </a:r>
                    </a:p>
                  </a:txBody>
                  <a:tcPr anchor="b"/>
                </a:tc>
                <a:tc>
                  <a:txBody>
                    <a:bodyPr/>
                    <a:lstStyle/>
                    <a:p>
                      <a:r>
                        <a:rPr lang="en-US" sz="1800" dirty="0"/>
                        <a:t>1003</a:t>
                      </a:r>
                    </a:p>
                  </a:txBody>
                  <a:tcPr anchor="b"/>
                </a:tc>
                <a:tc>
                  <a:txBody>
                    <a:bodyPr/>
                    <a:lstStyle/>
                    <a:p>
                      <a:r>
                        <a:rPr lang="en-US" sz="1800" dirty="0"/>
                        <a:t>12</a:t>
                      </a:r>
                    </a:p>
                  </a:txBody>
                  <a:tcPr anchor="b"/>
                </a:tc>
                <a:tc>
                  <a:txBody>
                    <a:bodyPr/>
                    <a:lstStyle/>
                    <a:p>
                      <a:r>
                        <a:rPr lang="en-US" sz="1800" dirty="0"/>
                        <a:t>1330</a:t>
                      </a:r>
                    </a:p>
                  </a:txBody>
                  <a:tcPr anchor="b"/>
                </a:tc>
                <a:extLst>
                  <a:ext uri="{0D108BD9-81ED-4DB2-BD59-A6C34878D82A}">
                    <a16:rowId xmlns:a16="http://schemas.microsoft.com/office/drawing/2014/main" val="117505711"/>
                  </a:ext>
                </a:extLst>
              </a:tr>
              <a:tr h="370840">
                <a:tc>
                  <a:txBody>
                    <a:bodyPr/>
                    <a:lstStyle/>
                    <a:p>
                      <a:r>
                        <a:rPr lang="en-US" sz="1800" dirty="0"/>
                        <a:t>1111</a:t>
                      </a:r>
                    </a:p>
                  </a:txBody>
                  <a:tcPr anchor="b"/>
                </a:tc>
                <a:tc>
                  <a:txBody>
                    <a:bodyPr/>
                    <a:lstStyle/>
                    <a:p>
                      <a:r>
                        <a:rPr lang="en-US" sz="1800" dirty="0"/>
                        <a:t>1004</a:t>
                      </a:r>
                    </a:p>
                  </a:txBody>
                  <a:tcPr anchor="b"/>
                </a:tc>
                <a:tc>
                  <a:txBody>
                    <a:bodyPr/>
                    <a:lstStyle/>
                    <a:p>
                      <a:r>
                        <a:rPr lang="en-US" sz="1800" dirty="0"/>
                        <a:t>1</a:t>
                      </a:r>
                    </a:p>
                  </a:txBody>
                  <a:tcPr anchor="b"/>
                </a:tc>
                <a:tc>
                  <a:txBody>
                    <a:bodyPr/>
                    <a:lstStyle/>
                    <a:p>
                      <a:r>
                        <a:rPr lang="en-US" sz="1800" dirty="0"/>
                        <a:t>1290</a:t>
                      </a:r>
                    </a:p>
                  </a:txBody>
                  <a:tcPr anchor="b"/>
                </a:tc>
                <a:extLst>
                  <a:ext uri="{0D108BD9-81ED-4DB2-BD59-A6C34878D82A}">
                    <a16:rowId xmlns:a16="http://schemas.microsoft.com/office/drawing/2014/main" val="233159919"/>
                  </a:ext>
                </a:extLst>
              </a:tr>
              <a:tr h="370840">
                <a:tc>
                  <a:txBody>
                    <a:bodyPr/>
                    <a:lstStyle/>
                    <a:p>
                      <a:r>
                        <a:rPr lang="en-US" sz="1800" dirty="0"/>
                        <a:t>2222</a:t>
                      </a:r>
                    </a:p>
                  </a:txBody>
                  <a:tcPr anchor="b"/>
                </a:tc>
                <a:tc>
                  <a:txBody>
                    <a:bodyPr/>
                    <a:lstStyle/>
                    <a:p>
                      <a:r>
                        <a:rPr lang="en-US" sz="1800" dirty="0"/>
                        <a:t>2001</a:t>
                      </a:r>
                    </a:p>
                  </a:txBody>
                  <a:tcPr anchor="b"/>
                </a:tc>
                <a:tc>
                  <a:txBody>
                    <a:bodyPr/>
                    <a:lstStyle/>
                    <a:p>
                      <a:r>
                        <a:rPr lang="en-US" sz="1800" dirty="0"/>
                        <a:t>4</a:t>
                      </a:r>
                    </a:p>
                  </a:txBody>
                  <a:tcPr anchor="b"/>
                </a:tc>
                <a:tc>
                  <a:txBody>
                    <a:bodyPr/>
                    <a:lstStyle/>
                    <a:p>
                      <a:r>
                        <a:rPr lang="en-US" sz="1800" dirty="0"/>
                        <a:t>1270</a:t>
                      </a:r>
                    </a:p>
                  </a:txBody>
                  <a:tcPr anchor="b"/>
                </a:tc>
                <a:extLst>
                  <a:ext uri="{0D108BD9-81ED-4DB2-BD59-A6C34878D82A}">
                    <a16:rowId xmlns:a16="http://schemas.microsoft.com/office/drawing/2014/main" val="2476782919"/>
                  </a:ext>
                </a:extLst>
              </a:tr>
              <a:tr h="370840">
                <a:tc>
                  <a:txBody>
                    <a:bodyPr/>
                    <a:lstStyle/>
                    <a:p>
                      <a:r>
                        <a:rPr lang="en-US" sz="1800" dirty="0"/>
                        <a:t>2222</a:t>
                      </a:r>
                    </a:p>
                  </a:txBody>
                  <a:tcPr anchor="b"/>
                </a:tc>
                <a:tc>
                  <a:txBody>
                    <a:bodyPr/>
                    <a:lstStyle/>
                    <a:p>
                      <a:r>
                        <a:rPr lang="en-US" sz="1800" dirty="0"/>
                        <a:t>2002</a:t>
                      </a:r>
                    </a:p>
                  </a:txBody>
                  <a:tcPr anchor="b"/>
                </a:tc>
                <a:tc>
                  <a:txBody>
                    <a:bodyPr/>
                    <a:lstStyle/>
                    <a:p>
                      <a:r>
                        <a:rPr lang="en-US" sz="1800" dirty="0"/>
                        <a:t>1</a:t>
                      </a:r>
                    </a:p>
                  </a:txBody>
                  <a:tcPr anchor="b"/>
                </a:tc>
                <a:tc>
                  <a:txBody>
                    <a:bodyPr/>
                    <a:lstStyle/>
                    <a:p>
                      <a:r>
                        <a:rPr lang="en-US" sz="1800" dirty="0"/>
                        <a:t>1260</a:t>
                      </a:r>
                    </a:p>
                  </a:txBody>
                  <a:tcPr anchor="b"/>
                </a:tc>
                <a:extLst>
                  <a:ext uri="{0D108BD9-81ED-4DB2-BD59-A6C34878D82A}">
                    <a16:rowId xmlns:a16="http://schemas.microsoft.com/office/drawing/2014/main" val="536880774"/>
                  </a:ext>
                </a:extLst>
              </a:tr>
              <a:tr h="370840">
                <a:tc>
                  <a:txBody>
                    <a:bodyPr/>
                    <a:lstStyle/>
                    <a:p>
                      <a:r>
                        <a:rPr lang="en-US" sz="1800" dirty="0"/>
                        <a:t>2222</a:t>
                      </a:r>
                    </a:p>
                  </a:txBody>
                  <a:tcPr anchor="b"/>
                </a:tc>
                <a:tc>
                  <a:txBody>
                    <a:bodyPr/>
                    <a:lstStyle/>
                    <a:p>
                      <a:r>
                        <a:rPr lang="en-US" sz="1800" dirty="0"/>
                        <a:t>2003</a:t>
                      </a:r>
                    </a:p>
                  </a:txBody>
                  <a:tcPr anchor="b"/>
                </a:tc>
                <a:tc>
                  <a:txBody>
                    <a:bodyPr/>
                    <a:lstStyle/>
                    <a:p>
                      <a:r>
                        <a:rPr lang="en-US" sz="1800" dirty="0"/>
                        <a:t>13</a:t>
                      </a:r>
                    </a:p>
                  </a:txBody>
                  <a:tcPr anchor="b"/>
                </a:tc>
                <a:tc>
                  <a:txBody>
                    <a:bodyPr/>
                    <a:lstStyle/>
                    <a:p>
                      <a:r>
                        <a:rPr lang="en-US" sz="1800" dirty="0"/>
                        <a:t>1180</a:t>
                      </a:r>
                    </a:p>
                  </a:txBody>
                  <a:tcPr anchor="b"/>
                </a:tc>
                <a:extLst>
                  <a:ext uri="{0D108BD9-81ED-4DB2-BD59-A6C34878D82A}">
                    <a16:rowId xmlns:a16="http://schemas.microsoft.com/office/drawing/2014/main" val="3860790853"/>
                  </a:ext>
                </a:extLst>
              </a:tr>
              <a:tr h="370840">
                <a:tc>
                  <a:txBody>
                    <a:bodyPr/>
                    <a:lstStyle/>
                    <a:p>
                      <a:r>
                        <a:rPr lang="en-US" sz="1800" dirty="0"/>
                        <a:t>2222</a:t>
                      </a:r>
                    </a:p>
                  </a:txBody>
                  <a:tcPr anchor="b"/>
                </a:tc>
                <a:tc>
                  <a:txBody>
                    <a:bodyPr/>
                    <a:lstStyle/>
                    <a:p>
                      <a:r>
                        <a:rPr lang="en-US" sz="1800" dirty="0"/>
                        <a:t>2004</a:t>
                      </a:r>
                    </a:p>
                  </a:txBody>
                  <a:tcPr anchor="b"/>
                </a:tc>
                <a:tc>
                  <a:txBody>
                    <a:bodyPr/>
                    <a:lstStyle/>
                    <a:p>
                      <a:r>
                        <a:rPr lang="en-US" sz="1800" dirty="0"/>
                        <a:t>0</a:t>
                      </a:r>
                    </a:p>
                  </a:txBody>
                  <a:tcPr anchor="b"/>
                </a:tc>
                <a:tc>
                  <a:txBody>
                    <a:bodyPr/>
                    <a:lstStyle/>
                    <a:p>
                      <a:r>
                        <a:rPr lang="en-US" sz="1800" dirty="0"/>
                        <a:t>1390</a:t>
                      </a:r>
                    </a:p>
                  </a:txBody>
                  <a:tcPr anchor="b"/>
                </a:tc>
                <a:extLst>
                  <a:ext uri="{0D108BD9-81ED-4DB2-BD59-A6C34878D82A}">
                    <a16:rowId xmlns:a16="http://schemas.microsoft.com/office/drawing/2014/main" val="2444569532"/>
                  </a:ext>
                </a:extLst>
              </a:tr>
            </a:tbl>
          </a:graphicData>
        </a:graphic>
      </p:graphicFrame>
      <p:sp>
        <p:nvSpPr>
          <p:cNvPr id="8" name="Arrow: Bent-Up 7">
            <a:extLst>
              <a:ext uri="{FF2B5EF4-FFF2-40B4-BE49-F238E27FC236}">
                <a16:creationId xmlns:a16="http://schemas.microsoft.com/office/drawing/2014/main" id="{84A09EF3-E5F9-4502-BF2E-B1D54278C500}"/>
              </a:ext>
            </a:extLst>
          </p:cNvPr>
          <p:cNvSpPr/>
          <p:nvPr/>
        </p:nvSpPr>
        <p:spPr>
          <a:xfrm rot="5400000">
            <a:off x="461485" y="2622798"/>
            <a:ext cx="2563755" cy="2775527"/>
          </a:xfrm>
          <a:prstGeom prst="bentUpArrow">
            <a:avLst>
              <a:gd name="adj1" fmla="val 17795"/>
              <a:gd name="adj2" fmla="val 16894"/>
              <a:gd name="adj3" fmla="val 25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Arrow: Bent-Up 8">
            <a:extLst>
              <a:ext uri="{FF2B5EF4-FFF2-40B4-BE49-F238E27FC236}">
                <a16:creationId xmlns:a16="http://schemas.microsoft.com/office/drawing/2014/main" id="{064716F8-5EB5-44F1-BDD3-436329324182}"/>
              </a:ext>
            </a:extLst>
          </p:cNvPr>
          <p:cNvSpPr/>
          <p:nvPr/>
        </p:nvSpPr>
        <p:spPr>
          <a:xfrm rot="16200000" flipH="1">
            <a:off x="8087611" y="3112670"/>
            <a:ext cx="3527796" cy="2759825"/>
          </a:xfrm>
          <a:prstGeom prst="bentUpArrow">
            <a:avLst>
              <a:gd name="adj1" fmla="val 16351"/>
              <a:gd name="adj2" fmla="val 17237"/>
              <a:gd name="adj3" fmla="val 1969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48534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417638"/>
          </a:xfrm>
        </p:spPr>
        <p:txBody>
          <a:bodyPr>
            <a:normAutofit/>
          </a:bodyPr>
          <a:lstStyle/>
          <a:p>
            <a:r>
              <a:rPr lang="en-US" sz="4000" dirty="0">
                <a:latin typeface="Garamond"/>
                <a:cs typeface="Garamond"/>
              </a:rPr>
              <a:t>Final Tips on Data Cleaning/Management</a:t>
            </a:r>
          </a:p>
        </p:txBody>
      </p:sp>
      <p:sp>
        <p:nvSpPr>
          <p:cNvPr id="3" name="Content Placeholder 2"/>
          <p:cNvSpPr>
            <a:spLocks noGrp="1"/>
          </p:cNvSpPr>
          <p:nvPr>
            <p:ph idx="1"/>
          </p:nvPr>
        </p:nvSpPr>
        <p:spPr>
          <a:xfrm>
            <a:off x="1524000" y="1149888"/>
            <a:ext cx="9212826" cy="5440361"/>
          </a:xfrm>
          <a:solidFill>
            <a:srgbClr val="FFFFFF"/>
          </a:solidFill>
        </p:spPr>
        <p:txBody>
          <a:bodyPr anchor="t">
            <a:normAutofit fontScale="92500" lnSpcReduction="20000"/>
          </a:bodyPr>
          <a:lstStyle/>
          <a:p>
            <a:pPr>
              <a:buFont typeface="Wingdings" panose="05000000000000000000" pitchFamily="2" charset="2"/>
              <a:buChar char="ü"/>
            </a:pPr>
            <a:r>
              <a:rPr lang="en-US" sz="3500" dirty="0">
                <a:solidFill>
                  <a:srgbClr val="0070C0"/>
                </a:solidFill>
                <a:latin typeface="Garamond"/>
                <a:cs typeface="Garamond"/>
              </a:rPr>
              <a:t>When retrieving secondary data, always gather the technical documentation and codebook</a:t>
            </a:r>
          </a:p>
          <a:p>
            <a:pPr>
              <a:buFont typeface="Wingdings" panose="05000000000000000000" pitchFamily="2" charset="2"/>
              <a:buChar char="ü"/>
            </a:pPr>
            <a:r>
              <a:rPr lang="en-US" sz="3500" dirty="0">
                <a:solidFill>
                  <a:srgbClr val="0070C0"/>
                </a:solidFill>
                <a:latin typeface="Garamond"/>
                <a:cs typeface="Garamond"/>
              </a:rPr>
              <a:t>Cleaning can be a tedious process, but it helps get to know the data</a:t>
            </a:r>
          </a:p>
          <a:p>
            <a:pPr>
              <a:buFont typeface="Wingdings" panose="05000000000000000000" pitchFamily="2" charset="2"/>
              <a:buChar char="ü"/>
            </a:pPr>
            <a:r>
              <a:rPr lang="en-US" sz="3500" dirty="0">
                <a:solidFill>
                  <a:srgbClr val="0070C0"/>
                </a:solidFill>
                <a:latin typeface="Garamond"/>
                <a:cs typeface="Garamond"/>
              </a:rPr>
              <a:t>Always keep a record of what you are doing in your data (journal, log, annotated code, etc.)</a:t>
            </a:r>
          </a:p>
          <a:p>
            <a:pPr>
              <a:buFont typeface="Wingdings" panose="05000000000000000000" pitchFamily="2" charset="2"/>
              <a:buChar char="ü"/>
            </a:pPr>
            <a:r>
              <a:rPr lang="en-US" sz="3500" dirty="0">
                <a:solidFill>
                  <a:srgbClr val="0070C0"/>
                </a:solidFill>
                <a:latin typeface="Garamond"/>
                <a:cs typeface="Garamond"/>
              </a:rPr>
              <a:t>Have an analysis plan and use that to guide data preparation</a:t>
            </a:r>
          </a:p>
          <a:p>
            <a:pPr>
              <a:buFont typeface="Wingdings" panose="05000000000000000000" pitchFamily="2" charset="2"/>
              <a:buChar char="ü"/>
            </a:pPr>
            <a:r>
              <a:rPr lang="en-US" sz="3600" dirty="0">
                <a:solidFill>
                  <a:srgbClr val="0070C0"/>
                </a:solidFill>
                <a:latin typeface="Garamond"/>
                <a:cs typeface="Garamond"/>
              </a:rPr>
              <a:t>Putting in the time on data cleaning and management will pay off during analysis</a:t>
            </a:r>
          </a:p>
          <a:p>
            <a:pPr>
              <a:buFont typeface="Wingdings" panose="05000000000000000000" pitchFamily="2" charset="2"/>
              <a:buChar char="ü"/>
            </a:pPr>
            <a:r>
              <a:rPr lang="en-US" sz="3600" dirty="0">
                <a:solidFill>
                  <a:srgbClr val="0070C0"/>
                </a:solidFill>
                <a:latin typeface="Garamond"/>
                <a:cs typeface="Garamond"/>
              </a:rPr>
              <a:t>Most any repetitive task can be automated using code</a:t>
            </a:r>
          </a:p>
          <a:p>
            <a:pPr>
              <a:buFont typeface="Wingdings" panose="05000000000000000000" pitchFamily="2" charset="2"/>
              <a:buChar char="ü"/>
            </a:pPr>
            <a:endParaRPr lang="en-US" sz="3500" dirty="0">
              <a:solidFill>
                <a:srgbClr val="0070C0"/>
              </a:solidFill>
              <a:latin typeface="Garamond"/>
              <a:cs typeface="Garamond"/>
            </a:endParaRPr>
          </a:p>
        </p:txBody>
      </p:sp>
      <p:pic>
        <p:nvPicPr>
          <p:cNvPr id="7" name="Picture 6" descr="HORIZ LOGO.BLUE.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4877" y="5981769"/>
            <a:ext cx="3060700" cy="608480"/>
          </a:xfrm>
          <a:prstGeom prst="rect">
            <a:avLst/>
          </a:prstGeom>
        </p:spPr>
      </p:pic>
    </p:spTree>
    <p:extLst>
      <p:ext uri="{BB962C8B-B14F-4D97-AF65-F5344CB8AC3E}">
        <p14:creationId xmlns:p14="http://schemas.microsoft.com/office/powerpoint/2010/main" val="6268040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288720"/>
            <a:ext cx="9144000" cy="556928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0" y="0"/>
            <a:ext cx="9144000" cy="1417638"/>
          </a:xfrm>
        </p:spPr>
        <p:txBody>
          <a:bodyPr>
            <a:normAutofit/>
          </a:bodyPr>
          <a:lstStyle/>
          <a:p>
            <a:r>
              <a:rPr lang="en-US" sz="2800" cap="all" dirty="0">
                <a:latin typeface="Garamond"/>
                <a:cs typeface="Garamond"/>
              </a:rPr>
              <a:t>Thank you</a:t>
            </a:r>
          </a:p>
        </p:txBody>
      </p:sp>
      <p:sp>
        <p:nvSpPr>
          <p:cNvPr id="3" name="Content Placeholder 2"/>
          <p:cNvSpPr>
            <a:spLocks noGrp="1"/>
          </p:cNvSpPr>
          <p:nvPr>
            <p:ph idx="1"/>
          </p:nvPr>
        </p:nvSpPr>
        <p:spPr>
          <a:xfrm>
            <a:off x="1524001" y="1417639"/>
            <a:ext cx="8976188" cy="4564130"/>
          </a:xfrm>
          <a:solidFill>
            <a:srgbClr val="FFFFFF"/>
          </a:solidFill>
        </p:spPr>
        <p:txBody>
          <a:bodyPr>
            <a:normAutofit/>
          </a:bodyPr>
          <a:lstStyle/>
          <a:p>
            <a:pPr marL="57150" indent="0">
              <a:buNone/>
            </a:pPr>
            <a:r>
              <a:rPr lang="en-US" sz="2500" dirty="0">
                <a:solidFill>
                  <a:srgbClr val="0070C0"/>
                </a:solidFill>
                <a:latin typeface="Garamond"/>
                <a:cs typeface="Garamond"/>
              </a:rPr>
              <a:t>Thanks for attending!</a:t>
            </a:r>
          </a:p>
          <a:p>
            <a:pPr marL="57150" indent="0">
              <a:buNone/>
            </a:pPr>
            <a:r>
              <a:rPr lang="en-US" sz="2500" dirty="0">
                <a:solidFill>
                  <a:srgbClr val="0070C0"/>
                </a:solidFill>
                <a:latin typeface="Garamond"/>
                <a:cs typeface="Garamond"/>
              </a:rPr>
              <a:t>Email me: </a:t>
            </a:r>
            <a:r>
              <a:rPr lang="en-US" sz="2500" dirty="0">
                <a:solidFill>
                  <a:srgbClr val="0070C0"/>
                </a:solidFill>
                <a:latin typeface="Garamond"/>
                <a:cs typeface="Garamond"/>
                <a:hlinkClick r:id="rId2"/>
              </a:rPr>
              <a:t>jason.burns@shu.edu</a:t>
            </a:r>
            <a:r>
              <a:rPr lang="en-US" sz="2500" dirty="0">
                <a:solidFill>
                  <a:srgbClr val="0070C0"/>
                </a:solidFill>
                <a:latin typeface="Garamond"/>
                <a:cs typeface="Garamond"/>
              </a:rPr>
              <a:t> and consider attending future seminars</a:t>
            </a:r>
          </a:p>
          <a:p>
            <a:pPr marL="57150" indent="0">
              <a:buNone/>
            </a:pPr>
            <a:endParaRPr lang="en-US" sz="2600" dirty="0">
              <a:solidFill>
                <a:srgbClr val="0070C0"/>
              </a:solidFill>
              <a:latin typeface="Garamond"/>
              <a:cs typeface="Garamond"/>
            </a:endParaRPr>
          </a:p>
        </p:txBody>
      </p:sp>
      <p:pic>
        <p:nvPicPr>
          <p:cNvPr id="7" name="Picture 6" descr="HORIZ LOGO.BLU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4877" y="5981769"/>
            <a:ext cx="3060700" cy="608480"/>
          </a:xfrm>
          <a:prstGeom prst="rect">
            <a:avLst/>
          </a:prstGeom>
        </p:spPr>
      </p:pic>
      <p:pic>
        <p:nvPicPr>
          <p:cNvPr id="5" name="Picture 4">
            <a:extLst>
              <a:ext uri="{FF2B5EF4-FFF2-40B4-BE49-F238E27FC236}">
                <a16:creationId xmlns:a16="http://schemas.microsoft.com/office/drawing/2014/main" id="{2FFDE0EC-9A08-4D14-9583-4300389BD630}"/>
              </a:ext>
            </a:extLst>
          </p:cNvPr>
          <p:cNvPicPr>
            <a:picLocks noChangeAspect="1"/>
          </p:cNvPicPr>
          <p:nvPr/>
        </p:nvPicPr>
        <p:blipFill>
          <a:blip r:embed="rId4"/>
          <a:stretch>
            <a:fillRect/>
          </a:stretch>
        </p:blipFill>
        <p:spPr>
          <a:xfrm>
            <a:off x="3191786" y="2706358"/>
            <a:ext cx="5729769" cy="3286509"/>
          </a:xfrm>
          <a:prstGeom prst="rect">
            <a:avLst/>
          </a:prstGeom>
        </p:spPr>
      </p:pic>
    </p:spTree>
    <p:extLst>
      <p:ext uri="{BB962C8B-B14F-4D97-AF65-F5344CB8AC3E}">
        <p14:creationId xmlns:p14="http://schemas.microsoft.com/office/powerpoint/2010/main" val="1039206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288720"/>
            <a:ext cx="9144000" cy="556928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0" y="0"/>
            <a:ext cx="9144000" cy="1417638"/>
          </a:xfrm>
        </p:spPr>
        <p:txBody>
          <a:bodyPr>
            <a:normAutofit/>
          </a:bodyPr>
          <a:lstStyle/>
          <a:p>
            <a:r>
              <a:rPr lang="en-US" sz="2800" b="1" dirty="0">
                <a:latin typeface="Garamond" panose="02020404030301010803" pitchFamily="18" charset="0"/>
              </a:rPr>
              <a:t>Data Cleaning and Data Management in Stata: Agenda</a:t>
            </a:r>
          </a:p>
        </p:txBody>
      </p:sp>
      <p:sp>
        <p:nvSpPr>
          <p:cNvPr id="3" name="Content Placeholder 2"/>
          <p:cNvSpPr>
            <a:spLocks noGrp="1"/>
          </p:cNvSpPr>
          <p:nvPr>
            <p:ph idx="1"/>
          </p:nvPr>
        </p:nvSpPr>
        <p:spPr>
          <a:xfrm>
            <a:off x="2128035" y="1417639"/>
            <a:ext cx="7748468" cy="4564130"/>
          </a:xfrm>
          <a:solidFill>
            <a:srgbClr val="FFFFFF"/>
          </a:solidFill>
        </p:spPr>
        <p:txBody>
          <a:bodyPr>
            <a:normAutofit/>
          </a:bodyPr>
          <a:lstStyle/>
          <a:p>
            <a:pPr marL="514350" indent="-514350">
              <a:buFont typeface="+mj-lt"/>
              <a:buAutoNum type="arabicPeriod"/>
            </a:pPr>
            <a:r>
              <a:rPr lang="en-US" sz="3000" dirty="0">
                <a:solidFill>
                  <a:srgbClr val="0070C0"/>
                </a:solidFill>
                <a:latin typeface="Garamond"/>
                <a:cs typeface="Garamond"/>
              </a:rPr>
              <a:t>What is data cleaning and data management?</a:t>
            </a:r>
          </a:p>
          <a:p>
            <a:pPr marL="514350" indent="-514350">
              <a:buFont typeface="+mj-lt"/>
              <a:buAutoNum type="arabicPeriod"/>
            </a:pPr>
            <a:r>
              <a:rPr lang="en-US" sz="3000" dirty="0">
                <a:solidFill>
                  <a:srgbClr val="0070C0"/>
                </a:solidFill>
                <a:latin typeface="Garamond"/>
                <a:cs typeface="Garamond"/>
              </a:rPr>
              <a:t>Stata vs SPSS</a:t>
            </a:r>
          </a:p>
          <a:p>
            <a:pPr marL="514350" indent="-514350">
              <a:buFont typeface="+mj-lt"/>
              <a:buAutoNum type="arabicPeriod"/>
            </a:pPr>
            <a:r>
              <a:rPr lang="en-US" sz="3000" dirty="0">
                <a:solidFill>
                  <a:srgbClr val="0070C0"/>
                </a:solidFill>
                <a:latin typeface="Garamond"/>
                <a:cs typeface="Garamond"/>
              </a:rPr>
              <a:t>Working with data in Stata</a:t>
            </a:r>
          </a:p>
          <a:p>
            <a:pPr marL="514350" indent="-514350">
              <a:buFont typeface="+mj-lt"/>
              <a:buAutoNum type="arabicPeriod"/>
            </a:pPr>
            <a:r>
              <a:rPr lang="en-US" sz="3000" dirty="0">
                <a:solidFill>
                  <a:srgbClr val="0070C0"/>
                </a:solidFill>
                <a:latin typeface="Garamond"/>
                <a:cs typeface="Garamond"/>
              </a:rPr>
              <a:t>Transforming and recoding variables</a:t>
            </a:r>
          </a:p>
          <a:p>
            <a:pPr marL="514350" indent="-514350">
              <a:buFont typeface="+mj-lt"/>
              <a:buAutoNum type="arabicPeriod"/>
            </a:pPr>
            <a:r>
              <a:rPr lang="en-US" sz="3000" dirty="0">
                <a:solidFill>
                  <a:srgbClr val="0070C0"/>
                </a:solidFill>
                <a:latin typeface="Garamond"/>
                <a:cs typeface="Garamond"/>
              </a:rPr>
              <a:t>Creating new variables</a:t>
            </a:r>
          </a:p>
          <a:p>
            <a:pPr marL="514350" indent="-514350">
              <a:buFont typeface="+mj-lt"/>
              <a:buAutoNum type="arabicPeriod"/>
            </a:pPr>
            <a:r>
              <a:rPr lang="en-US" sz="3000" dirty="0">
                <a:solidFill>
                  <a:srgbClr val="0070C0"/>
                </a:solidFill>
                <a:latin typeface="Garamond"/>
                <a:cs typeface="Garamond"/>
              </a:rPr>
              <a:t>Deduplicating data</a:t>
            </a:r>
          </a:p>
          <a:p>
            <a:pPr marL="514350" indent="-514350">
              <a:buFont typeface="+mj-lt"/>
              <a:buAutoNum type="arabicPeriod"/>
            </a:pPr>
            <a:r>
              <a:rPr lang="en-US" sz="3000" dirty="0">
                <a:solidFill>
                  <a:srgbClr val="0070C0"/>
                </a:solidFill>
                <a:latin typeface="Garamond"/>
                <a:cs typeface="Garamond"/>
              </a:rPr>
              <a:t>Merging data: adding variables</a:t>
            </a:r>
          </a:p>
          <a:p>
            <a:pPr marL="514350" indent="-514350">
              <a:buFont typeface="+mj-lt"/>
              <a:buAutoNum type="arabicPeriod"/>
            </a:pPr>
            <a:r>
              <a:rPr lang="en-US" sz="3000" dirty="0">
                <a:solidFill>
                  <a:srgbClr val="0070C0"/>
                </a:solidFill>
                <a:latin typeface="Garamond"/>
                <a:cs typeface="Garamond"/>
              </a:rPr>
              <a:t>Appending data: adding observations</a:t>
            </a:r>
          </a:p>
        </p:txBody>
      </p:sp>
      <p:pic>
        <p:nvPicPr>
          <p:cNvPr id="7" name="Picture 6" descr="HORIZ LOGO.BLU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4877" y="5981769"/>
            <a:ext cx="3060700" cy="608480"/>
          </a:xfrm>
          <a:prstGeom prst="rect">
            <a:avLst/>
          </a:prstGeom>
        </p:spPr>
      </p:pic>
    </p:spTree>
    <p:extLst>
      <p:ext uri="{BB962C8B-B14F-4D97-AF65-F5344CB8AC3E}">
        <p14:creationId xmlns:p14="http://schemas.microsoft.com/office/powerpoint/2010/main" val="4097984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97196"/>
            <a:ext cx="8839200" cy="828675"/>
          </a:xfrm>
        </p:spPr>
        <p:txBody>
          <a:bodyPr>
            <a:normAutofit/>
          </a:bodyPr>
          <a:lstStyle/>
          <a:p>
            <a:pPr>
              <a:defRPr/>
            </a:pPr>
            <a:r>
              <a:rPr lang="en-US" sz="4000" b="1" dirty="0">
                <a:latin typeface="Garamond" panose="02020404030301010803" pitchFamily="18" charset="0"/>
              </a:rPr>
              <a:t>Quantitative Data Terms</a:t>
            </a:r>
          </a:p>
        </p:txBody>
      </p:sp>
      <p:sp>
        <p:nvSpPr>
          <p:cNvPr id="37891" name="Rectangle 3"/>
          <p:cNvSpPr>
            <a:spLocks noGrp="1" noRot="1" noChangeArrowheads="1"/>
          </p:cNvSpPr>
          <p:nvPr>
            <p:ph idx="1"/>
          </p:nvPr>
        </p:nvSpPr>
        <p:spPr>
          <a:xfrm>
            <a:off x="406400" y="794327"/>
            <a:ext cx="11351491" cy="6227544"/>
          </a:xfrm>
        </p:spPr>
        <p:txBody>
          <a:bodyPr rtlCol="0">
            <a:normAutofit lnSpcReduction="10000"/>
          </a:bodyPr>
          <a:lstStyle/>
          <a:p>
            <a:pPr>
              <a:defRPr/>
            </a:pPr>
            <a:r>
              <a:rPr lang="en-US" sz="3000" u="sng" dirty="0">
                <a:latin typeface="Garamond" panose="02020404030301010803" pitchFamily="18" charset="0"/>
              </a:rPr>
              <a:t>Data</a:t>
            </a:r>
            <a:r>
              <a:rPr lang="en-US" sz="3000" dirty="0">
                <a:latin typeface="Garamond" panose="02020404030301010803" pitchFamily="18" charset="0"/>
              </a:rPr>
              <a:t>: Quantitative data most often exists in the form of a spreadsheet, which is important into statistical software for analysis</a:t>
            </a:r>
          </a:p>
          <a:p>
            <a:pPr>
              <a:defRPr/>
            </a:pPr>
            <a:r>
              <a:rPr lang="en-US" sz="3000" u="sng" dirty="0">
                <a:latin typeface="Garamond" panose="02020404030301010803" pitchFamily="18" charset="0"/>
              </a:rPr>
              <a:t>Observation</a:t>
            </a:r>
            <a:r>
              <a:rPr lang="en-US" sz="3000" dirty="0">
                <a:latin typeface="Garamond" panose="02020404030301010803" pitchFamily="18" charset="0"/>
              </a:rPr>
              <a:t>: a row in the dataset that represents one unit, such as a student, teacher, school, household, etc. It is important to know the unit of observation of one’s data both when preparing for analysis and in interpreting results</a:t>
            </a:r>
          </a:p>
          <a:p>
            <a:pPr>
              <a:defRPr/>
            </a:pPr>
            <a:r>
              <a:rPr lang="en-US" sz="3000" u="sng" dirty="0">
                <a:latin typeface="Garamond" panose="02020404030301010803" pitchFamily="18" charset="0"/>
              </a:rPr>
              <a:t>Variable</a:t>
            </a:r>
            <a:r>
              <a:rPr lang="en-US" sz="3000" dirty="0">
                <a:latin typeface="Garamond" panose="02020404030301010803" pitchFamily="18" charset="0"/>
              </a:rPr>
              <a:t>: a column in the dataset that represents some piece of information across observations, such as names, ID numbers, test scores, race/ethnicity, attendance, etc.</a:t>
            </a:r>
          </a:p>
          <a:p>
            <a:pPr>
              <a:defRPr/>
            </a:pPr>
            <a:r>
              <a:rPr lang="en-US" sz="3000" u="sng" dirty="0">
                <a:latin typeface="Garamond" panose="02020404030301010803" pitchFamily="18" charset="0"/>
              </a:rPr>
              <a:t>Cross-sectional data</a:t>
            </a:r>
            <a:r>
              <a:rPr lang="en-US" sz="3000" dirty="0">
                <a:latin typeface="Garamond" panose="02020404030301010803" pitchFamily="18" charset="0"/>
              </a:rPr>
              <a:t>: a dataset that is taken from one point in time and in which each unit has only one observation</a:t>
            </a:r>
          </a:p>
          <a:p>
            <a:pPr>
              <a:defRPr/>
            </a:pPr>
            <a:r>
              <a:rPr lang="en-US" sz="3000" u="sng" dirty="0">
                <a:latin typeface="Garamond" panose="02020404030301010803" pitchFamily="18" charset="0"/>
              </a:rPr>
              <a:t>Panel data</a:t>
            </a:r>
            <a:r>
              <a:rPr lang="en-US" sz="3000" dirty="0">
                <a:latin typeface="Garamond" panose="02020404030301010803" pitchFamily="18" charset="0"/>
              </a:rPr>
              <a:t>: a dataset that contains observations of units from multiple points in time</a:t>
            </a:r>
          </a:p>
        </p:txBody>
      </p:sp>
    </p:spTree>
    <p:extLst>
      <p:ext uri="{BB962C8B-B14F-4D97-AF65-F5344CB8AC3E}">
        <p14:creationId xmlns:p14="http://schemas.microsoft.com/office/powerpoint/2010/main" val="809350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198797"/>
            <a:ext cx="8839200" cy="828675"/>
          </a:xfrm>
        </p:spPr>
        <p:txBody>
          <a:bodyPr>
            <a:normAutofit fontScale="90000"/>
          </a:bodyPr>
          <a:lstStyle/>
          <a:p>
            <a:pPr>
              <a:defRPr/>
            </a:pPr>
            <a:r>
              <a:rPr lang="en-US" sz="4000" b="1" dirty="0">
                <a:latin typeface="Garamond" panose="02020404030301010803" pitchFamily="18" charset="0"/>
              </a:rPr>
              <a:t>1. What is data cleaning and management?</a:t>
            </a:r>
          </a:p>
        </p:txBody>
      </p:sp>
      <p:sp>
        <p:nvSpPr>
          <p:cNvPr id="37891" name="Rectangle 3"/>
          <p:cNvSpPr>
            <a:spLocks noGrp="1" noRot="1" noChangeArrowheads="1"/>
          </p:cNvSpPr>
          <p:nvPr>
            <p:ph idx="1"/>
          </p:nvPr>
        </p:nvSpPr>
        <p:spPr>
          <a:xfrm>
            <a:off x="1122218" y="1027472"/>
            <a:ext cx="9947564" cy="5994399"/>
          </a:xfrm>
        </p:spPr>
        <p:txBody>
          <a:bodyPr rtlCol="0">
            <a:normAutofit fontScale="92500" lnSpcReduction="10000"/>
          </a:bodyPr>
          <a:lstStyle/>
          <a:p>
            <a:pPr marL="0" indent="0">
              <a:buNone/>
              <a:defRPr/>
            </a:pPr>
            <a:r>
              <a:rPr lang="en-US" sz="3000" dirty="0">
                <a:latin typeface="Garamond" panose="02020404030301010803" pitchFamily="18" charset="0"/>
              </a:rPr>
              <a:t>There is much data available for use, but it is often not in a format that is ready for analysis when it is downloaded</a:t>
            </a:r>
          </a:p>
          <a:p>
            <a:pPr marL="0" indent="0">
              <a:buNone/>
              <a:defRPr/>
            </a:pPr>
            <a:endParaRPr lang="en-US" sz="3000" dirty="0">
              <a:latin typeface="Garamond" panose="02020404030301010803" pitchFamily="18" charset="0"/>
            </a:endParaRPr>
          </a:p>
          <a:p>
            <a:pPr marL="0" indent="0">
              <a:buNone/>
              <a:defRPr/>
            </a:pPr>
            <a:r>
              <a:rPr lang="en-US" sz="3000" dirty="0">
                <a:latin typeface="Garamond" panose="02020404030301010803" pitchFamily="18" charset="0"/>
              </a:rPr>
              <a:t>Cleaning/managing data is the process of manipulating a dataset to prepare it for analysis</a:t>
            </a:r>
          </a:p>
          <a:p>
            <a:pPr marL="0" indent="0">
              <a:buNone/>
              <a:defRPr/>
            </a:pPr>
            <a:endParaRPr lang="en-US" sz="3000" dirty="0">
              <a:latin typeface="Garamond" panose="02020404030301010803" pitchFamily="18" charset="0"/>
            </a:endParaRPr>
          </a:p>
          <a:p>
            <a:pPr marL="0" indent="0">
              <a:buNone/>
              <a:defRPr/>
            </a:pPr>
            <a:r>
              <a:rPr lang="en-US" sz="3000" dirty="0">
                <a:latin typeface="Garamond" panose="02020404030301010803" pitchFamily="18" charset="0"/>
              </a:rPr>
              <a:t>This is an important, and often time-consuming, step in the research process as </a:t>
            </a:r>
            <a:r>
              <a:rPr lang="en-US" sz="3000" u="sng" dirty="0">
                <a:latin typeface="Garamond" panose="02020404030301010803" pitchFamily="18" charset="0"/>
              </a:rPr>
              <a:t>many errors can arise from issues with data management</a:t>
            </a:r>
          </a:p>
          <a:p>
            <a:pPr marL="0" indent="0">
              <a:buNone/>
              <a:defRPr/>
            </a:pPr>
            <a:endParaRPr lang="en-US" sz="1600" dirty="0">
              <a:latin typeface="Garamond" panose="02020404030301010803" pitchFamily="18" charset="0"/>
            </a:endParaRPr>
          </a:p>
          <a:p>
            <a:pPr marL="0" indent="0">
              <a:buNone/>
              <a:defRPr/>
            </a:pPr>
            <a:r>
              <a:rPr lang="en-US" sz="3000" dirty="0">
                <a:latin typeface="Garamond" panose="02020404030301010803" pitchFamily="18" charset="0"/>
              </a:rPr>
              <a:t>Data cleaning/management can involve:</a:t>
            </a:r>
          </a:p>
          <a:p>
            <a:pPr lvl="1">
              <a:defRPr/>
            </a:pPr>
            <a:r>
              <a:rPr lang="en-US" sz="2600" dirty="0">
                <a:latin typeface="Garamond" panose="02020404030301010803" pitchFamily="18" charset="0"/>
              </a:rPr>
              <a:t>Transforming or recoding variables</a:t>
            </a:r>
          </a:p>
          <a:p>
            <a:pPr lvl="1">
              <a:defRPr/>
            </a:pPr>
            <a:r>
              <a:rPr lang="en-US" sz="2600" dirty="0">
                <a:latin typeface="Garamond" panose="02020404030301010803" pitchFamily="18" charset="0"/>
              </a:rPr>
              <a:t>Creating new variables</a:t>
            </a:r>
          </a:p>
          <a:p>
            <a:pPr lvl="1">
              <a:defRPr/>
            </a:pPr>
            <a:r>
              <a:rPr lang="en-US" sz="2600" dirty="0">
                <a:latin typeface="Garamond" panose="02020404030301010803" pitchFamily="18" charset="0"/>
              </a:rPr>
              <a:t>Adding variables from another dataset (merging)</a:t>
            </a:r>
          </a:p>
          <a:p>
            <a:pPr lvl="1">
              <a:defRPr/>
            </a:pPr>
            <a:r>
              <a:rPr lang="en-US" sz="2600" dirty="0">
                <a:latin typeface="Garamond" panose="02020404030301010803" pitchFamily="18" charset="0"/>
              </a:rPr>
              <a:t>Adding observations from another dataset (appending)</a:t>
            </a:r>
            <a:endParaRPr lang="en-US" sz="2400" dirty="0">
              <a:latin typeface="Garamond" panose="02020404030301010803" pitchFamily="18" charset="0"/>
            </a:endParaRPr>
          </a:p>
          <a:p>
            <a:pPr marL="0" indent="0">
              <a:buNone/>
              <a:defRPr/>
            </a:pPr>
            <a:endParaRPr lang="en-US" sz="3000" b="1" dirty="0">
              <a:latin typeface="Garamond" panose="02020404030301010803" pitchFamily="18" charset="0"/>
            </a:endParaRPr>
          </a:p>
        </p:txBody>
      </p:sp>
    </p:spTree>
    <p:extLst>
      <p:ext uri="{BB962C8B-B14F-4D97-AF65-F5344CB8AC3E}">
        <p14:creationId xmlns:p14="http://schemas.microsoft.com/office/powerpoint/2010/main" val="2815151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198797"/>
            <a:ext cx="8839200" cy="828675"/>
          </a:xfrm>
        </p:spPr>
        <p:txBody>
          <a:bodyPr/>
          <a:lstStyle/>
          <a:p>
            <a:pPr>
              <a:defRPr/>
            </a:pPr>
            <a:r>
              <a:rPr lang="en-US" sz="4000" b="1" dirty="0">
                <a:latin typeface="Garamond" panose="02020404030301010803" pitchFamily="18" charset="0"/>
              </a:rPr>
              <a:t>2. Stata vs SPSS</a:t>
            </a:r>
          </a:p>
        </p:txBody>
      </p:sp>
      <p:sp>
        <p:nvSpPr>
          <p:cNvPr id="37891" name="Rectangle 3"/>
          <p:cNvSpPr>
            <a:spLocks noGrp="1" noRot="1" noChangeArrowheads="1"/>
          </p:cNvSpPr>
          <p:nvPr>
            <p:ph idx="1"/>
          </p:nvPr>
        </p:nvSpPr>
        <p:spPr>
          <a:xfrm>
            <a:off x="517236" y="1064785"/>
            <a:ext cx="11157527" cy="6096000"/>
          </a:xfrm>
        </p:spPr>
        <p:txBody>
          <a:bodyPr rtlCol="0">
            <a:normAutofit/>
          </a:bodyPr>
          <a:lstStyle/>
          <a:p>
            <a:pPr>
              <a:defRPr/>
            </a:pPr>
            <a:r>
              <a:rPr lang="en-US" sz="3000" b="1" dirty="0">
                <a:latin typeface="Garamond" panose="02020404030301010803" pitchFamily="18" charset="0"/>
              </a:rPr>
              <a:t>ELMP is switching over to Stata for quantitative methods courses</a:t>
            </a:r>
          </a:p>
          <a:p>
            <a:pPr>
              <a:defRPr/>
            </a:pPr>
            <a:r>
              <a:rPr lang="en-US" sz="3000" b="1" dirty="0">
                <a:latin typeface="Garamond" panose="02020404030301010803" pitchFamily="18" charset="0"/>
              </a:rPr>
              <a:t>Stata, like SPSS, is a statistical software package that allows one to manipulate and analyze quantitative data</a:t>
            </a:r>
          </a:p>
          <a:p>
            <a:pPr>
              <a:defRPr/>
            </a:pPr>
            <a:r>
              <a:rPr lang="en-US" sz="3000" b="1" dirty="0">
                <a:latin typeface="Garamond" panose="02020404030301010803" pitchFamily="18" charset="0"/>
              </a:rPr>
              <a:t>Stata is also free to SHU students</a:t>
            </a:r>
          </a:p>
          <a:p>
            <a:pPr>
              <a:defRPr/>
            </a:pPr>
            <a:r>
              <a:rPr lang="en-US" sz="3000" b="1" dirty="0">
                <a:latin typeface="Garamond" panose="02020404030301010803" pitchFamily="18" charset="0"/>
              </a:rPr>
              <a:t>The Stata interface allows one to use menus to enter commands (like SPSS), but also allows one to type commands into Stata more easily, and save one’s commands/code, which allows more efficiency</a:t>
            </a:r>
          </a:p>
          <a:p>
            <a:pPr>
              <a:defRPr/>
            </a:pPr>
            <a:r>
              <a:rPr lang="en-US" sz="3000" b="1" dirty="0">
                <a:latin typeface="Garamond" panose="02020404030301010803" pitchFamily="18" charset="0"/>
              </a:rPr>
              <a:t>Faculty within ELMP are more proficient with Stata and so can provide more support with this package</a:t>
            </a:r>
            <a:endParaRPr lang="en-US" sz="1900" b="1" dirty="0">
              <a:latin typeface="Garamond" panose="02020404030301010803" pitchFamily="18" charset="0"/>
            </a:endParaRPr>
          </a:p>
          <a:p>
            <a:pPr>
              <a:defRPr/>
            </a:pPr>
            <a:endParaRPr lang="en-US" sz="3000" b="1" dirty="0">
              <a:latin typeface="Garamond" panose="02020404030301010803" pitchFamily="18" charset="0"/>
            </a:endParaRPr>
          </a:p>
        </p:txBody>
      </p:sp>
    </p:spTree>
    <p:extLst>
      <p:ext uri="{BB962C8B-B14F-4D97-AF65-F5344CB8AC3E}">
        <p14:creationId xmlns:p14="http://schemas.microsoft.com/office/powerpoint/2010/main" val="3473052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198797"/>
            <a:ext cx="8839200" cy="828675"/>
          </a:xfrm>
        </p:spPr>
        <p:txBody>
          <a:bodyPr/>
          <a:lstStyle/>
          <a:p>
            <a:pPr>
              <a:defRPr/>
            </a:pPr>
            <a:r>
              <a:rPr lang="en-US" sz="4000" b="1" dirty="0">
                <a:latin typeface="Garamond" panose="02020404030301010803" pitchFamily="18" charset="0"/>
              </a:rPr>
              <a:t>2. Stata vs SPSS</a:t>
            </a:r>
          </a:p>
        </p:txBody>
      </p:sp>
      <p:sp>
        <p:nvSpPr>
          <p:cNvPr id="37891" name="Rectangle 3"/>
          <p:cNvSpPr>
            <a:spLocks noGrp="1" noRot="1" noChangeArrowheads="1"/>
          </p:cNvSpPr>
          <p:nvPr>
            <p:ph idx="1"/>
          </p:nvPr>
        </p:nvSpPr>
        <p:spPr>
          <a:xfrm>
            <a:off x="517236" y="1064785"/>
            <a:ext cx="11157527" cy="6096000"/>
          </a:xfrm>
        </p:spPr>
        <p:txBody>
          <a:bodyPr rtlCol="0">
            <a:normAutofit/>
          </a:bodyPr>
          <a:lstStyle/>
          <a:p>
            <a:pPr marL="0" indent="0" algn="ctr">
              <a:buNone/>
              <a:defRPr/>
            </a:pPr>
            <a:r>
              <a:rPr lang="en-US" sz="3000" b="1" dirty="0">
                <a:latin typeface="Garamond" panose="02020404030301010803" pitchFamily="18" charset="0"/>
              </a:rPr>
              <a:t>Stata Resources</a:t>
            </a:r>
          </a:p>
          <a:p>
            <a:pPr>
              <a:defRPr/>
            </a:pPr>
            <a:r>
              <a:rPr lang="en-US" sz="3000" b="1" dirty="0">
                <a:latin typeface="Garamond" panose="02020404030301010803" pitchFamily="18" charset="0"/>
              </a:rPr>
              <a:t>Stata cheat sheets: https://www.stata.com/bookstore/stata-cheat-sheets/</a:t>
            </a:r>
          </a:p>
          <a:p>
            <a:pPr>
              <a:defRPr/>
            </a:pPr>
            <a:r>
              <a:rPr lang="en-US" sz="3000" b="1" dirty="0">
                <a:latin typeface="Garamond" panose="02020404030301010803" pitchFamily="18" charset="0"/>
              </a:rPr>
              <a:t>UCLA IDRE Statistical Consulting: https://stats.idre.ucla.edu/stata/modules/</a:t>
            </a:r>
          </a:p>
          <a:p>
            <a:pPr>
              <a:defRPr/>
            </a:pPr>
            <a:r>
              <a:rPr lang="en-US" sz="3000" b="1" dirty="0">
                <a:latin typeface="Garamond" panose="02020404030301010803" pitchFamily="18" charset="0"/>
              </a:rPr>
              <a:t>University of Wisconsin SSCC: https://www.ssc.wisc.edu/sscc/pubs/sfs/</a:t>
            </a:r>
          </a:p>
          <a:p>
            <a:pPr>
              <a:defRPr/>
            </a:pPr>
            <a:r>
              <a:rPr lang="en-US" sz="3000" b="1" dirty="0">
                <a:latin typeface="Garamond" panose="02020404030301010803" pitchFamily="18" charset="0"/>
              </a:rPr>
              <a:t>Dr. Burns’ YouTube Channel of Instructional Videos on Stata: https://youtube.com/playlist?list=PLe9Xrkxtpzshne1JfeHxQ4mLQ8Wnya3W7</a:t>
            </a:r>
            <a:endParaRPr lang="en-US" sz="1900" b="1" dirty="0">
              <a:latin typeface="Garamond" panose="02020404030301010803" pitchFamily="18" charset="0"/>
            </a:endParaRPr>
          </a:p>
          <a:p>
            <a:pPr>
              <a:defRPr/>
            </a:pPr>
            <a:endParaRPr lang="en-US" sz="3000" b="1" dirty="0">
              <a:latin typeface="Garamond" panose="02020404030301010803" pitchFamily="18" charset="0"/>
            </a:endParaRPr>
          </a:p>
        </p:txBody>
      </p:sp>
    </p:spTree>
    <p:extLst>
      <p:ext uri="{BB962C8B-B14F-4D97-AF65-F5344CB8AC3E}">
        <p14:creationId xmlns:p14="http://schemas.microsoft.com/office/powerpoint/2010/main" val="1896304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2432989" y="404091"/>
            <a:ext cx="7310149" cy="857250"/>
          </a:xfrm>
        </p:spPr>
        <p:txBody>
          <a:bodyPr>
            <a:normAutofit/>
          </a:bodyPr>
          <a:lstStyle/>
          <a:p>
            <a:pPr>
              <a:defRPr/>
            </a:pPr>
            <a:r>
              <a:rPr lang="en-US" altLang="en-US" b="1" dirty="0">
                <a:latin typeface="Garamond" panose="02020404030301010803" pitchFamily="18" charset="0"/>
              </a:rPr>
              <a:t>3. Working With Data in Stata</a:t>
            </a:r>
            <a:endParaRPr lang="en-US" altLang="en-US" dirty="0">
              <a:latin typeface="Garamond" panose="02020404030301010803" pitchFamily="18" charset="0"/>
            </a:endParaRPr>
          </a:p>
        </p:txBody>
      </p:sp>
      <p:sp>
        <p:nvSpPr>
          <p:cNvPr id="5" name="Content Placeholder 2"/>
          <p:cNvSpPr>
            <a:spLocks noGrp="1"/>
          </p:cNvSpPr>
          <p:nvPr>
            <p:ph idx="1"/>
          </p:nvPr>
        </p:nvSpPr>
        <p:spPr>
          <a:xfrm>
            <a:off x="701963" y="1330036"/>
            <a:ext cx="10788073" cy="5390313"/>
          </a:xfrm>
        </p:spPr>
        <p:txBody>
          <a:bodyPr rtlCol="0">
            <a:normAutofit fontScale="85000" lnSpcReduction="20000"/>
          </a:bodyPr>
          <a:lstStyle/>
          <a:p>
            <a:pPr marL="0" indent="0">
              <a:lnSpc>
                <a:spcPct val="80000"/>
              </a:lnSpc>
              <a:buNone/>
              <a:defRPr/>
            </a:pPr>
            <a:r>
              <a:rPr lang="en-US" altLang="en-US" sz="2800" dirty="0">
                <a:latin typeface="Garamond" panose="02020404030301010803" pitchFamily="18" charset="0"/>
                <a:ea typeface="ＭＳ Ｐゴシック" panose="020B0600070205080204" pitchFamily="34" charset="-128"/>
              </a:rPr>
              <a:t>Stata can </a:t>
            </a:r>
            <a:r>
              <a:rPr lang="en-US" altLang="en-US" sz="2800" u="sng" dirty="0">
                <a:latin typeface="Garamond" panose="02020404030301010803" pitchFamily="18" charset="0"/>
                <a:ea typeface="ＭＳ Ｐゴシック" panose="020B0600070205080204" pitchFamily="34" charset="-128"/>
              </a:rPr>
              <a:t>automate many data manipulation tasks </a:t>
            </a:r>
            <a:r>
              <a:rPr lang="en-US" altLang="en-US" sz="2800" dirty="0">
                <a:latin typeface="Garamond" panose="02020404030301010803" pitchFamily="18" charset="0"/>
                <a:ea typeface="ＭＳ Ｐゴシック" panose="020B0600070205080204" pitchFamily="34" charset="-128"/>
              </a:rPr>
              <a:t>to avoid the need to hand-enter or edit data.</a:t>
            </a:r>
          </a:p>
          <a:p>
            <a:pPr marL="0" indent="0">
              <a:lnSpc>
                <a:spcPct val="80000"/>
              </a:lnSpc>
              <a:buNone/>
              <a:defRPr/>
            </a:pPr>
            <a:endParaRPr lang="en-US" altLang="en-US" sz="2800" dirty="0">
              <a:latin typeface="Garamond" panose="02020404030301010803" pitchFamily="18" charset="0"/>
              <a:ea typeface="ＭＳ Ｐゴシック" panose="020B0600070205080204" pitchFamily="34" charset="-128"/>
            </a:endParaRPr>
          </a:p>
          <a:p>
            <a:pPr marL="0" indent="0">
              <a:lnSpc>
                <a:spcPct val="80000"/>
              </a:lnSpc>
              <a:buNone/>
              <a:defRPr/>
            </a:pPr>
            <a:r>
              <a:rPr lang="en-US" altLang="en-US" sz="2800" dirty="0">
                <a:latin typeface="Garamond" panose="02020404030301010803" pitchFamily="18" charset="0"/>
                <a:ea typeface="ＭＳ Ｐゴシック" panose="020B0600070205080204" pitchFamily="34" charset="-128"/>
              </a:rPr>
              <a:t>Stata variable names cannot begin with a number and cannot contain spaces</a:t>
            </a:r>
          </a:p>
          <a:p>
            <a:pPr marL="0" indent="0">
              <a:lnSpc>
                <a:spcPct val="80000"/>
              </a:lnSpc>
              <a:buNone/>
              <a:defRPr/>
            </a:pPr>
            <a:endParaRPr lang="en-US" altLang="en-US" sz="2800" dirty="0">
              <a:latin typeface="Garamond" panose="02020404030301010803" pitchFamily="18" charset="0"/>
              <a:ea typeface="ＭＳ Ｐゴシック" panose="020B0600070205080204" pitchFamily="34" charset="-128"/>
            </a:endParaRPr>
          </a:p>
          <a:p>
            <a:pPr marL="0" indent="0">
              <a:lnSpc>
                <a:spcPct val="80000"/>
              </a:lnSpc>
              <a:buNone/>
              <a:defRPr/>
            </a:pPr>
            <a:r>
              <a:rPr lang="en-US" altLang="en-US" sz="2800" dirty="0">
                <a:latin typeface="Garamond" panose="02020404030301010803" pitchFamily="18" charset="0"/>
                <a:ea typeface="ＭＳ Ｐゴシック" panose="020B0600070205080204" pitchFamily="34" charset="-128"/>
              </a:rPr>
              <a:t>Stata recognizes two basic variable formats: numeric and string</a:t>
            </a:r>
          </a:p>
          <a:p>
            <a:pPr marL="0" indent="0">
              <a:lnSpc>
                <a:spcPct val="80000"/>
              </a:lnSpc>
              <a:buNone/>
              <a:defRPr/>
            </a:pPr>
            <a:endParaRPr lang="en-US" altLang="en-US" sz="2800" dirty="0">
              <a:latin typeface="Garamond" panose="02020404030301010803" pitchFamily="18" charset="0"/>
              <a:ea typeface="ＭＳ Ｐゴシック" panose="020B0600070205080204" pitchFamily="34" charset="-128"/>
            </a:endParaRPr>
          </a:p>
          <a:p>
            <a:pPr marL="400050" lvl="1" indent="0">
              <a:lnSpc>
                <a:spcPct val="80000"/>
              </a:lnSpc>
              <a:buNone/>
              <a:defRPr/>
            </a:pPr>
            <a:r>
              <a:rPr lang="en-US" altLang="en-US" sz="2400" dirty="0">
                <a:latin typeface="Garamond" panose="02020404030301010803" pitchFamily="18" charset="0"/>
                <a:ea typeface="ＭＳ Ｐゴシック" panose="020B0600070205080204" pitchFamily="34" charset="-128"/>
              </a:rPr>
              <a:t>Numeric variables contain only numbers, which Stata uses to compute statistics</a:t>
            </a:r>
          </a:p>
          <a:p>
            <a:pPr marL="400050" lvl="1" indent="0">
              <a:lnSpc>
                <a:spcPct val="80000"/>
              </a:lnSpc>
              <a:buNone/>
              <a:defRPr/>
            </a:pPr>
            <a:endParaRPr lang="en-US" altLang="en-US" sz="2400" dirty="0">
              <a:latin typeface="Garamond" panose="02020404030301010803" pitchFamily="18" charset="0"/>
              <a:ea typeface="ＭＳ Ｐゴシック" panose="020B0600070205080204" pitchFamily="34" charset="-128"/>
            </a:endParaRPr>
          </a:p>
          <a:p>
            <a:pPr marL="400050" lvl="1" indent="0">
              <a:lnSpc>
                <a:spcPct val="80000"/>
              </a:lnSpc>
              <a:buNone/>
              <a:defRPr/>
            </a:pPr>
            <a:r>
              <a:rPr lang="en-US" altLang="en-US" sz="2400" dirty="0">
                <a:latin typeface="Garamond" panose="02020404030301010803" pitchFamily="18" charset="0"/>
                <a:ea typeface="ＭＳ Ｐゴシック" panose="020B0600070205080204" pitchFamily="34" charset="-128"/>
              </a:rPr>
              <a:t>String variables contain text and cannot be used to compute statistics</a:t>
            </a:r>
          </a:p>
          <a:p>
            <a:pPr marL="400050" lvl="1" indent="0">
              <a:lnSpc>
                <a:spcPct val="80000"/>
              </a:lnSpc>
              <a:buNone/>
              <a:defRPr/>
            </a:pPr>
            <a:endParaRPr lang="en-US" altLang="en-US" sz="2400" dirty="0">
              <a:latin typeface="Garamond" panose="02020404030301010803" pitchFamily="18" charset="0"/>
              <a:ea typeface="ＭＳ Ｐゴシック" panose="020B0600070205080204" pitchFamily="34" charset="-128"/>
            </a:endParaRPr>
          </a:p>
          <a:p>
            <a:pPr marL="400050" lvl="1" indent="0">
              <a:lnSpc>
                <a:spcPct val="80000"/>
              </a:lnSpc>
              <a:buNone/>
              <a:defRPr/>
            </a:pPr>
            <a:r>
              <a:rPr lang="en-US" altLang="en-US" sz="2400" dirty="0">
                <a:latin typeface="Garamond" panose="02020404030301010803" pitchFamily="18" charset="0"/>
                <a:ea typeface="ＭＳ Ｐゴシック" panose="020B0600070205080204" pitchFamily="34" charset="-128"/>
              </a:rPr>
              <a:t>In Stata, when referring to the contents of a string variable, it should be surrounded by quotes, which are not needed when referring to the contents of a numeric variable</a:t>
            </a:r>
          </a:p>
          <a:p>
            <a:pPr marL="400050" lvl="1" indent="0">
              <a:lnSpc>
                <a:spcPct val="80000"/>
              </a:lnSpc>
              <a:buNone/>
              <a:defRPr/>
            </a:pPr>
            <a:endParaRPr lang="en-US" altLang="en-US" sz="2400" dirty="0">
              <a:latin typeface="Garamond" panose="02020404030301010803" pitchFamily="18" charset="0"/>
              <a:ea typeface="ＭＳ Ｐゴシック" panose="020B0600070205080204" pitchFamily="34" charset="-128"/>
            </a:endParaRPr>
          </a:p>
          <a:p>
            <a:pPr marL="0" indent="0">
              <a:lnSpc>
                <a:spcPct val="80000"/>
              </a:lnSpc>
              <a:buNone/>
              <a:defRPr/>
            </a:pPr>
            <a:r>
              <a:rPr lang="en-US" altLang="en-US" sz="2800" dirty="0">
                <a:latin typeface="Garamond" panose="02020404030301010803" pitchFamily="18" charset="0"/>
                <a:ea typeface="ＭＳ Ｐゴシック" panose="020B0600070205080204" pitchFamily="34" charset="-128"/>
              </a:rPr>
              <a:t>When data is imported into Stata, the software will automatically import variables as numeric or string based on their contents</a:t>
            </a:r>
          </a:p>
          <a:p>
            <a:pPr marL="0" indent="0">
              <a:lnSpc>
                <a:spcPct val="80000"/>
              </a:lnSpc>
              <a:buNone/>
              <a:defRPr/>
            </a:pPr>
            <a:endParaRPr lang="en-US" altLang="en-US" sz="2800" dirty="0">
              <a:latin typeface="Garamond" panose="02020404030301010803" pitchFamily="18" charset="0"/>
              <a:ea typeface="ＭＳ Ｐゴシック" panose="020B0600070205080204" pitchFamily="34" charset="-128"/>
            </a:endParaRPr>
          </a:p>
          <a:p>
            <a:pPr marL="0" indent="0">
              <a:lnSpc>
                <a:spcPct val="80000"/>
              </a:lnSpc>
              <a:buNone/>
              <a:defRPr/>
            </a:pPr>
            <a:r>
              <a:rPr lang="en-US" altLang="en-US" sz="2800" dirty="0">
                <a:latin typeface="Garamond" panose="02020404030301010803" pitchFamily="18" charset="0"/>
                <a:ea typeface="ＭＳ Ｐゴシック" panose="020B0600070205080204" pitchFamily="34" charset="-128"/>
              </a:rPr>
              <a:t>It is possible to convert variables from string to numeric or vice versa, though numeric is often required for many tasks</a:t>
            </a:r>
          </a:p>
        </p:txBody>
      </p:sp>
    </p:spTree>
    <p:extLst>
      <p:ext uri="{BB962C8B-B14F-4D97-AF65-F5344CB8AC3E}">
        <p14:creationId xmlns:p14="http://schemas.microsoft.com/office/powerpoint/2010/main" val="21941765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44122</TotalTime>
  <Words>2997</Words>
  <Application>Microsoft Office PowerPoint</Application>
  <PresentationFormat>Widescreen</PresentationFormat>
  <Paragraphs>505</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Garamond</vt:lpstr>
      <vt:lpstr>Wingdings</vt:lpstr>
      <vt:lpstr>Office Theme</vt:lpstr>
      <vt:lpstr>PowerPoint Presentation</vt:lpstr>
      <vt:lpstr>About the seminar series</vt:lpstr>
      <vt:lpstr>About me</vt:lpstr>
      <vt:lpstr>Data Cleaning and Data Management in Stata: Agenda</vt:lpstr>
      <vt:lpstr>Quantitative Data Terms</vt:lpstr>
      <vt:lpstr>1. What is data cleaning and management?</vt:lpstr>
      <vt:lpstr>2. Stata vs SPSS</vt:lpstr>
      <vt:lpstr>2. Stata vs SPSS</vt:lpstr>
      <vt:lpstr>3. Working With Data in Stata</vt:lpstr>
      <vt:lpstr>3. Working With Data in Stata</vt:lpstr>
      <vt:lpstr>4. Transforming and Recoding Variables</vt:lpstr>
      <vt:lpstr>4. Transforming and Recoding Variables</vt:lpstr>
      <vt:lpstr>4. Transforming and Recoding Variables</vt:lpstr>
      <vt:lpstr>4. Transforming and Recoding Variables</vt:lpstr>
      <vt:lpstr>5. Creating New Variables</vt:lpstr>
      <vt:lpstr>Practical Tip</vt:lpstr>
      <vt:lpstr>6. Deduplicating Data</vt:lpstr>
      <vt:lpstr>6. Deduplicating Data</vt:lpstr>
      <vt:lpstr>6. Deduplicating Data</vt:lpstr>
      <vt:lpstr>6. Deduplicating Data</vt:lpstr>
      <vt:lpstr>7. Merging Data: Adding Variables</vt:lpstr>
      <vt:lpstr>7. Merging Data: Adding Variables</vt:lpstr>
      <vt:lpstr>7. Merging Data: Adding Variables</vt:lpstr>
      <vt:lpstr>1:1 Merge</vt:lpstr>
      <vt:lpstr>m:1 Merge</vt:lpstr>
      <vt:lpstr>1:m Merge</vt:lpstr>
      <vt:lpstr>7. Merging Data: Adding Variables</vt:lpstr>
      <vt:lpstr>8. Appending Data: Adding Observations</vt:lpstr>
      <vt:lpstr>8. Appending Data: Adding Observations</vt:lpstr>
      <vt:lpstr>8. Appending Data: Adding Observations</vt:lpstr>
      <vt:lpstr>8. Appending Data: Adding Observations</vt:lpstr>
      <vt:lpstr>Final Tips on Data Cleaning/Management</vt:lpstr>
      <vt:lpstr>Thank you</vt:lpstr>
    </vt:vector>
  </TitlesOfParts>
  <Company>SHU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Alice</dc:creator>
  <cp:lastModifiedBy>Jason L Burns</cp:lastModifiedBy>
  <cp:revision>327</cp:revision>
  <cp:lastPrinted>2013-05-30T16:53:22Z</cp:lastPrinted>
  <dcterms:created xsi:type="dcterms:W3CDTF">2013-05-30T16:52:15Z</dcterms:created>
  <dcterms:modified xsi:type="dcterms:W3CDTF">2021-04-16T18:56:26Z</dcterms:modified>
</cp:coreProperties>
</file>