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649" r:id="rId3"/>
    <p:sldId id="672" r:id="rId4"/>
    <p:sldId id="259" r:id="rId5"/>
    <p:sldId id="260" r:id="rId6"/>
    <p:sldId id="261" r:id="rId7"/>
    <p:sldId id="262" r:id="rId8"/>
    <p:sldId id="263" r:id="rId9"/>
    <p:sldId id="264" r:id="rId10"/>
    <p:sldId id="265" r:id="rId11"/>
    <p:sldId id="267" r:id="rId12"/>
    <p:sldId id="269" r:id="rId13"/>
    <p:sldId id="270" r:id="rId14"/>
    <p:sldId id="266" r:id="rId15"/>
    <p:sldId id="271" r:id="rId16"/>
    <p:sldId id="268" r:id="rId17"/>
    <p:sldId id="275" r:id="rId18"/>
    <p:sldId id="276" r:id="rId19"/>
    <p:sldId id="277" r:id="rId20"/>
    <p:sldId id="278" r:id="rId21"/>
    <p:sldId id="258" r:id="rId22"/>
    <p:sldId id="282" r:id="rId23"/>
    <p:sldId id="669" r:id="rId24"/>
    <p:sldId id="671" r:id="rId25"/>
    <p:sldId id="66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C923A43-B2EB-C245-B785-415A6A2448F5}">
          <p14:sldIdLst>
            <p14:sldId id="256"/>
            <p14:sldId id="649"/>
            <p14:sldId id="672"/>
            <p14:sldId id="259"/>
            <p14:sldId id="260"/>
            <p14:sldId id="261"/>
            <p14:sldId id="262"/>
            <p14:sldId id="263"/>
            <p14:sldId id="264"/>
            <p14:sldId id="265"/>
            <p14:sldId id="267"/>
            <p14:sldId id="269"/>
            <p14:sldId id="270"/>
            <p14:sldId id="266"/>
            <p14:sldId id="271"/>
            <p14:sldId id="268"/>
            <p14:sldId id="275"/>
            <p14:sldId id="276"/>
            <p14:sldId id="277"/>
            <p14:sldId id="278"/>
            <p14:sldId id="258"/>
            <p14:sldId id="282"/>
            <p14:sldId id="669"/>
            <p14:sldId id="671"/>
            <p14:sldId id="66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24" autoAdjust="0"/>
  </p:normalViewPr>
  <p:slideViewPr>
    <p:cSldViewPr snapToGrid="0" snapToObjects="1">
      <p:cViewPr varScale="1">
        <p:scale>
          <a:sx n="62" d="100"/>
          <a:sy n="62" d="100"/>
        </p:scale>
        <p:origin x="804"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78B9C4-490D-4846-94A5-A3988D0E8D6C}" type="datetimeFigureOut">
              <a:rPr lang="en-US" smtClean="0"/>
              <a:t>4/12/2021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1FBAAA-8FD6-4162-8F3A-7C4885A61CA7}" type="slidenum">
              <a:rPr lang="en-US" smtClean="0"/>
              <a:t>‹#›</a:t>
            </a:fld>
            <a:endParaRPr lang="en-US" dirty="0"/>
          </a:p>
        </p:txBody>
      </p:sp>
    </p:spTree>
    <p:extLst>
      <p:ext uri="{BB962C8B-B14F-4D97-AF65-F5344CB8AC3E}">
        <p14:creationId xmlns:p14="http://schemas.microsoft.com/office/powerpoint/2010/main" val="1094910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9ADE03-6C78-244A-B38F-ECDBE3045E18}" type="datetimeFigureOut">
              <a:rPr lang="en-US" smtClean="0"/>
              <a:pPr/>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D1F86-C747-124A-B70C-AC5A7A0E949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ADE03-6C78-244A-B38F-ECDBE3045E18}" type="datetimeFigureOut">
              <a:rPr lang="en-US" smtClean="0"/>
              <a:pPr/>
              <a:t>4/12/2021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D1F86-C747-124A-B70C-AC5A7A0E949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s.sagepub.com/en-us/nam/qualitative-online-interviews/book241778" TargetMode="External"/><Relationship Id="rId2" Type="http://schemas.openxmlformats.org/officeDocument/2006/relationships/hyperlink" Target="https://tqr.nova.edu/tqrresources/" TargetMode="Externa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david.reid@shu.edu"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8710" y="629127"/>
            <a:ext cx="11454580" cy="1477503"/>
          </a:xfrm>
        </p:spPr>
        <p:txBody>
          <a:bodyPr>
            <a:noAutofit/>
          </a:bodyPr>
          <a:lstStyle/>
          <a:p>
            <a:r>
              <a:rPr lang="en-US" sz="5000" b="1" dirty="0">
                <a:latin typeface="Garamond" panose="02020404030301010803" pitchFamily="18" charset="0"/>
              </a:rPr>
              <a:t>ELMP Research Methods Seminar Series</a:t>
            </a:r>
          </a:p>
          <a:p>
            <a:endParaRPr lang="en-US" sz="5000" b="1" dirty="0">
              <a:latin typeface="Garamond" panose="02020404030301010803" pitchFamily="18" charset="0"/>
            </a:endParaRPr>
          </a:p>
          <a:p>
            <a:r>
              <a:rPr lang="en-US" sz="3400" b="1" i="1" dirty="0">
                <a:latin typeface="Garamond" panose="02020404030301010803" pitchFamily="18" charset="0"/>
              </a:rPr>
              <a:t>Developing an Interview Protocol and Conducting Interviews</a:t>
            </a:r>
          </a:p>
          <a:p>
            <a:endParaRPr lang="en-US" sz="3000" b="1" i="1" dirty="0">
              <a:latin typeface="Garamond" panose="02020404030301010803" pitchFamily="18" charset="0"/>
            </a:endParaRPr>
          </a:p>
          <a:p>
            <a:endParaRPr lang="en-US" sz="3000" b="1" dirty="0">
              <a:latin typeface="Garamond" panose="02020404030301010803" pitchFamily="18" charset="0"/>
            </a:endParaRPr>
          </a:p>
          <a:p>
            <a:endParaRPr lang="en-US" sz="3000" b="1" dirty="0">
              <a:latin typeface="Garamond" panose="02020404030301010803" pitchFamily="18" charset="0"/>
            </a:endParaRPr>
          </a:p>
          <a:p>
            <a:r>
              <a:rPr lang="en-US" sz="2000" b="1" dirty="0">
                <a:latin typeface="Garamond" panose="02020404030301010803" pitchFamily="18" charset="0"/>
              </a:rPr>
              <a:t>David B. Reid, Assistant Professor ELMP</a:t>
            </a:r>
            <a:endParaRPr lang="en-US" sz="2000" dirty="0">
              <a:latin typeface="Garamond" panose="02020404030301010803" pitchFamily="18" charset="0"/>
            </a:endParaRPr>
          </a:p>
        </p:txBody>
      </p:sp>
      <p:pic>
        <p:nvPicPr>
          <p:cNvPr id="14" name="Picture 13" descr="HORIZ LOGO.WHITE.eps"/>
          <p:cNvPicPr>
            <a:picLocks noChangeAspect="1"/>
          </p:cNvPicPr>
          <p:nvPr/>
        </p:nvPicPr>
        <p:blipFill>
          <a:blip r:embed="rId2"/>
          <a:stretch>
            <a:fillRect/>
          </a:stretch>
        </p:blipFill>
        <p:spPr>
          <a:xfrm>
            <a:off x="4114800" y="5286558"/>
            <a:ext cx="3962400" cy="78774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9526"/>
            <a:ext cx="8839200" cy="828675"/>
          </a:xfrm>
        </p:spPr>
        <p:txBody>
          <a:bodyPr/>
          <a:lstStyle/>
          <a:p>
            <a:pPr>
              <a:defRPr/>
            </a:pPr>
            <a:r>
              <a:rPr lang="en-US" sz="4000" b="1" dirty="0">
                <a:latin typeface="Garamond" panose="02020404030301010803" pitchFamily="18" charset="0"/>
              </a:rPr>
              <a:t>3. Types of Interviews</a:t>
            </a:r>
          </a:p>
        </p:txBody>
      </p:sp>
      <p:sp>
        <p:nvSpPr>
          <p:cNvPr id="37891" name="Rectangle 3"/>
          <p:cNvSpPr>
            <a:spLocks noGrp="1" noRot="1" noChangeArrowheads="1"/>
          </p:cNvSpPr>
          <p:nvPr>
            <p:ph idx="1"/>
          </p:nvPr>
        </p:nvSpPr>
        <p:spPr>
          <a:xfrm>
            <a:off x="1810327" y="958198"/>
            <a:ext cx="9144000" cy="6096000"/>
          </a:xfrm>
        </p:spPr>
        <p:txBody>
          <a:bodyPr rtlCol="0">
            <a:normAutofit/>
          </a:bodyPr>
          <a:lstStyle/>
          <a:p>
            <a:pPr marL="0" indent="0">
              <a:buNone/>
              <a:defRPr/>
            </a:pPr>
            <a:r>
              <a:rPr lang="en-US" sz="3000" b="1" u="sng" dirty="0">
                <a:latin typeface="Garamond" panose="02020404030301010803" pitchFamily="18" charset="0"/>
              </a:rPr>
              <a:t>III. Structured Interviews</a:t>
            </a:r>
          </a:p>
          <a:p>
            <a:pPr marL="0" indent="0">
              <a:buNone/>
              <a:defRPr/>
            </a:pPr>
            <a:endParaRPr lang="en-US" sz="3000" dirty="0">
              <a:latin typeface="Garamond" panose="02020404030301010803" pitchFamily="18" charset="0"/>
            </a:endParaRPr>
          </a:p>
          <a:p>
            <a:pPr marL="0" indent="0">
              <a:buNone/>
            </a:pPr>
            <a:r>
              <a:rPr lang="en-US" altLang="en-US" sz="3000" dirty="0">
                <a:latin typeface="Garamond" panose="02020404030301010803" pitchFamily="18" charset="0"/>
              </a:rPr>
              <a:t>Specific set of questions to elicit same information from multiple respondents</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PROS: Consistent information/easier to code</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CONS: No flexibility/might miss important/interesting information</a:t>
            </a:r>
            <a:endParaRPr lang="en-US" sz="1800" dirty="0">
              <a:latin typeface="Garamond" panose="02020404030301010803" pitchFamily="18" charset="0"/>
            </a:endParaRPr>
          </a:p>
        </p:txBody>
      </p:sp>
    </p:spTree>
    <p:extLst>
      <p:ext uri="{BB962C8B-B14F-4D97-AF65-F5344CB8AC3E}">
        <p14:creationId xmlns:p14="http://schemas.microsoft.com/office/powerpoint/2010/main" val="36289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txBody>
          <a:bodyPr>
            <a:normAutofit/>
          </a:bodyPr>
          <a:lstStyle/>
          <a:p>
            <a:r>
              <a:rPr lang="en-US" sz="4000" dirty="0">
                <a:latin typeface="Garamond"/>
                <a:cs typeface="Garamond"/>
              </a:rPr>
              <a:t>3. Constructing Interview Questions</a:t>
            </a:r>
          </a:p>
        </p:txBody>
      </p:sp>
      <p:sp>
        <p:nvSpPr>
          <p:cNvPr id="3" name="Content Placeholder 2"/>
          <p:cNvSpPr>
            <a:spLocks noGrp="1"/>
          </p:cNvSpPr>
          <p:nvPr>
            <p:ph idx="1"/>
          </p:nvPr>
        </p:nvSpPr>
        <p:spPr>
          <a:xfrm>
            <a:off x="1524000" y="1149888"/>
            <a:ext cx="9212826" cy="5440361"/>
          </a:xfrm>
          <a:solidFill>
            <a:srgbClr val="FFFFFF"/>
          </a:solidFill>
        </p:spPr>
        <p:txBody>
          <a:bodyPr anchor="t">
            <a:normAutofit/>
          </a:bodyPr>
          <a:lstStyle/>
          <a:p>
            <a:pPr>
              <a:buFont typeface="Wingdings" panose="05000000000000000000" pitchFamily="2" charset="2"/>
              <a:buChar char="ü"/>
            </a:pPr>
            <a:r>
              <a:rPr lang="en-US" sz="3500" dirty="0">
                <a:solidFill>
                  <a:srgbClr val="0070C0"/>
                </a:solidFill>
                <a:latin typeface="Garamond"/>
                <a:cs typeface="Garamond"/>
              </a:rPr>
              <a:t>Open-ended questions are best (although you can use close-ended)</a:t>
            </a:r>
          </a:p>
          <a:p>
            <a:pPr>
              <a:buFont typeface="Wingdings" panose="05000000000000000000" pitchFamily="2" charset="2"/>
              <a:buChar char="ü"/>
            </a:pPr>
            <a:r>
              <a:rPr lang="en-US" sz="3600" dirty="0">
                <a:solidFill>
                  <a:srgbClr val="0070C0"/>
                </a:solidFill>
                <a:latin typeface="Garamond"/>
                <a:cs typeface="Garamond"/>
              </a:rPr>
              <a:t>Keep your questions simple</a:t>
            </a:r>
          </a:p>
          <a:p>
            <a:pPr>
              <a:buFont typeface="Wingdings" panose="05000000000000000000" pitchFamily="2" charset="2"/>
              <a:buChar char="ü"/>
            </a:pPr>
            <a:r>
              <a:rPr lang="en-US" sz="3600" dirty="0">
                <a:solidFill>
                  <a:srgbClr val="0070C0"/>
                </a:solidFill>
                <a:latin typeface="Garamond"/>
                <a:cs typeface="Garamond"/>
              </a:rPr>
              <a:t>Avoid using ambiguous words and questions </a:t>
            </a:r>
          </a:p>
          <a:p>
            <a:pPr>
              <a:buFont typeface="Wingdings" panose="05000000000000000000" pitchFamily="2" charset="2"/>
              <a:buChar char="ü"/>
            </a:pPr>
            <a:r>
              <a:rPr lang="en-US" sz="3600" dirty="0">
                <a:solidFill>
                  <a:srgbClr val="0070C0"/>
                </a:solidFill>
                <a:latin typeface="Garamond"/>
                <a:cs typeface="Garamond"/>
              </a:rPr>
              <a:t>Don’t ask more than one question at a time</a:t>
            </a:r>
          </a:p>
          <a:p>
            <a:pPr>
              <a:buFont typeface="Wingdings" panose="05000000000000000000" pitchFamily="2" charset="2"/>
              <a:buChar char="ü"/>
            </a:pPr>
            <a:r>
              <a:rPr lang="en-US" sz="3600" dirty="0">
                <a:solidFill>
                  <a:srgbClr val="0070C0"/>
                </a:solidFill>
                <a:latin typeface="Garamond"/>
                <a:cs typeface="Garamond"/>
              </a:rPr>
              <a:t>Avoid asking leading questions</a:t>
            </a:r>
          </a:p>
          <a:p>
            <a:pPr>
              <a:buFont typeface="Wingdings" panose="05000000000000000000" pitchFamily="2" charset="2"/>
              <a:buChar char="ü"/>
            </a:pPr>
            <a:r>
              <a:rPr lang="en-US" sz="3600" dirty="0">
                <a:solidFill>
                  <a:srgbClr val="0070C0"/>
                </a:solidFill>
                <a:latin typeface="Garamond"/>
                <a:cs typeface="Garamond"/>
              </a:rPr>
              <a:t>Don’t make any assumptions/suggest answers</a:t>
            </a:r>
          </a:p>
          <a:p>
            <a:pPr>
              <a:buFont typeface="Wingdings" panose="05000000000000000000" pitchFamily="2" charset="2"/>
              <a:buChar char="ü"/>
            </a:pPr>
            <a:endParaRPr lang="en-US" sz="3500" dirty="0">
              <a:solidFill>
                <a:srgbClr val="0070C0"/>
              </a:solidFill>
              <a:latin typeface="Garamond"/>
              <a:cs typeface="Garamond"/>
            </a:endParaRPr>
          </a:p>
        </p:txBody>
      </p:sp>
      <p:pic>
        <p:nvPicPr>
          <p:cNvPr id="7" name="Picture 6" descr="HORIZ LOGO.BLUE.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626804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txBody>
          <a:bodyPr>
            <a:normAutofit/>
          </a:bodyPr>
          <a:lstStyle/>
          <a:p>
            <a:r>
              <a:rPr lang="en-US" sz="4000" b="1" dirty="0">
                <a:latin typeface="Garamond"/>
                <a:cs typeface="Garamond"/>
              </a:rPr>
              <a:t>3. Constructing Interview Questions</a:t>
            </a:r>
          </a:p>
        </p:txBody>
      </p:sp>
      <p:sp>
        <p:nvSpPr>
          <p:cNvPr id="3" name="Content Placeholder 2"/>
          <p:cNvSpPr>
            <a:spLocks noGrp="1"/>
          </p:cNvSpPr>
          <p:nvPr>
            <p:ph idx="1"/>
          </p:nvPr>
        </p:nvSpPr>
        <p:spPr>
          <a:xfrm>
            <a:off x="1524000" y="1417639"/>
            <a:ext cx="9144000" cy="5440361"/>
          </a:xfrm>
          <a:solidFill>
            <a:srgbClr val="FFFFFF"/>
          </a:solidFill>
        </p:spPr>
        <p:txBody>
          <a:bodyPr anchor="t">
            <a:normAutofit fontScale="70000" lnSpcReduction="20000"/>
          </a:bodyPr>
          <a:lstStyle/>
          <a:p>
            <a:pPr marL="0" indent="0" algn="ctr">
              <a:buNone/>
            </a:pPr>
            <a:r>
              <a:rPr lang="en-US" sz="7400" b="1" dirty="0">
                <a:solidFill>
                  <a:srgbClr val="0070C0"/>
                </a:solidFill>
                <a:latin typeface="Garamond"/>
                <a:cs typeface="Garamond"/>
              </a:rPr>
              <a:t>Open-ended questions: Advantages</a:t>
            </a:r>
          </a:p>
          <a:p>
            <a:pPr marL="0" indent="0">
              <a:buNone/>
            </a:pPr>
            <a:endParaRPr lang="en-US" sz="5000" b="1" dirty="0">
              <a:solidFill>
                <a:srgbClr val="0070C0"/>
              </a:solidFill>
              <a:latin typeface="Garamond"/>
              <a:cs typeface="Garamond"/>
            </a:endParaRPr>
          </a:p>
          <a:p>
            <a:pPr>
              <a:buFont typeface="Wingdings" panose="05000000000000000000" pitchFamily="2" charset="2"/>
              <a:buChar char="ü"/>
            </a:pPr>
            <a:r>
              <a:rPr lang="en-US" sz="4000" dirty="0">
                <a:solidFill>
                  <a:srgbClr val="0070C0"/>
                </a:solidFill>
                <a:latin typeface="Garamond"/>
                <a:cs typeface="Garamond"/>
              </a:rPr>
              <a:t>Allows the respondents to answer in his or her own words</a:t>
            </a:r>
          </a:p>
          <a:p>
            <a:pPr marL="0" indent="0">
              <a:buNone/>
            </a:pPr>
            <a:endParaRPr lang="en-US" sz="4000" dirty="0">
              <a:solidFill>
                <a:srgbClr val="0070C0"/>
              </a:solidFill>
              <a:latin typeface="Garamond"/>
              <a:cs typeface="Garamond"/>
            </a:endParaRPr>
          </a:p>
          <a:p>
            <a:pPr>
              <a:buFont typeface="Wingdings" panose="05000000000000000000" pitchFamily="2" charset="2"/>
              <a:buChar char="ü"/>
            </a:pPr>
            <a:r>
              <a:rPr lang="en-US" sz="4000" dirty="0">
                <a:solidFill>
                  <a:srgbClr val="0070C0"/>
                </a:solidFill>
                <a:latin typeface="Garamond"/>
                <a:cs typeface="Garamond"/>
              </a:rPr>
              <a:t>Respondents are not influenced by pre-determined answers</a:t>
            </a:r>
          </a:p>
          <a:p>
            <a:pPr marL="0" indent="0">
              <a:buNone/>
            </a:pPr>
            <a:endParaRPr lang="en-US" sz="4000" dirty="0">
              <a:solidFill>
                <a:srgbClr val="0070C0"/>
              </a:solidFill>
              <a:latin typeface="Garamond"/>
              <a:cs typeface="Garamond"/>
            </a:endParaRPr>
          </a:p>
          <a:p>
            <a:pPr>
              <a:buFont typeface="Wingdings" panose="05000000000000000000" pitchFamily="2" charset="2"/>
              <a:buChar char="ü"/>
            </a:pPr>
            <a:r>
              <a:rPr lang="en-US" sz="4000" dirty="0">
                <a:solidFill>
                  <a:srgbClr val="0070C0"/>
                </a:solidFill>
                <a:latin typeface="Garamond"/>
                <a:cs typeface="Garamond"/>
              </a:rPr>
              <a:t>Often reveals data that were not originally anticipated</a:t>
            </a:r>
          </a:p>
          <a:p>
            <a:pPr marL="0" indent="0">
              <a:buNone/>
            </a:pPr>
            <a:endParaRPr lang="en-US" sz="4000" dirty="0">
              <a:solidFill>
                <a:srgbClr val="0070C0"/>
              </a:solidFill>
              <a:latin typeface="Garamond"/>
              <a:cs typeface="Garamond"/>
            </a:endParaRPr>
          </a:p>
          <a:p>
            <a:pPr>
              <a:buFont typeface="Wingdings" panose="05000000000000000000" pitchFamily="2" charset="2"/>
              <a:buChar char="ü"/>
            </a:pPr>
            <a:r>
              <a:rPr lang="en-US" sz="4000" dirty="0">
                <a:solidFill>
                  <a:srgbClr val="0070C0"/>
                </a:solidFill>
                <a:latin typeface="Garamond"/>
                <a:cs typeface="Garamond"/>
              </a:rPr>
              <a:t>Nuanced and rich in details</a:t>
            </a:r>
          </a:p>
          <a:p>
            <a:pPr marL="0" indent="0">
              <a:buNone/>
            </a:pPr>
            <a:endParaRPr lang="en-US" sz="5400" b="1" dirty="0">
              <a:solidFill>
                <a:srgbClr val="0070C0"/>
              </a:solidFill>
              <a:latin typeface="Garamond"/>
              <a:cs typeface="Garamond"/>
            </a:endParaRPr>
          </a:p>
        </p:txBody>
      </p:sp>
      <p:pic>
        <p:nvPicPr>
          <p:cNvPr id="7" name="Picture 6" descr="HORIZ LOGO.BLUE.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941755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txBody>
          <a:bodyPr>
            <a:normAutofit/>
          </a:bodyPr>
          <a:lstStyle/>
          <a:p>
            <a:r>
              <a:rPr lang="en-US" sz="4000" b="1" dirty="0">
                <a:latin typeface="Garamond"/>
                <a:cs typeface="Garamond"/>
              </a:rPr>
              <a:t>3. Constructing Interview Questions</a:t>
            </a:r>
          </a:p>
        </p:txBody>
      </p:sp>
      <p:sp>
        <p:nvSpPr>
          <p:cNvPr id="3" name="Content Placeholder 2"/>
          <p:cNvSpPr>
            <a:spLocks noGrp="1"/>
          </p:cNvSpPr>
          <p:nvPr>
            <p:ph idx="1"/>
          </p:nvPr>
        </p:nvSpPr>
        <p:spPr>
          <a:xfrm>
            <a:off x="1524000" y="1417639"/>
            <a:ext cx="9144000" cy="5440361"/>
          </a:xfrm>
          <a:solidFill>
            <a:srgbClr val="FFFFFF"/>
          </a:solidFill>
        </p:spPr>
        <p:txBody>
          <a:bodyPr anchor="t">
            <a:normAutofit fontScale="47500" lnSpcReduction="20000"/>
          </a:bodyPr>
          <a:lstStyle/>
          <a:p>
            <a:pPr marL="0" indent="0" algn="ctr">
              <a:buNone/>
            </a:pPr>
            <a:r>
              <a:rPr lang="en-US" sz="8800" b="1" dirty="0">
                <a:solidFill>
                  <a:srgbClr val="0070C0"/>
                </a:solidFill>
                <a:latin typeface="Garamond"/>
                <a:cs typeface="Garamond"/>
              </a:rPr>
              <a:t>Open-ended questions: Disadvantages</a:t>
            </a:r>
          </a:p>
          <a:p>
            <a:pPr marL="0" indent="0">
              <a:buNone/>
            </a:pPr>
            <a:endParaRPr lang="en-US" sz="5000" b="1" dirty="0">
              <a:solidFill>
                <a:srgbClr val="0070C0"/>
              </a:solidFill>
              <a:latin typeface="Garamond"/>
              <a:cs typeface="Garamond"/>
            </a:endParaRPr>
          </a:p>
          <a:p>
            <a:pPr>
              <a:buFont typeface="Wingdings" panose="05000000000000000000" pitchFamily="2" charset="2"/>
              <a:buChar char="ü"/>
            </a:pPr>
            <a:r>
              <a:rPr lang="en-US" sz="5000" dirty="0">
                <a:solidFill>
                  <a:srgbClr val="0070C0"/>
                </a:solidFill>
                <a:latin typeface="Garamond"/>
                <a:cs typeface="Garamond"/>
              </a:rPr>
              <a:t>Difficult to compare/analyze the responses. Lots of people can produce lots of different answers, which can be difficult and time consuming to code.</a:t>
            </a:r>
          </a:p>
          <a:p>
            <a:pPr>
              <a:buFont typeface="Wingdings" panose="05000000000000000000" pitchFamily="2" charset="2"/>
              <a:buChar char="ü"/>
            </a:pPr>
            <a:endParaRPr lang="en-US" sz="5000" dirty="0">
              <a:solidFill>
                <a:srgbClr val="0070C0"/>
              </a:solidFill>
              <a:latin typeface="Garamond"/>
              <a:cs typeface="Garamond"/>
            </a:endParaRPr>
          </a:p>
          <a:p>
            <a:pPr>
              <a:buFont typeface="Wingdings" panose="05000000000000000000" pitchFamily="2" charset="2"/>
              <a:buChar char="ü"/>
            </a:pPr>
            <a:r>
              <a:rPr lang="en-US" sz="5000" dirty="0">
                <a:solidFill>
                  <a:srgbClr val="0070C0"/>
                </a:solidFill>
                <a:latin typeface="Garamond"/>
                <a:cs typeface="Garamond"/>
              </a:rPr>
              <a:t>Respondents may find it difficult to 'articulate' their responses or to properly and fully explain their attitudes or motivations.</a:t>
            </a:r>
          </a:p>
          <a:p>
            <a:pPr>
              <a:buFont typeface="Wingdings" panose="05000000000000000000" pitchFamily="2" charset="2"/>
              <a:buChar char="ü"/>
            </a:pPr>
            <a:endParaRPr lang="en-US" sz="5000" dirty="0">
              <a:solidFill>
                <a:srgbClr val="0070C0"/>
              </a:solidFill>
              <a:latin typeface="Garamond"/>
              <a:cs typeface="Garamond"/>
            </a:endParaRPr>
          </a:p>
          <a:p>
            <a:pPr>
              <a:buFont typeface="Wingdings" panose="05000000000000000000" pitchFamily="2" charset="2"/>
              <a:buChar char="ü"/>
            </a:pPr>
            <a:r>
              <a:rPr lang="en-US" sz="5000" dirty="0">
                <a:solidFill>
                  <a:srgbClr val="0070C0"/>
                </a:solidFill>
                <a:latin typeface="Garamond"/>
                <a:cs typeface="Garamond"/>
              </a:rPr>
              <a:t>Respondents may not give a full answer simply because they may forget to mention important points. Some respondents need prompting or reminding of the types of answer they could give.</a:t>
            </a:r>
          </a:p>
          <a:p>
            <a:pPr>
              <a:buFont typeface="Wingdings" panose="05000000000000000000" pitchFamily="2" charset="2"/>
              <a:buChar char="ü"/>
            </a:pPr>
            <a:endParaRPr lang="en-US" sz="5000" dirty="0">
              <a:solidFill>
                <a:srgbClr val="0070C0"/>
              </a:solidFill>
              <a:latin typeface="Garamond"/>
              <a:cs typeface="Garamond"/>
            </a:endParaRPr>
          </a:p>
          <a:p>
            <a:pPr marL="0" indent="0">
              <a:buNone/>
            </a:pPr>
            <a:endParaRPr lang="en-US" sz="5400" b="1" dirty="0">
              <a:solidFill>
                <a:srgbClr val="0070C0"/>
              </a:solidFill>
              <a:latin typeface="Garamond"/>
              <a:cs typeface="Garamond"/>
            </a:endParaRPr>
          </a:p>
        </p:txBody>
      </p:sp>
      <p:pic>
        <p:nvPicPr>
          <p:cNvPr id="7" name="Picture 6" descr="HORIZ LOGO.BLUE.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125622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29598"/>
            <a:ext cx="8839200" cy="828675"/>
          </a:xfrm>
        </p:spPr>
        <p:txBody>
          <a:bodyPr>
            <a:normAutofit/>
          </a:bodyPr>
          <a:lstStyle/>
          <a:p>
            <a:pPr>
              <a:defRPr/>
            </a:pPr>
            <a:r>
              <a:rPr lang="en-US" sz="4000" b="1" dirty="0">
                <a:latin typeface="Garamond" panose="02020404030301010803" pitchFamily="18" charset="0"/>
              </a:rPr>
              <a:t>3. Constructing Interview Protocols</a:t>
            </a:r>
          </a:p>
        </p:txBody>
      </p:sp>
      <p:sp>
        <p:nvSpPr>
          <p:cNvPr id="11267" name="Rectangle 3"/>
          <p:cNvSpPr>
            <a:spLocks noGrp="1" noRot="1" noChangeArrowheads="1"/>
          </p:cNvSpPr>
          <p:nvPr>
            <p:ph idx="1"/>
          </p:nvPr>
        </p:nvSpPr>
        <p:spPr>
          <a:xfrm>
            <a:off x="1676400" y="762000"/>
            <a:ext cx="8839200" cy="6096000"/>
          </a:xfrm>
        </p:spPr>
        <p:txBody>
          <a:bodyPr/>
          <a:lstStyle/>
          <a:p>
            <a:pPr marL="0" indent="0">
              <a:buNone/>
            </a:pPr>
            <a:endParaRPr lang="en-US" altLang="en-US" sz="3000" b="1" dirty="0">
              <a:latin typeface="Garamond" panose="02020404030301010803" pitchFamily="18" charset="0"/>
            </a:endParaRPr>
          </a:p>
          <a:p>
            <a:pPr marL="0" indent="0">
              <a:buNone/>
            </a:pPr>
            <a:r>
              <a:rPr lang="en-US" altLang="en-US" sz="3000" b="1" dirty="0">
                <a:latin typeface="Garamond" panose="02020404030301010803" pitchFamily="18" charset="0"/>
              </a:rPr>
              <a:t>In general, start from the broad to the specific:</a:t>
            </a:r>
          </a:p>
          <a:p>
            <a:pPr marL="0" indent="0">
              <a:buNone/>
            </a:pPr>
            <a:endParaRPr lang="en-US" altLang="en-US" sz="3000" b="1" dirty="0">
              <a:latin typeface="Garamond" panose="02020404030301010803" pitchFamily="18" charset="0"/>
            </a:endParaRPr>
          </a:p>
          <a:p>
            <a:pPr marL="0" indent="0">
              <a:buNone/>
            </a:pPr>
            <a:r>
              <a:rPr lang="en-US" altLang="en-US" sz="3000" b="1" dirty="0">
                <a:latin typeface="Garamond" panose="02020404030301010803" pitchFamily="18" charset="0"/>
              </a:rPr>
              <a:t>(broad) </a:t>
            </a:r>
            <a:r>
              <a:rPr lang="en-US" altLang="en-US" sz="3000" dirty="0">
                <a:latin typeface="Garamond" panose="02020404030301010803" pitchFamily="18" charset="0"/>
              </a:rPr>
              <a:t>Describe your program’s attendance policy.</a:t>
            </a:r>
          </a:p>
          <a:p>
            <a:pPr marL="0" indent="0">
              <a:buNone/>
            </a:pPr>
            <a:r>
              <a:rPr lang="en-US" altLang="en-US" sz="3000" b="1" dirty="0">
                <a:latin typeface="Garamond" panose="02020404030301010803" pitchFamily="18" charset="0"/>
              </a:rPr>
              <a:t>(more narrow) </a:t>
            </a:r>
            <a:r>
              <a:rPr lang="en-US" altLang="en-US" sz="3000" dirty="0">
                <a:latin typeface="Garamond" panose="02020404030301010803" pitchFamily="18" charset="0"/>
              </a:rPr>
              <a:t>In what ways has your program’s attendance policy impacted your life?</a:t>
            </a:r>
          </a:p>
          <a:p>
            <a:pPr marL="0" indent="0">
              <a:buNone/>
            </a:pPr>
            <a:r>
              <a:rPr lang="en-US" altLang="en-US" sz="3000" b="1" dirty="0">
                <a:latin typeface="Garamond" panose="02020404030301010803" pitchFamily="18" charset="0"/>
              </a:rPr>
              <a:t>(most narrow) </a:t>
            </a:r>
            <a:r>
              <a:rPr lang="en-US" altLang="en-US" sz="3000" dirty="0">
                <a:latin typeface="Garamond" panose="02020404030301010803" pitchFamily="18" charset="0"/>
              </a:rPr>
              <a:t>Describe a time when you did not adhere to your program’s attendance policy.</a:t>
            </a:r>
          </a:p>
          <a:p>
            <a:pPr marL="0" indent="0">
              <a:buNone/>
            </a:pPr>
            <a:endParaRPr lang="en-US" altLang="en-US" sz="3000" b="1" dirty="0">
              <a:latin typeface="Garamond" panose="02020404030301010803" pitchFamily="18" charset="0"/>
            </a:endParaRPr>
          </a:p>
          <a:p>
            <a:pPr marL="0" indent="0">
              <a:buNone/>
            </a:pPr>
            <a:endParaRPr lang="en-US" altLang="en-US" sz="3000" dirty="0">
              <a:latin typeface="Garamond" panose="02020404030301010803" pitchFamily="18" charset="0"/>
            </a:endParaRPr>
          </a:p>
        </p:txBody>
      </p:sp>
    </p:spTree>
    <p:extLst>
      <p:ext uri="{BB962C8B-B14F-4D97-AF65-F5344CB8AC3E}">
        <p14:creationId xmlns:p14="http://schemas.microsoft.com/office/powerpoint/2010/main" val="2834726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9526"/>
            <a:ext cx="8839200" cy="828675"/>
          </a:xfrm>
        </p:spPr>
        <p:txBody>
          <a:bodyPr/>
          <a:lstStyle/>
          <a:p>
            <a:pPr>
              <a:defRPr/>
            </a:pPr>
            <a:r>
              <a:rPr lang="en-US" sz="4000" b="1" dirty="0">
                <a:latin typeface="Garamond" panose="02020404030301010803" pitchFamily="18" charset="0"/>
              </a:rPr>
              <a:t>3. Constructing Interview Protocols</a:t>
            </a:r>
          </a:p>
        </p:txBody>
      </p:sp>
      <p:sp>
        <p:nvSpPr>
          <p:cNvPr id="11267" name="Rectangle 3"/>
          <p:cNvSpPr>
            <a:spLocks noGrp="1" noRot="1" noChangeArrowheads="1"/>
          </p:cNvSpPr>
          <p:nvPr>
            <p:ph idx="1"/>
          </p:nvPr>
        </p:nvSpPr>
        <p:spPr>
          <a:xfrm>
            <a:off x="1524000" y="762000"/>
            <a:ext cx="9144000" cy="6096000"/>
          </a:xfrm>
        </p:spPr>
        <p:txBody>
          <a:bodyPr/>
          <a:lstStyle/>
          <a:p>
            <a:pPr marL="0" indent="0">
              <a:buNone/>
            </a:pPr>
            <a:br>
              <a:rPr lang="en-US" altLang="en-US" sz="3000" b="1" dirty="0">
                <a:latin typeface="Garamond" panose="02020404030301010803" pitchFamily="18" charset="0"/>
              </a:rPr>
            </a:br>
            <a:r>
              <a:rPr lang="en-US" altLang="en-US" sz="3000" b="1" dirty="0">
                <a:latin typeface="Garamond" panose="02020404030301010803" pitchFamily="18" charset="0"/>
              </a:rPr>
              <a:t>Main Questions:</a:t>
            </a:r>
          </a:p>
          <a:p>
            <a:pPr lvl="1"/>
            <a:r>
              <a:rPr lang="en-US" altLang="en-US" sz="2600" b="1" dirty="0">
                <a:latin typeface="Garamond" panose="02020404030301010803" pitchFamily="18" charset="0"/>
              </a:rPr>
              <a:t>Ensures that the RQ is addressed</a:t>
            </a:r>
          </a:p>
          <a:p>
            <a:pPr lvl="1"/>
            <a:r>
              <a:rPr lang="en-US" altLang="en-US" sz="2600" b="1" dirty="0">
                <a:latin typeface="Garamond" panose="02020404030301010803" pitchFamily="18" charset="0"/>
              </a:rPr>
              <a:t>Sheds light onto the problem/phenomenon of study</a:t>
            </a:r>
          </a:p>
          <a:p>
            <a:pPr marL="0" indent="0">
              <a:buNone/>
            </a:pPr>
            <a:br>
              <a:rPr lang="en-US" altLang="en-US" sz="3000" b="1" dirty="0">
                <a:latin typeface="Garamond" panose="02020404030301010803" pitchFamily="18" charset="0"/>
              </a:rPr>
            </a:br>
            <a:r>
              <a:rPr lang="en-US" altLang="en-US" sz="3000" b="1" dirty="0">
                <a:latin typeface="Garamond" panose="02020404030301010803" pitchFamily="18" charset="0"/>
              </a:rPr>
              <a:t>Sub/Follow-Up Questions:</a:t>
            </a:r>
          </a:p>
          <a:p>
            <a:pPr lvl="1"/>
            <a:r>
              <a:rPr lang="en-US" altLang="en-US" sz="2600" b="1" dirty="0">
                <a:latin typeface="Garamond" panose="02020404030301010803" pitchFamily="18" charset="0"/>
              </a:rPr>
              <a:t>Can be planned or unplanned</a:t>
            </a:r>
            <a:br>
              <a:rPr lang="en-US" altLang="en-US" sz="2600" b="1" dirty="0">
                <a:latin typeface="Garamond" panose="02020404030301010803" pitchFamily="18" charset="0"/>
              </a:rPr>
            </a:br>
            <a:endParaRPr lang="en-US" altLang="en-US" sz="3000" b="1" dirty="0">
              <a:latin typeface="Garamond" panose="02020404030301010803" pitchFamily="18" charset="0"/>
            </a:endParaRPr>
          </a:p>
          <a:p>
            <a:pPr marL="0" indent="0">
              <a:buNone/>
            </a:pPr>
            <a:r>
              <a:rPr lang="en-US" altLang="en-US" sz="3000" b="1" dirty="0">
                <a:latin typeface="Garamond" panose="02020404030301010803" pitchFamily="18" charset="0"/>
              </a:rPr>
              <a:t>Probes:</a:t>
            </a:r>
          </a:p>
          <a:p>
            <a:pPr lvl="1"/>
            <a:r>
              <a:rPr lang="en-US" altLang="en-US" sz="2600" dirty="0">
                <a:latin typeface="Garamond" panose="02020404030301010803" pitchFamily="18" charset="0"/>
              </a:rPr>
              <a:t>Used to keep the conversation going</a:t>
            </a:r>
          </a:p>
          <a:p>
            <a:pPr lvl="1"/>
            <a:r>
              <a:rPr lang="en-US" altLang="en-US" sz="2600" dirty="0">
                <a:latin typeface="Garamond" panose="02020404030301010803" pitchFamily="18" charset="0"/>
              </a:rPr>
              <a:t>Used to provide clarification</a:t>
            </a:r>
          </a:p>
          <a:p>
            <a:pPr lvl="1"/>
            <a:r>
              <a:rPr lang="en-US" altLang="en-US" sz="2600" dirty="0">
                <a:latin typeface="Garamond" panose="02020404030301010803" pitchFamily="18" charset="0"/>
              </a:rPr>
              <a:t>Used to get detailed/specific information</a:t>
            </a:r>
          </a:p>
          <a:p>
            <a:pPr lvl="1"/>
            <a:endParaRPr lang="en-US" altLang="en-US" sz="2600" b="1" dirty="0">
              <a:latin typeface="Garamond" panose="02020404030301010803" pitchFamily="18" charset="0"/>
            </a:endParaRPr>
          </a:p>
          <a:p>
            <a:pPr lvl="1"/>
            <a:endParaRPr lang="en-US" altLang="en-US" sz="2600" b="1" dirty="0">
              <a:latin typeface="Garamond" panose="02020404030301010803" pitchFamily="18" charset="0"/>
            </a:endParaRPr>
          </a:p>
          <a:p>
            <a:pPr marL="457200" lvl="1" indent="0">
              <a:buNone/>
            </a:pPr>
            <a:endParaRPr lang="en-US" altLang="en-US" sz="2600" b="1" dirty="0">
              <a:latin typeface="Garamond" panose="02020404030301010803" pitchFamily="18" charset="0"/>
            </a:endParaRPr>
          </a:p>
          <a:p>
            <a:pPr lvl="1"/>
            <a:endParaRPr lang="en-US" altLang="en-US" sz="2600" b="1" dirty="0">
              <a:latin typeface="Garamond" panose="02020404030301010803" pitchFamily="18" charset="0"/>
            </a:endParaRPr>
          </a:p>
        </p:txBody>
      </p:sp>
    </p:spTree>
    <p:extLst>
      <p:ext uri="{BB962C8B-B14F-4D97-AF65-F5344CB8AC3E}">
        <p14:creationId xmlns:p14="http://schemas.microsoft.com/office/powerpoint/2010/main" val="776632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417638"/>
          </a:xfrm>
        </p:spPr>
        <p:txBody>
          <a:bodyPr>
            <a:normAutofit/>
          </a:bodyPr>
          <a:lstStyle/>
          <a:p>
            <a:r>
              <a:rPr lang="en-US" sz="4000" b="1" dirty="0">
                <a:latin typeface="Garamond"/>
                <a:cs typeface="Garamond"/>
              </a:rPr>
              <a:t>3. Constructing Interview </a:t>
            </a:r>
            <a:br>
              <a:rPr lang="en-US" sz="4000" b="1" dirty="0">
                <a:latin typeface="Garamond"/>
                <a:cs typeface="Garamond"/>
              </a:rPr>
            </a:br>
            <a:r>
              <a:rPr lang="en-US" sz="4000" b="1" dirty="0">
                <a:latin typeface="Garamond"/>
                <a:cs typeface="Garamond"/>
              </a:rPr>
              <a:t>Questions &amp; Protocols</a:t>
            </a:r>
          </a:p>
        </p:txBody>
      </p:sp>
      <p:sp>
        <p:nvSpPr>
          <p:cNvPr id="3" name="Content Placeholder 2"/>
          <p:cNvSpPr>
            <a:spLocks noGrp="1"/>
          </p:cNvSpPr>
          <p:nvPr>
            <p:ph idx="1"/>
          </p:nvPr>
        </p:nvSpPr>
        <p:spPr>
          <a:xfrm>
            <a:off x="1524000" y="1417639"/>
            <a:ext cx="9212826" cy="5440361"/>
          </a:xfrm>
          <a:solidFill>
            <a:srgbClr val="FFFFFF"/>
          </a:solidFill>
        </p:spPr>
        <p:txBody>
          <a:bodyPr anchor="ctr">
            <a:normAutofit/>
          </a:bodyPr>
          <a:lstStyle/>
          <a:p>
            <a:pPr marL="0" indent="0">
              <a:buNone/>
            </a:pPr>
            <a:r>
              <a:rPr lang="en-US" sz="3600" b="1" dirty="0">
                <a:solidFill>
                  <a:srgbClr val="0070C0"/>
                </a:solidFill>
                <a:latin typeface="Garamond"/>
                <a:cs typeface="Garamond"/>
              </a:rPr>
              <a:t>***Ask yourself: is the question helping me achieve the goal of “answering” my research question? In other words, is it necessary?***</a:t>
            </a:r>
          </a:p>
          <a:p>
            <a:pPr marL="0" indent="0">
              <a:buNone/>
            </a:pPr>
            <a:endParaRPr lang="en-US" sz="3500" dirty="0">
              <a:solidFill>
                <a:srgbClr val="0070C0"/>
              </a:solidFill>
              <a:latin typeface="Garamond"/>
              <a:cs typeface="Garamond"/>
            </a:endParaRPr>
          </a:p>
        </p:txBody>
      </p:sp>
      <p:pic>
        <p:nvPicPr>
          <p:cNvPr id="7" name="Picture 6" descr="HORIZ LOGO.BLUE.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1652721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297956"/>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defRPr/>
            </a:pPr>
            <a:endParaRPr lang="en-US" dirty="0">
              <a:solidFill>
                <a:prstClr val="white"/>
              </a:solidFill>
              <a:latin typeface="Calibri"/>
            </a:endParaRPr>
          </a:p>
        </p:txBody>
      </p:sp>
      <p:sp>
        <p:nvSpPr>
          <p:cNvPr id="2" name="Title 1"/>
          <p:cNvSpPr>
            <a:spLocks noGrp="1"/>
          </p:cNvSpPr>
          <p:nvPr>
            <p:ph type="title"/>
          </p:nvPr>
        </p:nvSpPr>
        <p:spPr>
          <a:xfrm>
            <a:off x="1524000" y="0"/>
            <a:ext cx="9144000" cy="1417638"/>
          </a:xfrm>
        </p:spPr>
        <p:txBody>
          <a:bodyPr>
            <a:normAutofit/>
          </a:bodyPr>
          <a:lstStyle/>
          <a:p>
            <a:r>
              <a:rPr lang="en-US" sz="2800" b="1" cap="all" dirty="0">
                <a:latin typeface="Garamond"/>
                <a:cs typeface="Garamond"/>
              </a:rPr>
              <a:t>4. The process: Pre-interview</a:t>
            </a:r>
          </a:p>
        </p:txBody>
      </p:sp>
      <p:sp>
        <p:nvSpPr>
          <p:cNvPr id="3" name="Content Placeholder 2"/>
          <p:cNvSpPr>
            <a:spLocks noGrp="1"/>
          </p:cNvSpPr>
          <p:nvPr>
            <p:ph idx="1"/>
          </p:nvPr>
        </p:nvSpPr>
        <p:spPr>
          <a:xfrm>
            <a:off x="2221766" y="1536905"/>
            <a:ext cx="7748468" cy="4325596"/>
          </a:xfrm>
          <a:solidFill>
            <a:srgbClr val="FFFFFF"/>
          </a:solidFill>
        </p:spPr>
        <p:txBody>
          <a:bodyPr anchor="t">
            <a:normAutofit fontScale="25000" lnSpcReduction="20000"/>
          </a:bodyPr>
          <a:lstStyle/>
          <a:p>
            <a:pPr marL="0" indent="0" algn="ctr">
              <a:buNone/>
            </a:pPr>
            <a:r>
              <a:rPr lang="en-US" sz="8800" b="1" dirty="0">
                <a:solidFill>
                  <a:srgbClr val="0070C0"/>
                </a:solidFill>
                <a:latin typeface="Garamond"/>
                <a:cs typeface="Garamond"/>
              </a:rPr>
              <a:t>Piloting your interview</a:t>
            </a:r>
          </a:p>
          <a:p>
            <a:pPr marL="0" indent="0">
              <a:buNone/>
            </a:pPr>
            <a:endParaRPr lang="en-US" sz="4000" b="1" dirty="0">
              <a:solidFill>
                <a:srgbClr val="0070C0"/>
              </a:solidFill>
              <a:latin typeface="Garamond"/>
              <a:cs typeface="Garamond"/>
            </a:endParaRPr>
          </a:p>
          <a:p>
            <a:pPr marL="0" indent="0">
              <a:buNone/>
            </a:pPr>
            <a:endParaRPr lang="en-US" sz="4000" b="1" dirty="0">
              <a:solidFill>
                <a:srgbClr val="0070C0"/>
              </a:solidFill>
              <a:latin typeface="Garamond"/>
              <a:cs typeface="Garamond"/>
            </a:endParaRPr>
          </a:p>
          <a:p>
            <a:pPr>
              <a:buFont typeface="Wingdings" panose="05000000000000000000" pitchFamily="2" charset="2"/>
              <a:buChar char="ü"/>
            </a:pPr>
            <a:r>
              <a:rPr lang="en-US" sz="8800" b="1" dirty="0">
                <a:solidFill>
                  <a:srgbClr val="0070C0"/>
                </a:solidFill>
                <a:latin typeface="Garamond"/>
                <a:cs typeface="Garamond"/>
              </a:rPr>
              <a:t>Tests whether the questions capture what the researcher wants to know</a:t>
            </a:r>
          </a:p>
          <a:p>
            <a:pPr>
              <a:buFont typeface="Wingdings" panose="05000000000000000000" pitchFamily="2" charset="2"/>
              <a:buChar char="ü"/>
            </a:pPr>
            <a:r>
              <a:rPr lang="en-US" sz="8800" b="1" dirty="0">
                <a:solidFill>
                  <a:srgbClr val="0070C0"/>
                </a:solidFill>
                <a:latin typeface="Garamond"/>
                <a:cs typeface="Garamond"/>
              </a:rPr>
              <a:t>Tests whether the questions have been placed in the best order</a:t>
            </a:r>
          </a:p>
          <a:p>
            <a:pPr>
              <a:buFont typeface="Wingdings" panose="05000000000000000000" pitchFamily="2" charset="2"/>
              <a:buChar char="ü"/>
            </a:pPr>
            <a:r>
              <a:rPr lang="en-US" sz="8800" b="1" dirty="0">
                <a:solidFill>
                  <a:srgbClr val="0070C0"/>
                </a:solidFill>
                <a:latin typeface="Garamond"/>
                <a:cs typeface="Garamond"/>
              </a:rPr>
              <a:t>Tests whether the questions are clear/understood by the participant</a:t>
            </a:r>
          </a:p>
          <a:p>
            <a:pPr>
              <a:buFont typeface="Wingdings" panose="05000000000000000000" pitchFamily="2" charset="2"/>
              <a:buChar char="ü"/>
            </a:pPr>
            <a:r>
              <a:rPr lang="en-US" sz="8800" b="1" dirty="0">
                <a:solidFill>
                  <a:srgbClr val="0070C0"/>
                </a:solidFill>
                <a:latin typeface="Garamond"/>
                <a:cs typeface="Garamond"/>
              </a:rPr>
              <a:t>Tests whether additional or specifying questions are needed or whether some questions should be eliminated</a:t>
            </a:r>
          </a:p>
          <a:p>
            <a:pPr>
              <a:buFont typeface="Wingdings" panose="05000000000000000000" pitchFamily="2" charset="2"/>
              <a:buChar char="ü"/>
            </a:pPr>
            <a:r>
              <a:rPr lang="en-US" sz="8800" b="1" dirty="0">
                <a:solidFill>
                  <a:srgbClr val="0070C0"/>
                </a:solidFill>
                <a:latin typeface="Garamond"/>
                <a:cs typeface="Garamond"/>
              </a:rPr>
              <a:t>Tests whether the instructions to participant are clear</a:t>
            </a:r>
          </a:p>
          <a:p>
            <a:pPr marL="0" indent="0">
              <a:buNone/>
            </a:pPr>
            <a:endParaRPr lang="en-US" sz="4000" b="1" dirty="0">
              <a:solidFill>
                <a:srgbClr val="0070C0"/>
              </a:solidFill>
              <a:latin typeface="Garamond"/>
              <a:cs typeface="Garamond"/>
            </a:endParaRPr>
          </a:p>
          <a:p>
            <a:pPr marL="0" indent="0">
              <a:buNone/>
            </a:pPr>
            <a:endParaRPr lang="en-US" sz="5500" b="1" i="1" dirty="0">
              <a:solidFill>
                <a:srgbClr val="0070C0"/>
              </a:solidFill>
              <a:latin typeface="Garamond"/>
              <a:cs typeface="Garamond"/>
            </a:endParaRPr>
          </a:p>
          <a:p>
            <a:pPr marL="0" indent="0">
              <a:buNone/>
            </a:pPr>
            <a:r>
              <a:rPr lang="en-US" sz="5500" b="1" i="1" dirty="0">
                <a:solidFill>
                  <a:srgbClr val="0070C0"/>
                </a:solidFill>
                <a:latin typeface="Garamond"/>
                <a:cs typeface="Garamond"/>
              </a:rPr>
              <a:t>***Usually a small number of participants are selected for the pilot. The participants selected for the pilot interview should be broadly representative of the type of participant that you will use in your research***</a:t>
            </a:r>
            <a:endParaRPr lang="en-US" sz="5500" i="1" dirty="0">
              <a:solidFill>
                <a:srgbClr val="0070C0"/>
              </a:solidFill>
              <a:latin typeface="Garamond"/>
              <a:cs typeface="Garamond"/>
            </a:endParaRPr>
          </a:p>
        </p:txBody>
      </p:sp>
      <p:pic>
        <p:nvPicPr>
          <p:cNvPr id="7" name="Picture 6" descr="HORIZ LOGO.BLUE.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3166969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432989" y="404091"/>
            <a:ext cx="7310149" cy="857250"/>
          </a:xfrm>
        </p:spPr>
        <p:txBody>
          <a:bodyPr>
            <a:normAutofit/>
          </a:bodyPr>
          <a:lstStyle/>
          <a:p>
            <a:pPr>
              <a:defRPr/>
            </a:pPr>
            <a:r>
              <a:rPr lang="en-US" altLang="en-US" b="1" dirty="0">
                <a:latin typeface="Garamond" panose="02020404030301010803" pitchFamily="18" charset="0"/>
              </a:rPr>
              <a:t>4. The Process: Pre-Interview</a:t>
            </a:r>
            <a:endParaRPr lang="en-US" altLang="en-US" dirty="0">
              <a:latin typeface="Garamond" panose="02020404030301010803" pitchFamily="18" charset="0"/>
            </a:endParaRPr>
          </a:p>
        </p:txBody>
      </p:sp>
      <p:sp>
        <p:nvSpPr>
          <p:cNvPr id="5" name="Content Placeholder 2"/>
          <p:cNvSpPr>
            <a:spLocks noGrp="1"/>
          </p:cNvSpPr>
          <p:nvPr>
            <p:ph idx="1"/>
          </p:nvPr>
        </p:nvSpPr>
        <p:spPr>
          <a:xfrm>
            <a:off x="1668463" y="1557799"/>
            <a:ext cx="8839200" cy="5162550"/>
          </a:xfrm>
        </p:spPr>
        <p:txBody>
          <a:bodyPr rtlCol="0">
            <a:normAutofit/>
          </a:bodyPr>
          <a:lstStyle/>
          <a:p>
            <a:pPr marL="0" indent="0">
              <a:lnSpc>
                <a:spcPct val="80000"/>
              </a:lnSpc>
              <a:buNone/>
              <a:defRPr/>
            </a:pPr>
            <a:r>
              <a:rPr lang="en-US" altLang="en-US" sz="3500" b="1" dirty="0">
                <a:latin typeface="Garamond" panose="02020404030301010803" pitchFamily="18" charset="0"/>
                <a:ea typeface="ＭＳ Ｐゴシック" panose="020B0600070205080204" pitchFamily="34" charset="-128"/>
              </a:rPr>
              <a:t>Pre-Interview</a:t>
            </a:r>
          </a:p>
          <a:p>
            <a:pPr marL="0" indent="0">
              <a:lnSpc>
                <a:spcPct val="80000"/>
              </a:lnSpc>
              <a:buNone/>
              <a:defRPr/>
            </a:pPr>
            <a:endParaRPr lang="en-US" altLang="en-US" sz="2625" dirty="0">
              <a:latin typeface="Garamond" panose="02020404030301010803" pitchFamily="18" charset="0"/>
              <a:ea typeface="ＭＳ Ｐゴシック" panose="020B0600070205080204" pitchFamily="34" charset="-128"/>
            </a:endParaRP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Have a good recorder (or two)</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Be prepared </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Be flexible</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Be considerate</a:t>
            </a:r>
          </a:p>
        </p:txBody>
      </p:sp>
    </p:spTree>
    <p:extLst>
      <p:ext uri="{BB962C8B-B14F-4D97-AF65-F5344CB8AC3E}">
        <p14:creationId xmlns:p14="http://schemas.microsoft.com/office/powerpoint/2010/main" val="3862588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1893456" y="404091"/>
            <a:ext cx="8331200" cy="857250"/>
          </a:xfrm>
        </p:spPr>
        <p:txBody>
          <a:bodyPr>
            <a:normAutofit fontScale="90000"/>
          </a:bodyPr>
          <a:lstStyle/>
          <a:p>
            <a:pPr>
              <a:defRPr/>
            </a:pPr>
            <a:r>
              <a:rPr lang="en-US" altLang="en-US" b="1" dirty="0">
                <a:latin typeface="Garamond" panose="02020404030301010803" pitchFamily="18" charset="0"/>
              </a:rPr>
              <a:t>4. The Process: During the Interview</a:t>
            </a:r>
            <a:endParaRPr lang="en-US" altLang="en-US" dirty="0">
              <a:latin typeface="Garamond" panose="02020404030301010803" pitchFamily="18" charset="0"/>
            </a:endParaRPr>
          </a:p>
        </p:txBody>
      </p:sp>
      <p:sp>
        <p:nvSpPr>
          <p:cNvPr id="5" name="Content Placeholder 2"/>
          <p:cNvSpPr>
            <a:spLocks noGrp="1"/>
          </p:cNvSpPr>
          <p:nvPr>
            <p:ph idx="1"/>
          </p:nvPr>
        </p:nvSpPr>
        <p:spPr>
          <a:xfrm>
            <a:off x="1668463" y="1557799"/>
            <a:ext cx="8839200" cy="5162550"/>
          </a:xfrm>
        </p:spPr>
        <p:txBody>
          <a:bodyPr rtlCol="0">
            <a:normAutofit/>
          </a:bodyPr>
          <a:lstStyle/>
          <a:p>
            <a:pPr marL="0" indent="0">
              <a:lnSpc>
                <a:spcPct val="80000"/>
              </a:lnSpc>
              <a:buNone/>
              <a:defRPr/>
            </a:pPr>
            <a:r>
              <a:rPr lang="en-US" altLang="en-US" sz="3500" b="1" dirty="0">
                <a:latin typeface="Garamond" panose="02020404030301010803" pitchFamily="18" charset="0"/>
                <a:ea typeface="ＭＳ Ｐゴシック" panose="020B0600070205080204" pitchFamily="34" charset="-128"/>
              </a:rPr>
              <a:t>During</a:t>
            </a:r>
          </a:p>
          <a:p>
            <a:pPr marL="0" indent="0">
              <a:lnSpc>
                <a:spcPct val="80000"/>
              </a:lnSpc>
              <a:buNone/>
              <a:defRPr/>
            </a:pPr>
            <a:endParaRPr lang="en-US" altLang="en-US" sz="2625" dirty="0">
              <a:latin typeface="Garamond" panose="02020404030301010803" pitchFamily="18" charset="0"/>
              <a:ea typeface="ＭＳ Ｐゴシック" panose="020B0600070205080204" pitchFamily="34" charset="-128"/>
            </a:endParaRP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Find a quiet, confidential space</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Take notes</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Stick to the script</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Avoid being too conversational </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Check the recorder</a:t>
            </a:r>
          </a:p>
        </p:txBody>
      </p:sp>
    </p:spTree>
    <p:extLst>
      <p:ext uri="{BB962C8B-B14F-4D97-AF65-F5344CB8AC3E}">
        <p14:creationId xmlns:p14="http://schemas.microsoft.com/office/powerpoint/2010/main" val="250771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288720"/>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cap="all" dirty="0">
                <a:latin typeface="Garamond"/>
                <a:cs typeface="Garamond"/>
              </a:rPr>
              <a:t>About the seminar series</a:t>
            </a:r>
          </a:p>
        </p:txBody>
      </p:sp>
      <p:sp>
        <p:nvSpPr>
          <p:cNvPr id="3" name="Content Placeholder 2"/>
          <p:cNvSpPr>
            <a:spLocks noGrp="1"/>
          </p:cNvSpPr>
          <p:nvPr>
            <p:ph idx="1"/>
          </p:nvPr>
        </p:nvSpPr>
        <p:spPr>
          <a:xfrm>
            <a:off x="2221766" y="1419712"/>
            <a:ext cx="7748468" cy="4325596"/>
          </a:xfrm>
          <a:solidFill>
            <a:srgbClr val="FFFFFF"/>
          </a:solidFill>
        </p:spPr>
        <p:txBody>
          <a:bodyPr>
            <a:normAutofit fontScale="62500" lnSpcReduction="20000"/>
          </a:bodyPr>
          <a:lstStyle/>
          <a:p>
            <a:pPr marL="0" indent="0" algn="ctr">
              <a:buNone/>
            </a:pPr>
            <a:endParaRPr lang="en-US" sz="2000" b="1" dirty="0">
              <a:solidFill>
                <a:srgbClr val="0070C0"/>
              </a:solidFill>
            </a:endParaRPr>
          </a:p>
          <a:p>
            <a:pPr marL="0" indent="0" algn="ctr">
              <a:buNone/>
            </a:pPr>
            <a:endParaRPr lang="en-US" sz="2000" b="1" dirty="0">
              <a:solidFill>
                <a:srgbClr val="0070C0"/>
              </a:solidFill>
            </a:endParaRPr>
          </a:p>
          <a:p>
            <a:pPr marL="0" indent="0">
              <a:buNone/>
            </a:pPr>
            <a:r>
              <a:rPr lang="en-US" sz="3000" b="1" dirty="0">
                <a:solidFill>
                  <a:srgbClr val="0070C0"/>
                </a:solidFill>
                <a:latin typeface="Garamond" panose="02020404030301010803" pitchFamily="18" charset="0"/>
              </a:rPr>
              <a:t>Faculty in the K-12 and Higher Education programs will be hosting a series of brief seminars, each roughly 60 minutes in length, on a range of research methodologies to support students as they work to employ these methodologies in their research, namely in their dissertations.</a:t>
            </a:r>
          </a:p>
          <a:p>
            <a:pPr marL="0" indent="0">
              <a:buNone/>
            </a:pPr>
            <a:endParaRPr lang="en-US" sz="3000" b="1" dirty="0">
              <a:solidFill>
                <a:srgbClr val="0070C0"/>
              </a:solidFill>
              <a:latin typeface="Garamond" panose="02020404030301010803" pitchFamily="18" charset="0"/>
            </a:endParaRPr>
          </a:p>
          <a:p>
            <a:pPr marL="0" indent="0">
              <a:buNone/>
            </a:pPr>
            <a:r>
              <a:rPr lang="en-US" sz="3000" b="1" dirty="0">
                <a:solidFill>
                  <a:srgbClr val="0070C0"/>
                </a:solidFill>
                <a:latin typeface="Garamond" panose="02020404030301010803" pitchFamily="18" charset="0"/>
              </a:rPr>
              <a:t>These seminars are open to all students from any of the programs in the Department of Educational Leadership, Management, and Policy. Seminars are oriented toward students planning and conducting independent research, such as a dissertation. As such, the content of these seminars will assume that students are familiar with the core concepts from their coursework on research methods, such as what is found in: Qualitative Methods, Advanced Qualitative Methods, Intro. to Statistics, Intermediate Statistics, and Data Analysis</a:t>
            </a:r>
            <a:endParaRPr lang="en-US" sz="3000" b="1" dirty="0">
              <a:solidFill>
                <a:srgbClr val="0070C0"/>
              </a:solidFill>
            </a:endParaRPr>
          </a:p>
        </p:txBody>
      </p:sp>
      <p:pic>
        <p:nvPicPr>
          <p:cNvPr id="7" name="Picture 6" descr="HORIZ LOGO.BLU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2199004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221962"/>
            <a:ext cx="8839200" cy="828675"/>
          </a:xfrm>
        </p:spPr>
        <p:txBody>
          <a:bodyPr/>
          <a:lstStyle/>
          <a:p>
            <a:pPr>
              <a:defRPr/>
            </a:pPr>
            <a:r>
              <a:rPr lang="en-US" sz="4000" b="1" dirty="0">
                <a:latin typeface="Garamond" panose="02020404030301010803" pitchFamily="18" charset="0"/>
              </a:rPr>
              <a:t>4. Post-Interview</a:t>
            </a:r>
          </a:p>
        </p:txBody>
      </p:sp>
      <p:sp>
        <p:nvSpPr>
          <p:cNvPr id="11267" name="Rectangle 3"/>
          <p:cNvSpPr>
            <a:spLocks noGrp="1" noRot="1" noChangeArrowheads="1"/>
          </p:cNvSpPr>
          <p:nvPr>
            <p:ph idx="1"/>
          </p:nvPr>
        </p:nvSpPr>
        <p:spPr>
          <a:xfrm>
            <a:off x="1524000" y="1279236"/>
            <a:ext cx="9144000" cy="6096000"/>
          </a:xfrm>
        </p:spPr>
        <p:txBody>
          <a:bodyPr/>
          <a:lstStyle/>
          <a:p>
            <a:pPr marL="0" indent="0">
              <a:buNone/>
            </a:pPr>
            <a:r>
              <a:rPr lang="en-US" altLang="en-US" sz="3000" b="1" dirty="0">
                <a:latin typeface="Garamond" panose="02020404030301010803" pitchFamily="18" charset="0"/>
              </a:rPr>
              <a:t>After the interview</a:t>
            </a:r>
          </a:p>
          <a:p>
            <a:pPr marL="0" indent="0">
              <a:buNone/>
            </a:pPr>
            <a:endParaRPr lang="en-US" altLang="en-US" sz="3000" b="1" dirty="0">
              <a:latin typeface="Garamond" panose="02020404030301010803" pitchFamily="18" charset="0"/>
            </a:endParaRPr>
          </a:p>
          <a:p>
            <a:pPr lvl="1">
              <a:buFont typeface="Wingdings" panose="05000000000000000000" pitchFamily="2" charset="2"/>
              <a:buChar char="ü"/>
            </a:pPr>
            <a:r>
              <a:rPr lang="en-US" altLang="en-US" sz="2600" b="1" dirty="0">
                <a:latin typeface="Garamond" panose="02020404030301010803" pitchFamily="18" charset="0"/>
              </a:rPr>
              <a:t>Make sure the interview is saved in multiple places (the cloud is your friend).</a:t>
            </a:r>
          </a:p>
          <a:p>
            <a:pPr marL="457200" lvl="1" indent="0">
              <a:buNone/>
            </a:pPr>
            <a:endParaRPr lang="en-US" altLang="en-US" sz="2600" b="1" dirty="0">
              <a:latin typeface="Garamond" panose="02020404030301010803" pitchFamily="18" charset="0"/>
            </a:endParaRPr>
          </a:p>
          <a:p>
            <a:pPr lvl="1">
              <a:buFont typeface="Wingdings" panose="05000000000000000000" pitchFamily="2" charset="2"/>
              <a:buChar char="ü"/>
            </a:pPr>
            <a:r>
              <a:rPr lang="en-US" altLang="en-US" sz="2600" b="1" dirty="0">
                <a:latin typeface="Garamond" panose="02020404030301010803" pitchFamily="18" charset="0"/>
              </a:rPr>
              <a:t>It is good practice to get in the habit of transcribing the interview (or at least listening to it) shortly after recording the interview.</a:t>
            </a:r>
          </a:p>
          <a:p>
            <a:pPr lvl="1">
              <a:buFont typeface="Wingdings" panose="05000000000000000000" pitchFamily="2" charset="2"/>
              <a:buChar char="ü"/>
            </a:pPr>
            <a:endParaRPr lang="en-US" altLang="en-US" sz="2600" b="1" dirty="0">
              <a:latin typeface="Garamond" panose="02020404030301010803" pitchFamily="18" charset="0"/>
            </a:endParaRPr>
          </a:p>
          <a:p>
            <a:pPr lvl="1">
              <a:buFont typeface="Wingdings" panose="05000000000000000000" pitchFamily="2" charset="2"/>
              <a:buChar char="ü"/>
            </a:pPr>
            <a:r>
              <a:rPr lang="en-US" altLang="en-US" sz="2600" b="1" dirty="0">
                <a:latin typeface="Garamond" panose="02020404030301010803" pitchFamily="18" charset="0"/>
              </a:rPr>
              <a:t>Follow-up with participants regarding any questions or areas of the interview that are unclear.</a:t>
            </a:r>
          </a:p>
        </p:txBody>
      </p:sp>
    </p:spTree>
    <p:extLst>
      <p:ext uri="{BB962C8B-B14F-4D97-AF65-F5344CB8AC3E}">
        <p14:creationId xmlns:p14="http://schemas.microsoft.com/office/powerpoint/2010/main" val="245313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208944" y="228600"/>
            <a:ext cx="7022369" cy="857250"/>
          </a:xfrm>
        </p:spPr>
        <p:txBody>
          <a:bodyPr>
            <a:normAutofit fontScale="90000"/>
          </a:bodyPr>
          <a:lstStyle/>
          <a:p>
            <a:pPr>
              <a:defRPr/>
            </a:pPr>
            <a:r>
              <a:rPr lang="en-US" altLang="en-US" sz="4000" b="1" dirty="0">
                <a:latin typeface="Garamond" panose="02020404030301010803" pitchFamily="18" charset="0"/>
              </a:rPr>
              <a:t>5. Should I collect interview data?</a:t>
            </a:r>
            <a:endParaRPr lang="en-US" altLang="en-US" sz="4000" dirty="0">
              <a:latin typeface="Garamond" panose="02020404030301010803" pitchFamily="18" charset="0"/>
            </a:endParaRPr>
          </a:p>
        </p:txBody>
      </p:sp>
      <p:sp>
        <p:nvSpPr>
          <p:cNvPr id="5" name="Content Placeholder 2"/>
          <p:cNvSpPr>
            <a:spLocks noGrp="1"/>
          </p:cNvSpPr>
          <p:nvPr>
            <p:ph idx="1"/>
          </p:nvPr>
        </p:nvSpPr>
        <p:spPr>
          <a:xfrm>
            <a:off x="1668463" y="1557799"/>
            <a:ext cx="8839200" cy="5162550"/>
          </a:xfrm>
        </p:spPr>
        <p:txBody>
          <a:bodyPr rtlCol="0">
            <a:normAutofit/>
          </a:bodyPr>
          <a:lstStyle/>
          <a:p>
            <a:pPr marL="0" indent="0">
              <a:lnSpc>
                <a:spcPct val="80000"/>
              </a:lnSpc>
              <a:buNone/>
              <a:defRPr/>
            </a:pPr>
            <a:r>
              <a:rPr lang="en-US" altLang="en-US" sz="2625" dirty="0">
                <a:latin typeface="Garamond" panose="02020404030301010803" pitchFamily="18" charset="0"/>
                <a:ea typeface="ＭＳ Ｐゴシック" panose="020B0600070205080204" pitchFamily="34" charset="-128"/>
              </a:rPr>
              <a:t>There are many types of qualitative data sources (interviews, observations, documents, artifacts, open-ended survey data, focus groups, etc.). Before selecting one or more </a:t>
            </a:r>
            <a:r>
              <a:rPr lang="en-US" altLang="en-US" sz="2625" b="1" dirty="0">
                <a:latin typeface="Garamond" panose="02020404030301010803" pitchFamily="18" charset="0"/>
                <a:ea typeface="ＭＳ Ｐゴシック" panose="020B0600070205080204" pitchFamily="34" charset="-128"/>
              </a:rPr>
              <a:t>always ask yourself:</a:t>
            </a:r>
          </a:p>
          <a:p>
            <a:pPr marL="0" indent="0">
              <a:lnSpc>
                <a:spcPct val="80000"/>
              </a:lnSpc>
              <a:buNone/>
              <a:defRPr/>
            </a:pPr>
            <a:endParaRPr lang="en-US" altLang="en-US" sz="2625" dirty="0">
              <a:latin typeface="Garamond" panose="02020404030301010803" pitchFamily="18" charset="0"/>
              <a:ea typeface="ＭＳ Ｐゴシック" panose="020B0600070205080204" pitchFamily="34" charset="-128"/>
            </a:endParaRPr>
          </a:p>
          <a:p>
            <a:pPr eaLnBrk="1" fontAlgn="auto" hangingPunct="1">
              <a:lnSpc>
                <a:spcPct val="80000"/>
              </a:lnSpc>
              <a:buFont typeface="Wingdings" panose="05000000000000000000" pitchFamily="2" charset="2"/>
              <a:buChar char="Ø"/>
              <a:defRPr/>
            </a:pPr>
            <a:endParaRPr lang="en-US" altLang="en-US" sz="750" dirty="0">
              <a:latin typeface="Garamond" panose="02020404030301010803" pitchFamily="18" charset="0"/>
              <a:ea typeface="ＭＳ Ｐゴシック" panose="020B0600070205080204" pitchFamily="34" charset="-128"/>
            </a:endParaRPr>
          </a:p>
          <a:p>
            <a:pPr eaLnBrk="1" fontAlgn="auto" hangingPunct="1">
              <a:lnSpc>
                <a:spcPct val="80000"/>
              </a:lnSpc>
              <a:buFont typeface="Wingdings" panose="05000000000000000000" pitchFamily="2" charset="2"/>
              <a:buChar char="Ø"/>
              <a:defRPr/>
            </a:pPr>
            <a:r>
              <a:rPr lang="en-US" altLang="en-US" sz="2625" dirty="0">
                <a:latin typeface="Garamond" panose="02020404030301010803" pitchFamily="18" charset="0"/>
                <a:ea typeface="ＭＳ Ｐゴシック" panose="020B0600070205080204" pitchFamily="34" charset="-128"/>
              </a:rPr>
              <a:t>What data do I need to collect to address my research questions?</a:t>
            </a:r>
          </a:p>
          <a:p>
            <a:pPr marL="0" indent="0">
              <a:lnSpc>
                <a:spcPct val="80000"/>
              </a:lnSpc>
              <a:buNone/>
              <a:defRPr/>
            </a:pPr>
            <a:endParaRPr lang="en-US" altLang="en-US" sz="2625" dirty="0">
              <a:latin typeface="Garamond" panose="02020404030301010803" pitchFamily="18" charset="0"/>
              <a:ea typeface="ＭＳ Ｐゴシック" panose="020B0600070205080204" pitchFamily="34" charset="-128"/>
            </a:endParaRPr>
          </a:p>
          <a:p>
            <a:pPr eaLnBrk="1" fontAlgn="auto" hangingPunct="1">
              <a:lnSpc>
                <a:spcPct val="80000"/>
              </a:lnSpc>
              <a:buFont typeface="Wingdings" panose="05000000000000000000" pitchFamily="2" charset="2"/>
              <a:buChar char="Ø"/>
              <a:defRPr/>
            </a:pPr>
            <a:endParaRPr lang="en-US" altLang="en-US" sz="750" dirty="0">
              <a:latin typeface="Garamond" panose="02020404030301010803" pitchFamily="18" charset="0"/>
              <a:ea typeface="ＭＳ Ｐゴシック" panose="020B0600070205080204" pitchFamily="34" charset="-128"/>
            </a:endParaRPr>
          </a:p>
          <a:p>
            <a:pPr eaLnBrk="1" fontAlgn="auto" hangingPunct="1">
              <a:lnSpc>
                <a:spcPct val="80000"/>
              </a:lnSpc>
              <a:buFont typeface="Wingdings" panose="05000000000000000000" pitchFamily="2" charset="2"/>
              <a:buChar char="Ø"/>
              <a:defRPr/>
            </a:pPr>
            <a:r>
              <a:rPr lang="en-US" altLang="en-US" sz="2625" dirty="0">
                <a:latin typeface="Garamond" panose="02020404030301010803" pitchFamily="18" charset="0"/>
                <a:ea typeface="ＭＳ Ｐゴシック" panose="020B0600070205080204" pitchFamily="34" charset="-128"/>
              </a:rPr>
              <a:t>Will I be able to feasibly access the data?</a:t>
            </a:r>
          </a:p>
          <a:p>
            <a:pPr marL="0" indent="0">
              <a:lnSpc>
                <a:spcPct val="80000"/>
              </a:lnSpc>
              <a:buNone/>
              <a:defRPr/>
            </a:pPr>
            <a:endParaRPr lang="en-US" altLang="en-US" sz="2625" dirty="0">
              <a:latin typeface="Garamond" panose="02020404030301010803" pitchFamily="18" charset="0"/>
              <a:ea typeface="ＭＳ Ｐゴシック" panose="020B0600070205080204" pitchFamily="34" charset="-128"/>
            </a:endParaRPr>
          </a:p>
          <a:p>
            <a:pPr marL="0" indent="0">
              <a:lnSpc>
                <a:spcPct val="80000"/>
              </a:lnSpc>
              <a:buNone/>
              <a:defRPr/>
            </a:pPr>
            <a:endParaRPr lang="en-US" altLang="en-US" sz="750" dirty="0">
              <a:latin typeface="Garamond" panose="02020404030301010803" pitchFamily="18" charset="0"/>
              <a:ea typeface="ＭＳ Ｐゴシック" panose="020B0600070205080204" pitchFamily="34" charset="-128"/>
            </a:endParaRPr>
          </a:p>
          <a:p>
            <a:pPr eaLnBrk="1" fontAlgn="auto" hangingPunct="1">
              <a:lnSpc>
                <a:spcPct val="80000"/>
              </a:lnSpc>
              <a:buFont typeface="Wingdings" panose="05000000000000000000" pitchFamily="2" charset="2"/>
              <a:buChar char="Ø"/>
              <a:defRPr/>
            </a:pPr>
            <a:endParaRPr lang="en-US" altLang="en-US" sz="750" dirty="0">
              <a:latin typeface="Garamond" panose="02020404030301010803" pitchFamily="18" charset="0"/>
              <a:ea typeface="ＭＳ Ｐゴシック" panose="020B0600070205080204" pitchFamily="34" charset="-128"/>
            </a:endParaRPr>
          </a:p>
          <a:p>
            <a:pPr eaLnBrk="1" fontAlgn="auto" hangingPunct="1">
              <a:lnSpc>
                <a:spcPct val="80000"/>
              </a:lnSpc>
              <a:buFont typeface="Wingdings" panose="05000000000000000000" pitchFamily="2" charset="2"/>
              <a:buChar char="Ø"/>
              <a:defRPr/>
            </a:pPr>
            <a:r>
              <a:rPr lang="en-US" altLang="en-US" sz="2625" dirty="0">
                <a:latin typeface="Garamond" panose="02020404030301010803" pitchFamily="18" charset="0"/>
                <a:ea typeface="ＭＳ Ｐゴシック" panose="020B0600070205080204" pitchFamily="34" charset="-128"/>
              </a:rPr>
              <a:t>If yes, what will that process look like?</a:t>
            </a:r>
          </a:p>
        </p:txBody>
      </p:sp>
    </p:spTree>
    <p:extLst>
      <p:ext uri="{BB962C8B-B14F-4D97-AF65-F5344CB8AC3E}">
        <p14:creationId xmlns:p14="http://schemas.microsoft.com/office/powerpoint/2010/main" val="1586597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432989" y="404091"/>
            <a:ext cx="7310149" cy="857250"/>
          </a:xfrm>
        </p:spPr>
        <p:txBody>
          <a:bodyPr>
            <a:normAutofit fontScale="90000"/>
          </a:bodyPr>
          <a:lstStyle/>
          <a:p>
            <a:pPr>
              <a:defRPr/>
            </a:pPr>
            <a:r>
              <a:rPr lang="en-US" altLang="en-US" b="1" dirty="0">
                <a:latin typeface="Garamond" panose="02020404030301010803" pitchFamily="18" charset="0"/>
              </a:rPr>
              <a:t>Should I Collect Interview Data?</a:t>
            </a:r>
            <a:endParaRPr lang="en-US" altLang="en-US" dirty="0">
              <a:latin typeface="Garamond" panose="02020404030301010803" pitchFamily="18" charset="0"/>
            </a:endParaRPr>
          </a:p>
        </p:txBody>
      </p:sp>
      <p:sp>
        <p:nvSpPr>
          <p:cNvPr id="5" name="Content Placeholder 2"/>
          <p:cNvSpPr>
            <a:spLocks noGrp="1"/>
          </p:cNvSpPr>
          <p:nvPr>
            <p:ph idx="1"/>
          </p:nvPr>
        </p:nvSpPr>
        <p:spPr>
          <a:xfrm>
            <a:off x="1668463" y="1557799"/>
            <a:ext cx="8839200" cy="5162550"/>
          </a:xfrm>
        </p:spPr>
        <p:txBody>
          <a:bodyPr rtlCol="0">
            <a:normAutofit/>
          </a:bodyPr>
          <a:lstStyle/>
          <a:p>
            <a:pPr marL="0" indent="0">
              <a:lnSpc>
                <a:spcPct val="80000"/>
              </a:lnSpc>
              <a:buNone/>
              <a:defRPr/>
            </a:pPr>
            <a:r>
              <a:rPr lang="en-US" altLang="en-US" sz="3500" b="1" dirty="0">
                <a:latin typeface="Garamond" panose="02020404030301010803" pitchFamily="18" charset="0"/>
                <a:ea typeface="ＭＳ Ｐゴシック" panose="020B0600070205080204" pitchFamily="34" charset="-128"/>
              </a:rPr>
              <a:t>Ask yourself…</a:t>
            </a:r>
          </a:p>
          <a:p>
            <a:pPr marL="0" indent="0">
              <a:lnSpc>
                <a:spcPct val="80000"/>
              </a:lnSpc>
              <a:buNone/>
              <a:defRPr/>
            </a:pPr>
            <a:endParaRPr lang="en-US" altLang="en-US" sz="2625" dirty="0">
              <a:latin typeface="Garamond" panose="02020404030301010803" pitchFamily="18" charset="0"/>
              <a:ea typeface="ＭＳ Ｐゴシック" panose="020B0600070205080204" pitchFamily="34" charset="-128"/>
            </a:endParaRP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What is my problem statement/phenomenon I want to study/understand?</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What are my research questions?</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Will interview data help me answer these RQs?</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Will I have access to these data?</a:t>
            </a:r>
          </a:p>
          <a:p>
            <a:pPr lvl="1">
              <a:lnSpc>
                <a:spcPct val="80000"/>
              </a:lnSpc>
              <a:buFont typeface="Wingdings" panose="05000000000000000000" pitchFamily="2" charset="2"/>
              <a:buChar char="Ø"/>
              <a:defRPr/>
            </a:pPr>
            <a:r>
              <a:rPr lang="en-US" altLang="en-US" sz="2500" dirty="0">
                <a:latin typeface="Garamond" panose="02020404030301010803" pitchFamily="18" charset="0"/>
                <a:ea typeface="ＭＳ Ｐゴシック" panose="020B0600070205080204" pitchFamily="34" charset="-128"/>
              </a:rPr>
              <a:t>Will I have the resources to complete/analyze these data?</a:t>
            </a:r>
          </a:p>
        </p:txBody>
      </p:sp>
    </p:spTree>
    <p:extLst>
      <p:ext uri="{BB962C8B-B14F-4D97-AF65-F5344CB8AC3E}">
        <p14:creationId xmlns:p14="http://schemas.microsoft.com/office/powerpoint/2010/main" val="3987701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103785"/>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cap="all" dirty="0">
                <a:latin typeface="Garamond"/>
                <a:cs typeface="Garamond"/>
              </a:rPr>
              <a:t>Questions from the survey</a:t>
            </a:r>
          </a:p>
        </p:txBody>
      </p:sp>
      <p:sp>
        <p:nvSpPr>
          <p:cNvPr id="3" name="Content Placeholder 2"/>
          <p:cNvSpPr>
            <a:spLocks noGrp="1"/>
          </p:cNvSpPr>
          <p:nvPr>
            <p:ph idx="1"/>
          </p:nvPr>
        </p:nvSpPr>
        <p:spPr>
          <a:xfrm>
            <a:off x="1897627" y="1417639"/>
            <a:ext cx="8318089" cy="4564130"/>
          </a:xfrm>
          <a:solidFill>
            <a:srgbClr val="FFFFFF"/>
          </a:solidFill>
        </p:spPr>
        <p:txBody>
          <a:bodyPr>
            <a:normAutofit fontScale="92500"/>
          </a:bodyPr>
          <a:lstStyle/>
          <a:p>
            <a:pPr marL="571500" indent="-514350">
              <a:buFont typeface="+mj-lt"/>
              <a:buAutoNum type="arabicPeriod"/>
            </a:pPr>
            <a:r>
              <a:rPr lang="en-US" sz="2600" dirty="0">
                <a:solidFill>
                  <a:srgbClr val="0070C0"/>
                </a:solidFill>
                <a:latin typeface="Garamond"/>
                <a:cs typeface="Garamond"/>
              </a:rPr>
              <a:t>What should I consider when crafting an interview protocol? </a:t>
            </a:r>
          </a:p>
          <a:p>
            <a:pPr marL="571500" indent="-514350">
              <a:buFont typeface="+mj-lt"/>
              <a:buAutoNum type="arabicPeriod"/>
            </a:pPr>
            <a:r>
              <a:rPr lang="en-US" sz="2600" dirty="0">
                <a:solidFill>
                  <a:srgbClr val="0070C0"/>
                </a:solidFill>
                <a:latin typeface="Garamond"/>
                <a:cs typeface="Garamond"/>
              </a:rPr>
              <a:t>How do I decide which qualitative method to use?</a:t>
            </a:r>
          </a:p>
          <a:p>
            <a:pPr marL="57150" indent="0">
              <a:buNone/>
            </a:pPr>
            <a:r>
              <a:rPr lang="en-US" sz="2600" dirty="0">
                <a:solidFill>
                  <a:srgbClr val="0070C0"/>
                </a:solidFill>
                <a:latin typeface="Garamond"/>
                <a:cs typeface="Garamond"/>
              </a:rPr>
              <a:t>3.	  Strategies for transcribing interviews/focus groups</a:t>
            </a:r>
          </a:p>
          <a:p>
            <a:pPr marL="571500" indent="-514350">
              <a:buAutoNum type="arabicPeriod" startAt="4"/>
            </a:pPr>
            <a:r>
              <a:rPr lang="en-US" sz="2600" dirty="0">
                <a:solidFill>
                  <a:srgbClr val="0070C0"/>
                </a:solidFill>
                <a:latin typeface="Garamond"/>
                <a:cs typeface="Garamond"/>
              </a:rPr>
              <a:t>I have several questions concerning the utilization of both </a:t>
            </a:r>
            <a:br>
              <a:rPr lang="en-US" sz="2600" dirty="0">
                <a:solidFill>
                  <a:srgbClr val="0070C0"/>
                </a:solidFill>
                <a:latin typeface="Garamond"/>
                <a:cs typeface="Garamond"/>
              </a:rPr>
            </a:br>
            <a:r>
              <a:rPr lang="en-US" sz="2600" dirty="0">
                <a:solidFill>
                  <a:srgbClr val="0070C0"/>
                </a:solidFill>
                <a:latin typeface="Garamond"/>
                <a:cs typeface="Garamond"/>
              </a:rPr>
              <a:t>qualitative and quantitative methods together.</a:t>
            </a:r>
          </a:p>
          <a:p>
            <a:pPr marL="571500" indent="-514350">
              <a:buAutoNum type="arabicPeriod" startAt="4"/>
            </a:pPr>
            <a:r>
              <a:rPr lang="en-US" sz="2600" dirty="0">
                <a:solidFill>
                  <a:srgbClr val="0070C0"/>
                </a:solidFill>
                <a:latin typeface="Garamond"/>
                <a:cs typeface="Garamond"/>
              </a:rPr>
              <a:t>Is it ideal to think about analysis planning before gathering your research data?</a:t>
            </a:r>
          </a:p>
          <a:p>
            <a:pPr marL="571500" indent="-514350">
              <a:buAutoNum type="arabicPeriod" startAt="4"/>
            </a:pPr>
            <a:r>
              <a:rPr lang="en-US" sz="2600" dirty="0">
                <a:solidFill>
                  <a:srgbClr val="0070C0"/>
                </a:solidFill>
                <a:latin typeface="Garamond"/>
                <a:cs typeface="Garamond"/>
              </a:rPr>
              <a:t>How do I ensure that my interview questions will help me collect relevant data?</a:t>
            </a:r>
          </a:p>
          <a:p>
            <a:pPr marL="571500" indent="-514350">
              <a:buAutoNum type="arabicPeriod" startAt="4"/>
            </a:pPr>
            <a:r>
              <a:rPr lang="en-US" sz="2600" dirty="0">
                <a:solidFill>
                  <a:srgbClr val="0070C0"/>
                </a:solidFill>
                <a:latin typeface="Garamond"/>
                <a:cs typeface="Garamond"/>
              </a:rPr>
              <a:t>Is there a strategic approach in anchoring questions from the interview protocol in the Research Question(s) of the study?</a:t>
            </a:r>
          </a:p>
        </p:txBody>
      </p:sp>
      <p:pic>
        <p:nvPicPr>
          <p:cNvPr id="7" name="Picture 6" descr="HORIZ LOGO.BLU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495116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103785"/>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cap="all" dirty="0">
                <a:latin typeface="Garamond"/>
                <a:cs typeface="Garamond"/>
              </a:rPr>
              <a:t>Additional resources</a:t>
            </a:r>
          </a:p>
        </p:txBody>
      </p:sp>
      <p:sp>
        <p:nvSpPr>
          <p:cNvPr id="3" name="Content Placeholder 2"/>
          <p:cNvSpPr>
            <a:spLocks noGrp="1"/>
          </p:cNvSpPr>
          <p:nvPr>
            <p:ph idx="1"/>
          </p:nvPr>
        </p:nvSpPr>
        <p:spPr>
          <a:xfrm>
            <a:off x="1897627" y="1417639"/>
            <a:ext cx="8318089" cy="4564130"/>
          </a:xfrm>
          <a:solidFill>
            <a:srgbClr val="FFFFFF"/>
          </a:solidFill>
        </p:spPr>
        <p:txBody>
          <a:bodyPr>
            <a:normAutofit/>
          </a:bodyPr>
          <a:lstStyle/>
          <a:p>
            <a:pPr marL="571500" indent="-514350">
              <a:buFont typeface="+mj-lt"/>
              <a:buAutoNum type="arabicPeriod"/>
            </a:pPr>
            <a:r>
              <a:rPr lang="en-US" sz="2600" dirty="0">
                <a:solidFill>
                  <a:srgbClr val="0070C0"/>
                </a:solidFill>
                <a:latin typeface="Garamond"/>
                <a:cs typeface="Garamond"/>
              </a:rPr>
              <a:t>The Qualitative Report</a:t>
            </a:r>
          </a:p>
          <a:p>
            <a:pPr lvl="1"/>
            <a:r>
              <a:rPr lang="en-US" sz="2200" dirty="0">
                <a:solidFill>
                  <a:srgbClr val="0070C0"/>
                </a:solidFill>
                <a:latin typeface="Garamond"/>
                <a:cs typeface="Garamond"/>
                <a:hlinkClick r:id="rId2"/>
              </a:rPr>
              <a:t>https://tqr.nova.edu/tqrresources/</a:t>
            </a:r>
            <a:r>
              <a:rPr lang="en-US" sz="2200" dirty="0">
                <a:solidFill>
                  <a:srgbClr val="0070C0"/>
                </a:solidFill>
                <a:latin typeface="Garamond"/>
                <a:cs typeface="Garamond"/>
              </a:rPr>
              <a:t> </a:t>
            </a:r>
          </a:p>
          <a:p>
            <a:pPr marL="457200" lvl="1" indent="0">
              <a:buNone/>
            </a:pPr>
            <a:endParaRPr lang="en-US" sz="2200" dirty="0">
              <a:solidFill>
                <a:srgbClr val="0070C0"/>
              </a:solidFill>
              <a:latin typeface="Garamond"/>
              <a:cs typeface="Garamond"/>
            </a:endParaRPr>
          </a:p>
          <a:p>
            <a:pPr marL="571500" indent="-514350">
              <a:buFont typeface="+mj-lt"/>
              <a:buAutoNum type="arabicPeriod"/>
            </a:pPr>
            <a:r>
              <a:rPr lang="en-US" sz="2600" dirty="0">
                <a:solidFill>
                  <a:srgbClr val="0070C0"/>
                </a:solidFill>
                <a:latin typeface="Garamond"/>
                <a:cs typeface="Garamond"/>
              </a:rPr>
              <a:t>Qualitative Online Interviews</a:t>
            </a:r>
          </a:p>
          <a:p>
            <a:pPr lvl="1"/>
            <a:r>
              <a:rPr lang="en-US" sz="2200" dirty="0">
                <a:solidFill>
                  <a:srgbClr val="0070C0"/>
                </a:solidFill>
                <a:latin typeface="Garamond"/>
                <a:cs typeface="Garamond"/>
                <a:hlinkClick r:id="rId3"/>
              </a:rPr>
              <a:t>https://us.sagepub.com/en-us/nam/qualitative-online-interviews/book241778</a:t>
            </a:r>
            <a:r>
              <a:rPr lang="en-US" sz="2200" dirty="0">
                <a:solidFill>
                  <a:srgbClr val="0070C0"/>
                </a:solidFill>
                <a:latin typeface="Garamond"/>
                <a:cs typeface="Garamond"/>
              </a:rPr>
              <a:t> </a:t>
            </a:r>
          </a:p>
          <a:p>
            <a:pPr lvl="1"/>
            <a:endParaRPr lang="en-US" sz="2200" dirty="0">
              <a:solidFill>
                <a:srgbClr val="0070C0"/>
              </a:solidFill>
              <a:latin typeface="Garamond"/>
              <a:cs typeface="Garamond"/>
            </a:endParaRPr>
          </a:p>
          <a:p>
            <a:pPr marL="457200" lvl="1" indent="0">
              <a:buNone/>
            </a:pPr>
            <a:endParaRPr lang="en-US" sz="2200" dirty="0">
              <a:solidFill>
                <a:srgbClr val="0070C0"/>
              </a:solidFill>
              <a:latin typeface="Garamond"/>
              <a:cs typeface="Garamond"/>
            </a:endParaRPr>
          </a:p>
        </p:txBody>
      </p:sp>
      <p:pic>
        <p:nvPicPr>
          <p:cNvPr id="7" name="Picture 6" descr="HORIZ LOGO.BLU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2693569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288720"/>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cap="all" dirty="0">
                <a:latin typeface="Garamond"/>
                <a:cs typeface="Garamond"/>
              </a:rPr>
              <a:t>Thank you</a:t>
            </a:r>
          </a:p>
        </p:txBody>
      </p:sp>
      <p:sp>
        <p:nvSpPr>
          <p:cNvPr id="3" name="Content Placeholder 2"/>
          <p:cNvSpPr>
            <a:spLocks noGrp="1"/>
          </p:cNvSpPr>
          <p:nvPr>
            <p:ph idx="1"/>
          </p:nvPr>
        </p:nvSpPr>
        <p:spPr>
          <a:xfrm>
            <a:off x="1524001" y="1417639"/>
            <a:ext cx="8976188" cy="4564130"/>
          </a:xfrm>
          <a:solidFill>
            <a:srgbClr val="FFFFFF"/>
          </a:solidFill>
        </p:spPr>
        <p:txBody>
          <a:bodyPr>
            <a:normAutofit/>
          </a:bodyPr>
          <a:lstStyle/>
          <a:p>
            <a:pPr marL="57150" indent="0">
              <a:buNone/>
            </a:pPr>
            <a:r>
              <a:rPr lang="en-US" sz="2500" dirty="0">
                <a:solidFill>
                  <a:srgbClr val="0070C0"/>
                </a:solidFill>
                <a:latin typeface="Garamond"/>
                <a:cs typeface="Garamond"/>
              </a:rPr>
              <a:t>Thanks for attending!</a:t>
            </a:r>
          </a:p>
          <a:p>
            <a:pPr marL="57150" indent="0">
              <a:buNone/>
            </a:pPr>
            <a:r>
              <a:rPr lang="en-US" sz="2500" dirty="0">
                <a:solidFill>
                  <a:srgbClr val="0070C0"/>
                </a:solidFill>
                <a:latin typeface="Garamond"/>
                <a:cs typeface="Garamond"/>
              </a:rPr>
              <a:t>Email me: </a:t>
            </a:r>
            <a:r>
              <a:rPr lang="en-US" sz="2500" dirty="0">
                <a:solidFill>
                  <a:srgbClr val="0070C0"/>
                </a:solidFill>
                <a:latin typeface="Garamond"/>
                <a:cs typeface="Garamond"/>
                <a:hlinkClick r:id="rId2"/>
              </a:rPr>
              <a:t>david.reid@shu.edu</a:t>
            </a:r>
            <a:r>
              <a:rPr lang="en-US" sz="2500" dirty="0">
                <a:solidFill>
                  <a:srgbClr val="0070C0"/>
                </a:solidFill>
                <a:latin typeface="Garamond"/>
                <a:cs typeface="Garamond"/>
              </a:rPr>
              <a:t> and consider attending future seminars</a:t>
            </a:r>
          </a:p>
          <a:p>
            <a:pPr marL="57150" indent="0">
              <a:buNone/>
            </a:pPr>
            <a:endParaRPr lang="en-US" sz="2600" dirty="0">
              <a:solidFill>
                <a:srgbClr val="0070C0"/>
              </a:solidFill>
              <a:latin typeface="Garamond"/>
              <a:cs typeface="Garamond"/>
            </a:endParaRPr>
          </a:p>
        </p:txBody>
      </p:sp>
      <p:pic>
        <p:nvPicPr>
          <p:cNvPr id="7" name="Picture 6" descr="HORIZ LOGO.BLU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pic>
        <p:nvPicPr>
          <p:cNvPr id="5" name="Picture 4">
            <a:extLst>
              <a:ext uri="{FF2B5EF4-FFF2-40B4-BE49-F238E27FC236}">
                <a16:creationId xmlns:a16="http://schemas.microsoft.com/office/drawing/2014/main" id="{2FFDE0EC-9A08-4D14-9583-4300389BD630}"/>
              </a:ext>
            </a:extLst>
          </p:cNvPr>
          <p:cNvPicPr>
            <a:picLocks noChangeAspect="1"/>
          </p:cNvPicPr>
          <p:nvPr/>
        </p:nvPicPr>
        <p:blipFill>
          <a:blip r:embed="rId4"/>
          <a:stretch>
            <a:fillRect/>
          </a:stretch>
        </p:blipFill>
        <p:spPr>
          <a:xfrm>
            <a:off x="3191786" y="2706358"/>
            <a:ext cx="5729769" cy="3286509"/>
          </a:xfrm>
          <a:prstGeom prst="rect">
            <a:avLst/>
          </a:prstGeom>
        </p:spPr>
      </p:pic>
    </p:spTree>
    <p:extLst>
      <p:ext uri="{BB962C8B-B14F-4D97-AF65-F5344CB8AC3E}">
        <p14:creationId xmlns:p14="http://schemas.microsoft.com/office/powerpoint/2010/main" val="103920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112692"/>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cap="all" dirty="0">
                <a:latin typeface="Garamond"/>
                <a:cs typeface="Garamond"/>
              </a:rPr>
              <a:t>About me</a:t>
            </a:r>
          </a:p>
        </p:txBody>
      </p:sp>
      <p:sp>
        <p:nvSpPr>
          <p:cNvPr id="3" name="Content Placeholder 2"/>
          <p:cNvSpPr>
            <a:spLocks noGrp="1"/>
          </p:cNvSpPr>
          <p:nvPr>
            <p:ph idx="1"/>
          </p:nvPr>
        </p:nvSpPr>
        <p:spPr>
          <a:xfrm>
            <a:off x="2221766" y="1419712"/>
            <a:ext cx="7748468" cy="4325596"/>
          </a:xfrm>
          <a:solidFill>
            <a:srgbClr val="FFFFFF"/>
          </a:solidFill>
        </p:spPr>
        <p:txBody>
          <a:bodyPr>
            <a:normAutofit/>
          </a:bodyPr>
          <a:lstStyle/>
          <a:p>
            <a:pPr marL="0" indent="0">
              <a:buNone/>
            </a:pPr>
            <a:r>
              <a:rPr lang="en-US" sz="2500" b="1" dirty="0">
                <a:solidFill>
                  <a:srgbClr val="0070C0"/>
                </a:solidFill>
                <a:latin typeface="Garamond" panose="02020404030301010803" pitchFamily="18" charset="0"/>
              </a:rPr>
              <a:t>Dr. David Reid is an Assistant Professor and Director of SHU’s K-12 doctoral program in Educational Leadership, Management, and Policy. </a:t>
            </a:r>
          </a:p>
          <a:p>
            <a:pPr marL="0" indent="0">
              <a:buNone/>
            </a:pPr>
            <a:endParaRPr lang="en-US" sz="2500" b="1" dirty="0">
              <a:solidFill>
                <a:srgbClr val="0070C0"/>
              </a:solidFill>
            </a:endParaRPr>
          </a:p>
        </p:txBody>
      </p:sp>
      <p:pic>
        <p:nvPicPr>
          <p:cNvPr id="7" name="Picture 6" descr="HORIZ LOGO.BLU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pic>
        <p:nvPicPr>
          <p:cNvPr id="5" name="Picture 4">
            <a:extLst>
              <a:ext uri="{FF2B5EF4-FFF2-40B4-BE49-F238E27FC236}">
                <a16:creationId xmlns:a16="http://schemas.microsoft.com/office/drawing/2014/main" id="{95BD5CA3-F376-4015-A9B8-766F69D54F0F}"/>
              </a:ext>
            </a:extLst>
          </p:cNvPr>
          <p:cNvPicPr>
            <a:picLocks noChangeAspect="1"/>
          </p:cNvPicPr>
          <p:nvPr/>
        </p:nvPicPr>
        <p:blipFill>
          <a:blip r:embed="rId3"/>
          <a:stretch>
            <a:fillRect/>
          </a:stretch>
        </p:blipFill>
        <p:spPr>
          <a:xfrm>
            <a:off x="5038725" y="3016085"/>
            <a:ext cx="2114550" cy="2114550"/>
          </a:xfrm>
          <a:prstGeom prst="rect">
            <a:avLst/>
          </a:prstGeom>
        </p:spPr>
      </p:pic>
    </p:spTree>
    <p:extLst>
      <p:ext uri="{BB962C8B-B14F-4D97-AF65-F5344CB8AC3E}">
        <p14:creationId xmlns:p14="http://schemas.microsoft.com/office/powerpoint/2010/main" val="8566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288720"/>
            <a:ext cx="9144000" cy="556928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0"/>
            <a:ext cx="9144000" cy="1417638"/>
          </a:xfrm>
        </p:spPr>
        <p:txBody>
          <a:bodyPr>
            <a:normAutofit/>
          </a:bodyPr>
          <a:lstStyle/>
          <a:p>
            <a:r>
              <a:rPr lang="en-US" sz="2800" b="1" dirty="0">
                <a:latin typeface="Garamond" panose="02020404030301010803" pitchFamily="18" charset="0"/>
              </a:rPr>
              <a:t>Developing an Interview Protocol </a:t>
            </a:r>
            <a:br>
              <a:rPr lang="en-US" sz="2800" b="1" dirty="0">
                <a:latin typeface="Garamond" panose="02020404030301010803" pitchFamily="18" charset="0"/>
              </a:rPr>
            </a:br>
            <a:r>
              <a:rPr lang="en-US" sz="2800" b="1" dirty="0">
                <a:latin typeface="Garamond" panose="02020404030301010803" pitchFamily="18" charset="0"/>
              </a:rPr>
              <a:t>and Conducting Interviews: Agenda</a:t>
            </a:r>
          </a:p>
        </p:txBody>
      </p:sp>
      <p:sp>
        <p:nvSpPr>
          <p:cNvPr id="3" name="Content Placeholder 2"/>
          <p:cNvSpPr>
            <a:spLocks noGrp="1"/>
          </p:cNvSpPr>
          <p:nvPr>
            <p:ph idx="1"/>
          </p:nvPr>
        </p:nvSpPr>
        <p:spPr>
          <a:xfrm>
            <a:off x="2128035" y="1417639"/>
            <a:ext cx="7748468" cy="4564130"/>
          </a:xfrm>
          <a:solidFill>
            <a:srgbClr val="FFFFFF"/>
          </a:solidFill>
        </p:spPr>
        <p:txBody>
          <a:bodyPr>
            <a:normAutofit/>
          </a:bodyPr>
          <a:lstStyle/>
          <a:p>
            <a:pPr marL="514350" indent="-514350">
              <a:buFont typeface="+mj-lt"/>
              <a:buAutoNum type="arabicPeriod"/>
            </a:pPr>
            <a:r>
              <a:rPr lang="en-US" sz="3000" dirty="0">
                <a:solidFill>
                  <a:srgbClr val="0070C0"/>
                </a:solidFill>
                <a:latin typeface="Garamond"/>
                <a:cs typeface="Garamond"/>
              </a:rPr>
              <a:t>What are interviews?</a:t>
            </a:r>
          </a:p>
          <a:p>
            <a:pPr marL="514350" indent="-514350">
              <a:buFont typeface="+mj-lt"/>
              <a:buAutoNum type="arabicPeriod"/>
            </a:pPr>
            <a:r>
              <a:rPr lang="en-US" sz="3000" dirty="0">
                <a:solidFill>
                  <a:srgbClr val="0070C0"/>
                </a:solidFill>
                <a:latin typeface="Garamond"/>
                <a:cs typeface="Garamond"/>
              </a:rPr>
              <a:t>Types of interviews</a:t>
            </a:r>
          </a:p>
          <a:p>
            <a:pPr marL="514350" indent="-514350">
              <a:buFont typeface="+mj-lt"/>
              <a:buAutoNum type="arabicPeriod"/>
            </a:pPr>
            <a:r>
              <a:rPr lang="en-US" sz="3000" dirty="0">
                <a:solidFill>
                  <a:srgbClr val="0070C0"/>
                </a:solidFill>
                <a:latin typeface="Garamond"/>
                <a:cs typeface="Garamond"/>
              </a:rPr>
              <a:t>Constructing an interview</a:t>
            </a:r>
          </a:p>
          <a:p>
            <a:pPr marL="514350" indent="-514350">
              <a:buFont typeface="+mj-lt"/>
              <a:buAutoNum type="arabicPeriod"/>
            </a:pPr>
            <a:r>
              <a:rPr lang="en-US" sz="3000" dirty="0">
                <a:solidFill>
                  <a:srgbClr val="0070C0"/>
                </a:solidFill>
                <a:latin typeface="Garamond"/>
                <a:cs typeface="Garamond"/>
              </a:rPr>
              <a:t>Process of interviewing</a:t>
            </a:r>
          </a:p>
          <a:p>
            <a:pPr marL="514350" indent="-514350">
              <a:buFont typeface="+mj-lt"/>
              <a:buAutoNum type="arabicPeriod"/>
            </a:pPr>
            <a:r>
              <a:rPr lang="en-US" sz="3000" dirty="0">
                <a:solidFill>
                  <a:srgbClr val="0070C0"/>
                </a:solidFill>
                <a:latin typeface="Garamond"/>
                <a:cs typeface="Garamond"/>
              </a:rPr>
              <a:t>Should I use interviews in my research?</a:t>
            </a:r>
          </a:p>
          <a:p>
            <a:pPr marL="514350" indent="-514350">
              <a:buFont typeface="+mj-lt"/>
              <a:buAutoNum type="arabicPeriod"/>
            </a:pPr>
            <a:r>
              <a:rPr lang="en-US" sz="3000" dirty="0">
                <a:solidFill>
                  <a:srgbClr val="0070C0"/>
                </a:solidFill>
                <a:latin typeface="Garamond"/>
                <a:cs typeface="Garamond"/>
              </a:rPr>
              <a:t>Q &amp; A</a:t>
            </a:r>
          </a:p>
        </p:txBody>
      </p:sp>
      <p:pic>
        <p:nvPicPr>
          <p:cNvPr id="7" name="Picture 6" descr="HORIZ LOGO.BLU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877" y="5981769"/>
            <a:ext cx="3060700" cy="608480"/>
          </a:xfrm>
          <a:prstGeom prst="rect">
            <a:avLst/>
          </a:prstGeom>
        </p:spPr>
      </p:pic>
    </p:spTree>
    <p:extLst>
      <p:ext uri="{BB962C8B-B14F-4D97-AF65-F5344CB8AC3E}">
        <p14:creationId xmlns:p14="http://schemas.microsoft.com/office/powerpoint/2010/main" val="4097984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98797"/>
            <a:ext cx="8839200" cy="828675"/>
          </a:xfrm>
        </p:spPr>
        <p:txBody>
          <a:bodyPr/>
          <a:lstStyle/>
          <a:p>
            <a:pPr>
              <a:defRPr/>
            </a:pPr>
            <a:r>
              <a:rPr lang="en-US" sz="4000" b="1" dirty="0">
                <a:latin typeface="Garamond" panose="02020404030301010803" pitchFamily="18" charset="0"/>
              </a:rPr>
              <a:t>1. What is an interview?</a:t>
            </a:r>
          </a:p>
        </p:txBody>
      </p:sp>
      <p:sp>
        <p:nvSpPr>
          <p:cNvPr id="37891" name="Rectangle 3"/>
          <p:cNvSpPr>
            <a:spLocks noGrp="1" noRot="1" noChangeArrowheads="1"/>
          </p:cNvSpPr>
          <p:nvPr>
            <p:ph idx="1"/>
          </p:nvPr>
        </p:nvSpPr>
        <p:spPr>
          <a:xfrm>
            <a:off x="1130157" y="925871"/>
            <a:ext cx="9249207" cy="6096000"/>
          </a:xfrm>
        </p:spPr>
        <p:txBody>
          <a:bodyPr rtlCol="0">
            <a:normAutofit/>
          </a:bodyPr>
          <a:lstStyle/>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At the most basic level, interviews are conversations </a:t>
            </a:r>
            <a:r>
              <a:rPr lang="en-US" sz="1500" dirty="0">
                <a:latin typeface="Garamond" panose="02020404030301010803" pitchFamily="18" charset="0"/>
              </a:rPr>
              <a:t>(Kvale, 1996). </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More specifically, interviews are purposeful, structured interactions in which the researcher asks questions relating to the phenomenon of interest.</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An attempt to understand individual perspectives, points of view, and lived experiences.</a:t>
            </a:r>
          </a:p>
          <a:p>
            <a:pPr marL="0" indent="0">
              <a:buNone/>
              <a:defRPr/>
            </a:pPr>
            <a:endParaRPr lang="en-US" sz="3000" b="1" dirty="0">
              <a:latin typeface="Garamond" panose="02020404030301010803" pitchFamily="18" charset="0"/>
            </a:endParaRPr>
          </a:p>
        </p:txBody>
      </p:sp>
    </p:spTree>
    <p:extLst>
      <p:ext uri="{BB962C8B-B14F-4D97-AF65-F5344CB8AC3E}">
        <p14:creationId xmlns:p14="http://schemas.microsoft.com/office/powerpoint/2010/main" val="80935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98797"/>
            <a:ext cx="8839200" cy="828675"/>
          </a:xfrm>
        </p:spPr>
        <p:txBody>
          <a:bodyPr/>
          <a:lstStyle/>
          <a:p>
            <a:pPr>
              <a:defRPr/>
            </a:pPr>
            <a:r>
              <a:rPr lang="en-US" sz="4000" b="1" dirty="0">
                <a:latin typeface="Garamond" panose="02020404030301010803" pitchFamily="18" charset="0"/>
              </a:rPr>
              <a:t>1. What is an interview?</a:t>
            </a:r>
          </a:p>
        </p:txBody>
      </p:sp>
      <p:sp>
        <p:nvSpPr>
          <p:cNvPr id="37891" name="Rectangle 3"/>
          <p:cNvSpPr>
            <a:spLocks noGrp="1" noRot="1" noChangeArrowheads="1"/>
          </p:cNvSpPr>
          <p:nvPr>
            <p:ph idx="1"/>
          </p:nvPr>
        </p:nvSpPr>
        <p:spPr>
          <a:xfrm>
            <a:off x="678094" y="1191858"/>
            <a:ext cx="10459093" cy="6096000"/>
          </a:xfrm>
        </p:spPr>
        <p:txBody>
          <a:bodyPr rtlCol="0">
            <a:normAutofit/>
          </a:bodyPr>
          <a:lstStyle/>
          <a:p>
            <a:pPr marL="0" indent="0">
              <a:buNone/>
              <a:defRPr/>
            </a:pPr>
            <a:r>
              <a:rPr lang="en-US" sz="3000" b="1" dirty="0">
                <a:latin typeface="Garamond" panose="02020404030301010803" pitchFamily="18" charset="0"/>
              </a:rPr>
              <a:t>Interviews for research differ from other kinds of interviews</a:t>
            </a:r>
          </a:p>
          <a:p>
            <a:pPr marL="0" indent="0">
              <a:buNone/>
              <a:defRPr/>
            </a:pPr>
            <a:endParaRPr lang="en-US" sz="3000" b="1" dirty="0">
              <a:latin typeface="Garamond" panose="02020404030301010803" pitchFamily="18" charset="0"/>
            </a:endParaRPr>
          </a:p>
          <a:p>
            <a:pPr>
              <a:defRPr/>
            </a:pPr>
            <a:r>
              <a:rPr lang="en-US" sz="2600" dirty="0">
                <a:latin typeface="Garamond" panose="02020404030301010803" pitchFamily="18" charset="0"/>
              </a:rPr>
              <a:t>Job interviews</a:t>
            </a:r>
          </a:p>
          <a:p>
            <a:pPr>
              <a:defRPr/>
            </a:pPr>
            <a:r>
              <a:rPr lang="en-US" sz="2600" dirty="0">
                <a:latin typeface="Garamond" panose="02020404030301010803" pitchFamily="18" charset="0"/>
              </a:rPr>
              <a:t>Legal interrogations</a:t>
            </a:r>
          </a:p>
          <a:p>
            <a:pPr>
              <a:defRPr/>
            </a:pPr>
            <a:r>
              <a:rPr lang="en-US" sz="2600" dirty="0">
                <a:latin typeface="Garamond" panose="02020404030301010803" pitchFamily="18" charset="0"/>
              </a:rPr>
              <a:t>Clinical/Threptic interviews</a:t>
            </a:r>
            <a:br>
              <a:rPr lang="en-US" sz="2600" dirty="0">
                <a:latin typeface="Garamond" panose="02020404030301010803" pitchFamily="18" charset="0"/>
              </a:rPr>
            </a:br>
            <a:endParaRPr lang="en-US" sz="3000" dirty="0">
              <a:latin typeface="Garamond" panose="02020404030301010803" pitchFamily="18" charset="0"/>
            </a:endParaRPr>
          </a:p>
          <a:p>
            <a:pPr marL="0" indent="0">
              <a:buNone/>
              <a:defRPr/>
            </a:pPr>
            <a:r>
              <a:rPr lang="en-US" sz="3000" b="1" dirty="0">
                <a:latin typeface="Garamond" panose="02020404030301010803" pitchFamily="18" charset="0"/>
              </a:rPr>
              <a:t>While interviews for research or evaluation purposes may also promote understanding and change, the emphasis is on intellectual understanding rather than on producing personal change </a:t>
            </a:r>
            <a:r>
              <a:rPr lang="en-US" sz="1900" b="1" dirty="0">
                <a:latin typeface="Garamond" panose="02020404030301010803" pitchFamily="18" charset="0"/>
              </a:rPr>
              <a:t>(Kvale, 1996).</a:t>
            </a:r>
          </a:p>
          <a:p>
            <a:pPr marL="0" indent="0">
              <a:buNone/>
              <a:defRPr/>
            </a:pPr>
            <a:endParaRPr lang="en-US" sz="3000" b="1" dirty="0">
              <a:latin typeface="Garamond" panose="02020404030301010803" pitchFamily="18" charset="0"/>
            </a:endParaRPr>
          </a:p>
        </p:txBody>
      </p:sp>
    </p:spTree>
    <p:extLst>
      <p:ext uri="{BB962C8B-B14F-4D97-AF65-F5344CB8AC3E}">
        <p14:creationId xmlns:p14="http://schemas.microsoft.com/office/powerpoint/2010/main" val="3473052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432989" y="404091"/>
            <a:ext cx="7310149" cy="857250"/>
          </a:xfrm>
        </p:spPr>
        <p:txBody>
          <a:bodyPr>
            <a:normAutofit/>
          </a:bodyPr>
          <a:lstStyle/>
          <a:p>
            <a:pPr>
              <a:defRPr/>
            </a:pPr>
            <a:r>
              <a:rPr lang="en-US" altLang="en-US" b="1" dirty="0">
                <a:latin typeface="Garamond" panose="02020404030301010803" pitchFamily="18" charset="0"/>
              </a:rPr>
              <a:t>2. Types of Interviews</a:t>
            </a:r>
            <a:endParaRPr lang="en-US" altLang="en-US" dirty="0">
              <a:latin typeface="Garamond" panose="02020404030301010803" pitchFamily="18" charset="0"/>
            </a:endParaRPr>
          </a:p>
        </p:txBody>
      </p:sp>
      <p:sp>
        <p:nvSpPr>
          <p:cNvPr id="5" name="Content Placeholder 2"/>
          <p:cNvSpPr>
            <a:spLocks noGrp="1"/>
          </p:cNvSpPr>
          <p:nvPr>
            <p:ph idx="1"/>
          </p:nvPr>
        </p:nvSpPr>
        <p:spPr>
          <a:xfrm>
            <a:off x="1668463" y="1557799"/>
            <a:ext cx="8839200" cy="5162550"/>
          </a:xfrm>
        </p:spPr>
        <p:txBody>
          <a:bodyPr rtlCol="0">
            <a:normAutofit/>
          </a:bodyPr>
          <a:lstStyle/>
          <a:p>
            <a:pPr marL="0" indent="0">
              <a:lnSpc>
                <a:spcPct val="80000"/>
              </a:lnSpc>
              <a:buNone/>
              <a:defRPr/>
            </a:pPr>
            <a:endParaRPr lang="en-US" altLang="en-US" sz="2625" dirty="0">
              <a:latin typeface="Garamond" panose="02020404030301010803" pitchFamily="18" charset="0"/>
              <a:ea typeface="ＭＳ Ｐゴシック" panose="020B0600070205080204" pitchFamily="34" charset="-128"/>
            </a:endParaRPr>
          </a:p>
          <a:p>
            <a:pPr marL="914400" lvl="1" indent="-457200">
              <a:lnSpc>
                <a:spcPct val="80000"/>
              </a:lnSpc>
              <a:buFont typeface="+mj-lt"/>
              <a:buAutoNum type="arabicPeriod"/>
              <a:defRPr/>
            </a:pPr>
            <a:r>
              <a:rPr lang="en-US" altLang="en-US" sz="4000" dirty="0">
                <a:latin typeface="Garamond" panose="02020404030301010803" pitchFamily="18" charset="0"/>
                <a:ea typeface="ＭＳ Ｐゴシック" panose="020B0600070205080204" pitchFamily="34" charset="-128"/>
              </a:rPr>
              <a:t>Unstructured</a:t>
            </a:r>
          </a:p>
          <a:p>
            <a:pPr marL="914400" lvl="1" indent="-457200">
              <a:lnSpc>
                <a:spcPct val="80000"/>
              </a:lnSpc>
              <a:buFont typeface="+mj-lt"/>
              <a:buAutoNum type="arabicPeriod"/>
              <a:defRPr/>
            </a:pPr>
            <a:endParaRPr lang="en-US" altLang="en-US" sz="4000" dirty="0">
              <a:latin typeface="Garamond" panose="02020404030301010803" pitchFamily="18" charset="0"/>
              <a:ea typeface="ＭＳ Ｐゴシック" panose="020B0600070205080204" pitchFamily="34" charset="-128"/>
            </a:endParaRPr>
          </a:p>
          <a:p>
            <a:pPr marL="914400" lvl="1" indent="-457200">
              <a:lnSpc>
                <a:spcPct val="80000"/>
              </a:lnSpc>
              <a:buFont typeface="+mj-lt"/>
              <a:buAutoNum type="arabicPeriod"/>
              <a:defRPr/>
            </a:pPr>
            <a:r>
              <a:rPr lang="en-US" altLang="en-US" sz="4000" dirty="0">
                <a:latin typeface="Garamond" panose="02020404030301010803" pitchFamily="18" charset="0"/>
                <a:ea typeface="ＭＳ Ｐゴシック" panose="020B0600070205080204" pitchFamily="34" charset="-128"/>
              </a:rPr>
              <a:t>Semi-Structured</a:t>
            </a:r>
          </a:p>
          <a:p>
            <a:pPr marL="914400" lvl="1" indent="-457200">
              <a:lnSpc>
                <a:spcPct val="80000"/>
              </a:lnSpc>
              <a:buFont typeface="+mj-lt"/>
              <a:buAutoNum type="arabicPeriod"/>
              <a:defRPr/>
            </a:pPr>
            <a:endParaRPr lang="en-US" altLang="en-US" sz="4000" dirty="0">
              <a:latin typeface="Garamond" panose="02020404030301010803" pitchFamily="18" charset="0"/>
              <a:ea typeface="ＭＳ Ｐゴシック" panose="020B0600070205080204" pitchFamily="34" charset="-128"/>
            </a:endParaRPr>
          </a:p>
          <a:p>
            <a:pPr marL="914400" lvl="1" indent="-457200">
              <a:lnSpc>
                <a:spcPct val="80000"/>
              </a:lnSpc>
              <a:buFont typeface="+mj-lt"/>
              <a:buAutoNum type="arabicPeriod"/>
              <a:defRPr/>
            </a:pPr>
            <a:r>
              <a:rPr lang="en-US" altLang="en-US" sz="4000" dirty="0">
                <a:latin typeface="Garamond" panose="02020404030301010803" pitchFamily="18" charset="0"/>
                <a:ea typeface="ＭＳ Ｐゴシック" panose="020B0600070205080204" pitchFamily="34" charset="-128"/>
              </a:rPr>
              <a:t>Structured</a:t>
            </a:r>
          </a:p>
        </p:txBody>
      </p:sp>
    </p:spTree>
    <p:extLst>
      <p:ext uri="{BB962C8B-B14F-4D97-AF65-F5344CB8AC3E}">
        <p14:creationId xmlns:p14="http://schemas.microsoft.com/office/powerpoint/2010/main" val="219417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175781"/>
            <a:ext cx="8839200" cy="828675"/>
          </a:xfrm>
        </p:spPr>
        <p:txBody>
          <a:bodyPr/>
          <a:lstStyle/>
          <a:p>
            <a:pPr>
              <a:defRPr/>
            </a:pPr>
            <a:r>
              <a:rPr lang="en-US" sz="4000" b="1" dirty="0">
                <a:latin typeface="Garamond" panose="02020404030301010803" pitchFamily="18" charset="0"/>
              </a:rPr>
              <a:t>2. Types of Interviews</a:t>
            </a:r>
          </a:p>
        </p:txBody>
      </p:sp>
      <p:sp>
        <p:nvSpPr>
          <p:cNvPr id="37891" name="Rectangle 3"/>
          <p:cNvSpPr>
            <a:spLocks noGrp="1" noRot="1" noChangeArrowheads="1"/>
          </p:cNvSpPr>
          <p:nvPr>
            <p:ph idx="1"/>
          </p:nvPr>
        </p:nvSpPr>
        <p:spPr>
          <a:xfrm>
            <a:off x="1773381" y="1048252"/>
            <a:ext cx="9144000" cy="6096000"/>
          </a:xfrm>
        </p:spPr>
        <p:txBody>
          <a:bodyPr rtlCol="0">
            <a:normAutofit lnSpcReduction="10000"/>
          </a:bodyPr>
          <a:lstStyle/>
          <a:p>
            <a:pPr marL="571500" indent="-571500">
              <a:buFont typeface="Wingdings" panose="05000000000000000000" pitchFamily="2" charset="2"/>
              <a:buAutoNum type="romanUcPeriod"/>
              <a:defRPr/>
            </a:pPr>
            <a:r>
              <a:rPr lang="en-US" sz="3000" b="1" u="sng" dirty="0">
                <a:latin typeface="Garamond" panose="02020404030301010803" pitchFamily="18" charset="0"/>
              </a:rPr>
              <a:t>Unstructured Interviews</a:t>
            </a:r>
          </a:p>
          <a:p>
            <a:pPr marL="0" indent="0">
              <a:buNone/>
              <a:defRPr/>
            </a:pPr>
            <a:endParaRPr lang="en-US" sz="3000" dirty="0">
              <a:latin typeface="Garamond" panose="02020404030301010803" pitchFamily="18" charset="0"/>
            </a:endParaRPr>
          </a:p>
          <a:p>
            <a:pPr>
              <a:buFont typeface="Wingdings" panose="05000000000000000000" pitchFamily="2" charset="2"/>
              <a:buChar char="ü"/>
              <a:defRPr/>
            </a:pPr>
            <a:r>
              <a:rPr lang="en-US" sz="3000" dirty="0">
                <a:latin typeface="Garamond" panose="02020404030301010803" pitchFamily="18" charset="0"/>
              </a:rPr>
              <a:t>No predetermined questions (your research question(s) is your guide)</a:t>
            </a:r>
          </a:p>
          <a:p>
            <a:pPr>
              <a:buFont typeface="Wingdings" panose="05000000000000000000" pitchFamily="2" charset="2"/>
              <a:buChar char="ü"/>
              <a:defRPr/>
            </a:pPr>
            <a:r>
              <a:rPr lang="en-US" sz="3000" dirty="0">
                <a:latin typeface="Garamond" panose="02020404030301010803" pitchFamily="18" charset="0"/>
              </a:rPr>
              <a:t>Let the participant guide the direction</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PROS: Participants are not influenced by particular questions; if the researcher does not know a lot about the phenomenon s/he can learn.</a:t>
            </a:r>
          </a:p>
          <a:p>
            <a:pPr marL="0" indent="0">
              <a:buNone/>
              <a:defRPr/>
            </a:pPr>
            <a:endParaRPr lang="en-US" sz="3000" dirty="0">
              <a:latin typeface="Garamond" panose="02020404030301010803" pitchFamily="18" charset="0"/>
            </a:endParaRPr>
          </a:p>
          <a:p>
            <a:pPr marL="0" indent="0">
              <a:buNone/>
              <a:defRPr/>
            </a:pPr>
            <a:r>
              <a:rPr lang="en-US" sz="3000" dirty="0">
                <a:latin typeface="Garamond" panose="02020404030301010803" pitchFamily="18" charset="0"/>
              </a:rPr>
              <a:t>CONS: Can go in many directions; might not get good data to help answer RQs.</a:t>
            </a:r>
            <a:endParaRPr lang="en-US" sz="1800" dirty="0">
              <a:latin typeface="Garamond" panose="02020404030301010803" pitchFamily="18" charset="0"/>
            </a:endParaRPr>
          </a:p>
        </p:txBody>
      </p:sp>
    </p:spTree>
    <p:extLst>
      <p:ext uri="{BB962C8B-B14F-4D97-AF65-F5344CB8AC3E}">
        <p14:creationId xmlns:p14="http://schemas.microsoft.com/office/powerpoint/2010/main" val="140211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676400" y="9526"/>
            <a:ext cx="8839200" cy="828675"/>
          </a:xfrm>
        </p:spPr>
        <p:txBody>
          <a:bodyPr/>
          <a:lstStyle/>
          <a:p>
            <a:pPr>
              <a:defRPr/>
            </a:pPr>
            <a:r>
              <a:rPr lang="en-US" sz="4000" b="1" dirty="0">
                <a:latin typeface="Garamond" panose="02020404030301010803" pitchFamily="18" charset="0"/>
              </a:rPr>
              <a:t>2. Types of Interviews</a:t>
            </a:r>
          </a:p>
        </p:txBody>
      </p:sp>
      <p:sp>
        <p:nvSpPr>
          <p:cNvPr id="11267" name="Rectangle 3"/>
          <p:cNvSpPr>
            <a:spLocks noGrp="1" noRot="1" noChangeArrowheads="1"/>
          </p:cNvSpPr>
          <p:nvPr>
            <p:ph idx="1"/>
          </p:nvPr>
        </p:nvSpPr>
        <p:spPr>
          <a:xfrm>
            <a:off x="1676400" y="992909"/>
            <a:ext cx="9144000" cy="6096000"/>
          </a:xfrm>
        </p:spPr>
        <p:txBody>
          <a:bodyPr>
            <a:normAutofit/>
          </a:bodyPr>
          <a:lstStyle/>
          <a:p>
            <a:pPr marL="0" indent="0">
              <a:buNone/>
            </a:pPr>
            <a:r>
              <a:rPr lang="en-US" altLang="en-US" sz="3000" b="1" dirty="0">
                <a:latin typeface="Garamond" panose="02020404030301010803" pitchFamily="18" charset="0"/>
              </a:rPr>
              <a:t>II. Semi-structured Interview</a:t>
            </a:r>
          </a:p>
          <a:p>
            <a:pPr marL="0" indent="0">
              <a:buNone/>
            </a:pPr>
            <a:endParaRPr lang="en-US" altLang="en-US" sz="3000" dirty="0">
              <a:latin typeface="Garamond" panose="02020404030301010803" pitchFamily="18" charset="0"/>
            </a:endParaRPr>
          </a:p>
          <a:p>
            <a:pPr>
              <a:buFont typeface="Wingdings" panose="05000000000000000000" pitchFamily="2" charset="2"/>
              <a:buChar char="ü"/>
              <a:defRPr/>
            </a:pPr>
            <a:r>
              <a:rPr lang="en-US" altLang="en-US" sz="3000" dirty="0">
                <a:latin typeface="Garamond" panose="02020404030301010803" pitchFamily="18" charset="0"/>
              </a:rPr>
              <a:t>Researcher interested in eliciting answers about specific set of topics/themes </a:t>
            </a:r>
          </a:p>
          <a:p>
            <a:pPr>
              <a:buFont typeface="Wingdings" panose="05000000000000000000" pitchFamily="2" charset="2"/>
              <a:buChar char="ü"/>
              <a:defRPr/>
            </a:pPr>
            <a:r>
              <a:rPr lang="en-US" altLang="en-US" sz="3000" dirty="0">
                <a:latin typeface="Garamond" panose="02020404030301010803" pitchFamily="18" charset="0"/>
              </a:rPr>
              <a:t>Similar questions often used but researcher may introduce new questions as themes of interest emerge in course of interview</a:t>
            </a:r>
          </a:p>
          <a:p>
            <a:pPr marL="0" indent="0">
              <a:buNone/>
              <a:defRPr/>
            </a:pPr>
            <a:endParaRPr lang="en-US" altLang="en-US" sz="3000" dirty="0">
              <a:latin typeface="Garamond" panose="02020404030301010803" pitchFamily="18" charset="0"/>
            </a:endParaRPr>
          </a:p>
          <a:p>
            <a:pPr marL="0" indent="0">
              <a:buNone/>
              <a:defRPr/>
            </a:pPr>
            <a:r>
              <a:rPr lang="en-US" sz="3000" dirty="0">
                <a:latin typeface="Garamond" panose="02020404030301010803" pitchFamily="18" charset="0"/>
              </a:rPr>
              <a:t>PROS: Consistent information and some flexibility to explore other themes/ideas</a:t>
            </a:r>
          </a:p>
          <a:p>
            <a:pPr marL="0" indent="0">
              <a:buNone/>
              <a:defRPr/>
            </a:pPr>
            <a:r>
              <a:rPr lang="en-US" sz="3000" dirty="0">
                <a:latin typeface="Garamond" panose="02020404030301010803" pitchFamily="18" charset="0"/>
              </a:rPr>
              <a:t>CONS: Coding/Making sense of the data is difficult</a:t>
            </a:r>
            <a:endParaRPr lang="en-US" sz="1800" dirty="0">
              <a:latin typeface="Garamond" panose="02020404030301010803" pitchFamily="18" charset="0"/>
            </a:endParaRPr>
          </a:p>
          <a:p>
            <a:pPr marL="0" indent="0">
              <a:buNone/>
              <a:defRPr/>
            </a:pPr>
            <a:endParaRPr lang="en-US" altLang="en-US" sz="3000" dirty="0">
              <a:latin typeface="Garamond" panose="02020404030301010803" pitchFamily="18" charset="0"/>
            </a:endParaRPr>
          </a:p>
          <a:p>
            <a:pPr marL="0" indent="0">
              <a:buNone/>
            </a:pPr>
            <a:endParaRPr lang="en-US" altLang="en-US" sz="3000" dirty="0">
              <a:latin typeface="Garamond" panose="02020404030301010803" pitchFamily="18" charset="0"/>
            </a:endParaRPr>
          </a:p>
          <a:p>
            <a:pPr marL="0" indent="0">
              <a:buNone/>
            </a:pPr>
            <a:endParaRPr lang="en-US" altLang="en-US" sz="2400" dirty="0">
              <a:latin typeface="Garamond" panose="02020404030301010803" pitchFamily="18" charset="0"/>
            </a:endParaRPr>
          </a:p>
        </p:txBody>
      </p:sp>
    </p:spTree>
    <p:extLst>
      <p:ext uri="{BB962C8B-B14F-4D97-AF65-F5344CB8AC3E}">
        <p14:creationId xmlns:p14="http://schemas.microsoft.com/office/powerpoint/2010/main" val="3814529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40530</TotalTime>
  <Words>1352</Words>
  <Application>Microsoft Office PowerPoint</Application>
  <PresentationFormat>Widescreen</PresentationFormat>
  <Paragraphs>187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Garamond</vt:lpstr>
      <vt:lpstr>Wingdings</vt:lpstr>
      <vt:lpstr>Office Theme</vt:lpstr>
      <vt:lpstr>PowerPoint Presentation</vt:lpstr>
      <vt:lpstr>About the seminar series</vt:lpstr>
      <vt:lpstr>About me</vt:lpstr>
      <vt:lpstr>Developing an Interview Protocol  and Conducting Interviews: Agenda</vt:lpstr>
      <vt:lpstr>1. What is an interview?</vt:lpstr>
      <vt:lpstr>1. What is an interview?</vt:lpstr>
      <vt:lpstr>2. Types of Interviews</vt:lpstr>
      <vt:lpstr>2. Types of Interviews</vt:lpstr>
      <vt:lpstr>2. Types of Interviews</vt:lpstr>
      <vt:lpstr>3. Types of Interviews</vt:lpstr>
      <vt:lpstr>3. Constructing Interview Questions</vt:lpstr>
      <vt:lpstr>3. Constructing Interview Questions</vt:lpstr>
      <vt:lpstr>3. Constructing Interview Questions</vt:lpstr>
      <vt:lpstr>3. Constructing Interview Protocols</vt:lpstr>
      <vt:lpstr>3. Constructing Interview Protocols</vt:lpstr>
      <vt:lpstr>3. Constructing Interview  Questions &amp; Protocols</vt:lpstr>
      <vt:lpstr>4. The process: Pre-interview</vt:lpstr>
      <vt:lpstr>4. The Process: Pre-Interview</vt:lpstr>
      <vt:lpstr>4. The Process: During the Interview</vt:lpstr>
      <vt:lpstr>4. Post-Interview</vt:lpstr>
      <vt:lpstr>5. Should I collect interview data?</vt:lpstr>
      <vt:lpstr>Should I Collect Interview Data?</vt:lpstr>
      <vt:lpstr>Questions from the survey</vt:lpstr>
      <vt:lpstr>Additional resources</vt:lpstr>
      <vt:lpstr>Thank you</vt:lpstr>
    </vt:vector>
  </TitlesOfParts>
  <Company>SHU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Alice</dc:creator>
  <cp:lastModifiedBy>David Reid</cp:lastModifiedBy>
  <cp:revision>327</cp:revision>
  <cp:lastPrinted>2013-05-30T16:53:22Z</cp:lastPrinted>
  <dcterms:created xsi:type="dcterms:W3CDTF">2013-05-30T16:52:15Z</dcterms:created>
  <dcterms:modified xsi:type="dcterms:W3CDTF">2021-04-12T16:24:38Z</dcterms:modified>
</cp:coreProperties>
</file>