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6"/>
  </p:notesMasterIdLst>
  <p:handoutMasterIdLst>
    <p:handoutMasterId r:id="rId27"/>
  </p:handoutMasterIdLst>
  <p:sldIdLst>
    <p:sldId id="425" r:id="rId2"/>
    <p:sldId id="263" r:id="rId3"/>
    <p:sldId id="273" r:id="rId4"/>
    <p:sldId id="402" r:id="rId5"/>
    <p:sldId id="600" r:id="rId6"/>
    <p:sldId id="430" r:id="rId7"/>
    <p:sldId id="462" r:id="rId8"/>
    <p:sldId id="598" r:id="rId9"/>
    <p:sldId id="463" r:id="rId10"/>
    <p:sldId id="596" r:id="rId11"/>
    <p:sldId id="595" r:id="rId12"/>
    <p:sldId id="566" r:id="rId13"/>
    <p:sldId id="599" r:id="rId14"/>
    <p:sldId id="465" r:id="rId15"/>
    <p:sldId id="597" r:id="rId16"/>
    <p:sldId id="588" r:id="rId17"/>
    <p:sldId id="559" r:id="rId18"/>
    <p:sldId id="592" r:id="rId19"/>
    <p:sldId id="464" r:id="rId20"/>
    <p:sldId id="339" r:id="rId21"/>
    <p:sldId id="461" r:id="rId22"/>
    <p:sldId id="594" r:id="rId23"/>
    <p:sldId id="593" r:id="rId24"/>
    <p:sldId id="460" r:id="rId2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9900"/>
    <a:srgbClr val="FFFFCC"/>
    <a:srgbClr val="CCCCFF"/>
    <a:srgbClr val="99CC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751" autoAdjust="0"/>
    <p:restoredTop sz="84424" autoAdjust="0"/>
  </p:normalViewPr>
  <p:slideViewPr>
    <p:cSldViewPr>
      <p:cViewPr varScale="1">
        <p:scale>
          <a:sx n="56" d="100"/>
          <a:sy n="56" d="100"/>
        </p:scale>
        <p:origin x="884" y="28"/>
      </p:cViewPr>
      <p:guideLst>
        <p:guide orient="horz" pos="2160"/>
        <p:guide pos="2880"/>
      </p:guideLst>
    </p:cSldViewPr>
  </p:slideViewPr>
  <p:outlineViewPr>
    <p:cViewPr>
      <p:scale>
        <a:sx n="33" d="100"/>
        <a:sy n="33" d="100"/>
      </p:scale>
      <p:origin x="240" y="15295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E37A8A6F-9657-4C61-A7B5-376228A6555A}" type="datetimeFigureOut">
              <a:rPr lang="en-US" smtClean="0"/>
              <a:pPr/>
              <a:t>4/19/2019</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FE6FC396-D225-4BAA-A170-9AB9DE1587A9}"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2F23475E-C1A3-4370-8275-297AA7C60B70}" type="datetimeFigureOut">
              <a:rPr lang="en-US" smtClean="0"/>
              <a:pPr/>
              <a:t>4/12/2019</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6CD214A3-AEBE-44A2-A0EC-C35E0368CC78}"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D214A3-AEBE-44A2-A0EC-C35E0368CC78}" type="slidenum">
              <a:rPr lang="en-US" smtClean="0"/>
              <a:pPr/>
              <a:t>1</a:t>
            </a:fld>
            <a:endParaRPr lang="en-US" dirty="0"/>
          </a:p>
        </p:txBody>
      </p:sp>
    </p:spTree>
    <p:extLst>
      <p:ext uri="{BB962C8B-B14F-4D97-AF65-F5344CB8AC3E}">
        <p14:creationId xmlns:p14="http://schemas.microsoft.com/office/powerpoint/2010/main" val="3187005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D214A3-AEBE-44A2-A0EC-C35E0368CC78}" type="slidenum">
              <a:rPr lang="en-US" smtClean="0"/>
              <a:pPr/>
              <a:t>14</a:t>
            </a:fld>
            <a:endParaRPr lang="en-US" dirty="0"/>
          </a:p>
        </p:txBody>
      </p:sp>
    </p:spTree>
    <p:extLst>
      <p:ext uri="{BB962C8B-B14F-4D97-AF65-F5344CB8AC3E}">
        <p14:creationId xmlns:p14="http://schemas.microsoft.com/office/powerpoint/2010/main" val="2709868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D214A3-AEBE-44A2-A0EC-C35E0368CC78}" type="slidenum">
              <a:rPr lang="en-US" smtClean="0"/>
              <a:pPr/>
              <a:t>15</a:t>
            </a:fld>
            <a:endParaRPr lang="en-US" dirty="0"/>
          </a:p>
        </p:txBody>
      </p:sp>
    </p:spTree>
    <p:extLst>
      <p:ext uri="{BB962C8B-B14F-4D97-AF65-F5344CB8AC3E}">
        <p14:creationId xmlns:p14="http://schemas.microsoft.com/office/powerpoint/2010/main" val="305456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D214A3-AEBE-44A2-A0EC-C35E0368CC78}" type="slidenum">
              <a:rPr lang="en-US" smtClean="0"/>
              <a:pPr/>
              <a:t>19</a:t>
            </a:fld>
            <a:endParaRPr lang="en-US" dirty="0"/>
          </a:p>
        </p:txBody>
      </p:sp>
    </p:spTree>
    <p:extLst>
      <p:ext uri="{BB962C8B-B14F-4D97-AF65-F5344CB8AC3E}">
        <p14:creationId xmlns:p14="http://schemas.microsoft.com/office/powerpoint/2010/main" val="1758524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D214A3-AEBE-44A2-A0EC-C35E0368CC78}" type="slidenum">
              <a:rPr lang="en-US" smtClean="0"/>
              <a:pPr/>
              <a:t>20</a:t>
            </a:fld>
            <a:endParaRPr lang="en-US" dirty="0"/>
          </a:p>
        </p:txBody>
      </p:sp>
    </p:spTree>
    <p:extLst>
      <p:ext uri="{BB962C8B-B14F-4D97-AF65-F5344CB8AC3E}">
        <p14:creationId xmlns:p14="http://schemas.microsoft.com/office/powerpoint/2010/main" val="228324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D214A3-AEBE-44A2-A0EC-C35E0368CC78}" type="slidenum">
              <a:rPr lang="en-US" smtClean="0"/>
              <a:pPr/>
              <a:t>23</a:t>
            </a:fld>
            <a:endParaRPr lang="en-US" dirty="0"/>
          </a:p>
        </p:txBody>
      </p:sp>
    </p:spTree>
    <p:extLst>
      <p:ext uri="{BB962C8B-B14F-4D97-AF65-F5344CB8AC3E}">
        <p14:creationId xmlns:p14="http://schemas.microsoft.com/office/powerpoint/2010/main" val="2192265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D214A3-AEBE-44A2-A0EC-C35E0368CC78}" type="slidenum">
              <a:rPr lang="en-US" smtClean="0"/>
              <a:pPr/>
              <a:t>24</a:t>
            </a:fld>
            <a:endParaRPr lang="en-US" dirty="0"/>
          </a:p>
        </p:txBody>
      </p:sp>
    </p:spTree>
    <p:extLst>
      <p:ext uri="{BB962C8B-B14F-4D97-AF65-F5344CB8AC3E}">
        <p14:creationId xmlns:p14="http://schemas.microsoft.com/office/powerpoint/2010/main" val="1735734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D214A3-AEBE-44A2-A0EC-C35E0368CC78}" type="slidenum">
              <a:rPr lang="en-US" smtClean="0"/>
              <a:pPr/>
              <a:t>4</a:t>
            </a:fld>
            <a:endParaRPr lang="en-US" dirty="0"/>
          </a:p>
        </p:txBody>
      </p:sp>
    </p:spTree>
    <p:extLst>
      <p:ext uri="{BB962C8B-B14F-4D97-AF65-F5344CB8AC3E}">
        <p14:creationId xmlns:p14="http://schemas.microsoft.com/office/powerpoint/2010/main" val="2995534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D214A3-AEBE-44A2-A0EC-C35E0368CC78}" type="slidenum">
              <a:rPr lang="en-US" smtClean="0"/>
              <a:pPr/>
              <a:t>5</a:t>
            </a:fld>
            <a:endParaRPr lang="en-US" dirty="0"/>
          </a:p>
        </p:txBody>
      </p:sp>
    </p:spTree>
    <p:extLst>
      <p:ext uri="{BB962C8B-B14F-4D97-AF65-F5344CB8AC3E}">
        <p14:creationId xmlns:p14="http://schemas.microsoft.com/office/powerpoint/2010/main" val="146817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D214A3-AEBE-44A2-A0EC-C35E0368CC78}" type="slidenum">
              <a:rPr lang="en-US" smtClean="0"/>
              <a:pPr/>
              <a:t>7</a:t>
            </a:fld>
            <a:endParaRPr lang="en-US" dirty="0"/>
          </a:p>
        </p:txBody>
      </p:sp>
    </p:spTree>
    <p:extLst>
      <p:ext uri="{BB962C8B-B14F-4D97-AF65-F5344CB8AC3E}">
        <p14:creationId xmlns:p14="http://schemas.microsoft.com/office/powerpoint/2010/main" val="1861765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D214A3-AEBE-44A2-A0EC-C35E0368CC78}" type="slidenum">
              <a:rPr lang="en-US" smtClean="0"/>
              <a:pPr/>
              <a:t>8</a:t>
            </a:fld>
            <a:endParaRPr lang="en-US" dirty="0"/>
          </a:p>
        </p:txBody>
      </p:sp>
    </p:spTree>
    <p:extLst>
      <p:ext uri="{BB962C8B-B14F-4D97-AF65-F5344CB8AC3E}">
        <p14:creationId xmlns:p14="http://schemas.microsoft.com/office/powerpoint/2010/main" val="2706320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D214A3-AEBE-44A2-A0EC-C35E0368CC78}" type="slidenum">
              <a:rPr lang="en-US" smtClean="0"/>
              <a:pPr/>
              <a:t>9</a:t>
            </a:fld>
            <a:endParaRPr lang="en-US" dirty="0"/>
          </a:p>
        </p:txBody>
      </p:sp>
    </p:spTree>
    <p:extLst>
      <p:ext uri="{BB962C8B-B14F-4D97-AF65-F5344CB8AC3E}">
        <p14:creationId xmlns:p14="http://schemas.microsoft.com/office/powerpoint/2010/main" val="1263818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D214A3-AEBE-44A2-A0EC-C35E0368CC78}" type="slidenum">
              <a:rPr lang="en-US" smtClean="0"/>
              <a:pPr/>
              <a:t>10</a:t>
            </a:fld>
            <a:endParaRPr lang="en-US" dirty="0"/>
          </a:p>
        </p:txBody>
      </p:sp>
    </p:spTree>
    <p:extLst>
      <p:ext uri="{BB962C8B-B14F-4D97-AF65-F5344CB8AC3E}">
        <p14:creationId xmlns:p14="http://schemas.microsoft.com/office/powerpoint/2010/main" val="477321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D214A3-AEBE-44A2-A0EC-C35E0368CC78}" type="slidenum">
              <a:rPr lang="en-US" smtClean="0"/>
              <a:pPr/>
              <a:t>11</a:t>
            </a:fld>
            <a:endParaRPr lang="en-US" dirty="0"/>
          </a:p>
        </p:txBody>
      </p:sp>
    </p:spTree>
    <p:extLst>
      <p:ext uri="{BB962C8B-B14F-4D97-AF65-F5344CB8AC3E}">
        <p14:creationId xmlns:p14="http://schemas.microsoft.com/office/powerpoint/2010/main" val="3409174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D214A3-AEBE-44A2-A0EC-C35E0368CC78}" type="slidenum">
              <a:rPr lang="en-US" smtClean="0"/>
              <a:pPr/>
              <a:t>13</a:t>
            </a:fld>
            <a:endParaRPr lang="en-US" dirty="0"/>
          </a:p>
        </p:txBody>
      </p:sp>
    </p:spTree>
    <p:extLst>
      <p:ext uri="{BB962C8B-B14F-4D97-AF65-F5344CB8AC3E}">
        <p14:creationId xmlns:p14="http://schemas.microsoft.com/office/powerpoint/2010/main" val="2866127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E448CEEA-4B2D-409C-B747-80E46077A878}" type="datetimeFigureOut">
              <a:rPr lang="en-US" smtClean="0"/>
              <a:pPr/>
              <a:t>4/12/2019</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7EF80A02-B95A-429C-BB52-83A5809C93D7}"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448CEEA-4B2D-409C-B747-80E46077A878}" type="datetimeFigureOut">
              <a:rPr lang="en-US" smtClean="0"/>
              <a:pPr/>
              <a:t>4/12/2019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F80A02-B95A-429C-BB52-83A5809C93D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E448CEEA-4B2D-409C-B747-80E46077A878}" type="datetimeFigureOut">
              <a:rPr lang="en-US" smtClean="0"/>
              <a:pPr/>
              <a:t>4/12/2019</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7EF80A02-B95A-429C-BB52-83A5809C93D7}"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E448CEEA-4B2D-409C-B747-80E46077A878}" type="datetimeFigureOut">
              <a:rPr lang="en-US" smtClean="0"/>
              <a:pPr/>
              <a:t>4/12/2019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EF80A02-B95A-429C-BB52-83A5809C93D7}"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E448CEEA-4B2D-409C-B747-80E46077A878}" type="datetimeFigureOut">
              <a:rPr lang="en-US" smtClean="0"/>
              <a:pPr/>
              <a:t>4/12/2019</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EF80A02-B95A-429C-BB52-83A5809C93D7}"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E448CEEA-4B2D-409C-B747-80E46077A878}" type="datetimeFigureOut">
              <a:rPr lang="en-US" smtClean="0"/>
              <a:pPr/>
              <a:t>4/12/2019</a:t>
            </a:fld>
            <a:endParaRPr lang="en-US" dirty="0"/>
          </a:p>
        </p:txBody>
      </p:sp>
      <p:sp>
        <p:nvSpPr>
          <p:cNvPr id="10" name="Slide Number Placeholder 9"/>
          <p:cNvSpPr>
            <a:spLocks noGrp="1"/>
          </p:cNvSpPr>
          <p:nvPr>
            <p:ph type="sldNum" sz="quarter" idx="16"/>
          </p:nvPr>
        </p:nvSpPr>
        <p:spPr/>
        <p:txBody>
          <a:bodyPr rtlCol="0"/>
          <a:lstStyle/>
          <a:p>
            <a:fld id="{7EF80A02-B95A-429C-BB52-83A5809C93D7}"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E448CEEA-4B2D-409C-B747-80E46077A878}" type="datetimeFigureOut">
              <a:rPr lang="en-US" smtClean="0"/>
              <a:pPr/>
              <a:t>4/12/2019</a:t>
            </a:fld>
            <a:endParaRPr lang="en-US" dirty="0"/>
          </a:p>
        </p:txBody>
      </p:sp>
      <p:sp>
        <p:nvSpPr>
          <p:cNvPr id="12" name="Slide Number Placeholder 11"/>
          <p:cNvSpPr>
            <a:spLocks noGrp="1"/>
          </p:cNvSpPr>
          <p:nvPr>
            <p:ph type="sldNum" sz="quarter" idx="16"/>
          </p:nvPr>
        </p:nvSpPr>
        <p:spPr/>
        <p:txBody>
          <a:bodyPr rtlCol="0"/>
          <a:lstStyle/>
          <a:p>
            <a:fld id="{7EF80A02-B95A-429C-BB52-83A5809C93D7}"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E448CEEA-4B2D-409C-B747-80E46077A878}" type="datetimeFigureOut">
              <a:rPr lang="en-US" smtClean="0"/>
              <a:pPr/>
              <a:t>4/12/2019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7EF80A02-B95A-429C-BB52-83A5809C93D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48CEEA-4B2D-409C-B747-80E46077A878}" type="datetimeFigureOut">
              <a:rPr lang="en-US" smtClean="0"/>
              <a:pPr/>
              <a:t>4/12/2019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7EF80A02-B95A-429C-BB52-83A5809C93D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E448CEEA-4B2D-409C-B747-80E46077A878}" type="datetimeFigureOut">
              <a:rPr lang="en-US" smtClean="0"/>
              <a:pPr/>
              <a:t>4/12/2019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7EF80A02-B95A-429C-BB52-83A5809C93D7}"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E448CEEA-4B2D-409C-B747-80E46077A878}" type="datetimeFigureOut">
              <a:rPr lang="en-US" smtClean="0"/>
              <a:pPr/>
              <a:t>4/12/2019</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7EF80A02-B95A-429C-BB52-83A5809C93D7}"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E448CEEA-4B2D-409C-B747-80E46077A878}" type="datetimeFigureOut">
              <a:rPr lang="en-US" smtClean="0"/>
              <a:pPr/>
              <a:t>4/12/2019</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EF80A02-B95A-429C-BB52-83A5809C93D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blogs.shu.edu/njchc/"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hyperlink" Target="http://library.shu.edu/archives" TargetMode="External"/><Relationship Id="rId2" Type="http://schemas.openxmlformats.org/officeDocument/2006/relationships/hyperlink" Target="https://library.shu.edu/University_History" TargetMode="External"/><Relationship Id="rId1" Type="http://schemas.openxmlformats.org/officeDocument/2006/relationships/slideLayout" Target="../slideLayouts/slideLayout2.xml"/><Relationship Id="rId5" Type="http://schemas.openxmlformats.org/officeDocument/2006/relationships/hyperlink" Target="https://library.shu.edu/library" TargetMode="External"/><Relationship Id="rId4" Type="http://schemas.openxmlformats.org/officeDocument/2006/relationships/hyperlink" Target="http://www13.shu.edu/alumni/traditions.cf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4.xml.rels><?xml version="1.0" encoding="UTF-8" standalone="yes"?>
<Relationships xmlns="http://schemas.openxmlformats.org/package/2006/relationships"><Relationship Id="rId3" Type="http://schemas.openxmlformats.org/officeDocument/2006/relationships/hyperlink" Target="mailto:Alan.Delozier@shu.edu" TargetMode="External"/><Relationship Id="rId7"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hyperlink" Target="http://www.shu.edu/academics/libraries/archives/index.cfm" TargetMode="External"/><Relationship Id="rId4" Type="http://schemas.openxmlformats.org/officeDocument/2006/relationships/hyperlink" Target="http://shu.libguides.com/cat.php?cid=55869"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shu.edu/academics/libraries/archives/upload/How-to-Donate-to-Archives.pdf" TargetMode="External"/><Relationship Id="rId2" Type="http://schemas.openxmlformats.org/officeDocument/2006/relationships/hyperlink" Target="https://library.shu.edu/archiv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4648200"/>
            <a:ext cx="8915400" cy="1371600"/>
          </a:xfrm>
        </p:spPr>
        <p:txBody>
          <a:bodyPr>
            <a:normAutofit fontScale="90000"/>
          </a:bodyPr>
          <a:lstStyle/>
          <a:p>
            <a:pPr algn="ctr"/>
            <a:br>
              <a:rPr lang="en-US" b="1" dirty="0">
                <a:latin typeface="Tw Cen MT" panose="020B0602020104020603" pitchFamily="34" charset="0"/>
              </a:rPr>
            </a:br>
            <a:r>
              <a:rPr lang="en-US" sz="3600" b="1" dirty="0"/>
              <a:t>Teaching Beyond the Classroom: The University Archives and the Walsh Gallery </a:t>
            </a:r>
            <a:br>
              <a:rPr lang="en-US" sz="3100" b="1" dirty="0"/>
            </a:br>
            <a:br>
              <a:rPr lang="en-US" sz="3100" b="1" dirty="0"/>
            </a:br>
            <a:r>
              <a:rPr lang="en-US" sz="2700" b="1" dirty="0"/>
              <a:t>Center for Faculty Development Presentation</a:t>
            </a:r>
            <a:br>
              <a:rPr lang="en-US" sz="3100" dirty="0">
                <a:latin typeface="Tw Cen MT" panose="020B0602020104020603" pitchFamily="34" charset="0"/>
              </a:rPr>
            </a:br>
            <a:endParaRPr lang="en-US" sz="3100" dirty="0">
              <a:latin typeface="Tw Cen MT" panose="020B0602020104020603" pitchFamily="34" charset="0"/>
            </a:endParaRPr>
          </a:p>
        </p:txBody>
      </p:sp>
      <p:sp>
        <p:nvSpPr>
          <p:cNvPr id="3" name="Subtitle 2"/>
          <p:cNvSpPr>
            <a:spLocks noGrp="1"/>
          </p:cNvSpPr>
          <p:nvPr>
            <p:ph type="subTitle" idx="1"/>
          </p:nvPr>
        </p:nvSpPr>
        <p:spPr/>
        <p:txBody>
          <a:bodyPr>
            <a:normAutofit/>
          </a:bodyPr>
          <a:lstStyle/>
          <a:p>
            <a:pPr algn="ctr"/>
            <a:r>
              <a:rPr lang="en-US" sz="2200" dirty="0"/>
              <a:t>Alan Delozier – University Archivist/Education Coordinator</a:t>
            </a:r>
          </a:p>
        </p:txBody>
      </p:sp>
      <p:pic>
        <p:nvPicPr>
          <p:cNvPr id="5" name="Picture 4">
            <a:extLst>
              <a:ext uri="{FF2B5EF4-FFF2-40B4-BE49-F238E27FC236}">
                <a16:creationId xmlns:a16="http://schemas.microsoft.com/office/drawing/2014/main" id="{A3DB37D3-0FF3-46DA-BC2E-DB16F752C0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93225"/>
            <a:ext cx="2667000" cy="2983376"/>
          </a:xfrm>
          <a:prstGeom prst="rect">
            <a:avLst/>
          </a:prstGeom>
        </p:spPr>
      </p:pic>
      <p:pic>
        <p:nvPicPr>
          <p:cNvPr id="7" name="Picture 6">
            <a:extLst>
              <a:ext uri="{FF2B5EF4-FFF2-40B4-BE49-F238E27FC236}">
                <a16:creationId xmlns:a16="http://schemas.microsoft.com/office/drawing/2014/main" id="{5DBAA55D-8E41-4ABB-9455-9684FC7739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0" y="431882"/>
            <a:ext cx="2590800" cy="2844719"/>
          </a:xfrm>
          <a:prstGeom prst="rect">
            <a:avLst/>
          </a:prstGeom>
        </p:spPr>
      </p:pic>
      <p:pic>
        <p:nvPicPr>
          <p:cNvPr id="13" name="Picture 12">
            <a:extLst>
              <a:ext uri="{FF2B5EF4-FFF2-40B4-BE49-F238E27FC236}">
                <a16:creationId xmlns:a16="http://schemas.microsoft.com/office/drawing/2014/main" id="{4D6C253F-03C4-4032-B2C0-AED105D70D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235741" y="749344"/>
            <a:ext cx="2844719" cy="2209800"/>
          </a:xfrm>
          <a:prstGeom prst="rect">
            <a:avLst/>
          </a:prstGeom>
        </p:spPr>
      </p:pic>
    </p:spTree>
    <p:extLst>
      <p:ext uri="{BB962C8B-B14F-4D97-AF65-F5344CB8AC3E}">
        <p14:creationId xmlns:p14="http://schemas.microsoft.com/office/powerpoint/2010/main" val="1770606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1219200"/>
          </a:xfrm>
        </p:spPr>
        <p:txBody>
          <a:bodyPr>
            <a:normAutofit/>
          </a:bodyPr>
          <a:lstStyle/>
          <a:p>
            <a:pPr algn="ctr" eaLnBrk="1" hangingPunct="1"/>
            <a:r>
              <a:rPr lang="en-US" altLang="en-US" sz="3600" b="1" dirty="0"/>
              <a:t>Special Initiatives – Part II</a:t>
            </a:r>
          </a:p>
        </p:txBody>
      </p:sp>
      <p:sp>
        <p:nvSpPr>
          <p:cNvPr id="10243" name="Rectangle 3"/>
          <p:cNvSpPr>
            <a:spLocks noGrp="1" noChangeArrowheads="1"/>
          </p:cNvSpPr>
          <p:nvPr>
            <p:ph sz="quarter" idx="1"/>
          </p:nvPr>
        </p:nvSpPr>
        <p:spPr>
          <a:xfrm>
            <a:off x="612775" y="1600200"/>
            <a:ext cx="8153400" cy="4800600"/>
          </a:xfrm>
          <a:solidFill>
            <a:schemeClr val="bg2"/>
          </a:solidFill>
        </p:spPr>
        <p:txBody>
          <a:bodyPr>
            <a:normAutofit fontScale="25000" lnSpcReduction="20000"/>
          </a:bodyPr>
          <a:lstStyle/>
          <a:p>
            <a:pPr marL="0" indent="0">
              <a:buNone/>
            </a:pPr>
            <a:endParaRPr lang="en-US" sz="3600" dirty="0"/>
          </a:p>
          <a:p>
            <a:pPr>
              <a:buFont typeface="Wingdings" panose="05000000000000000000" pitchFamily="2" charset="2"/>
              <a:buChar char="v"/>
              <a:defRPr/>
            </a:pPr>
            <a:r>
              <a:rPr lang="en-US" sz="8000" dirty="0"/>
              <a:t>Communication &amp; The Arts – Dr. James Kimble  (Finding a primary source – typically a speech or related text from an archival repository.  It can be ours or another chosen by the student)</a:t>
            </a:r>
          </a:p>
          <a:p>
            <a:pPr marL="0" indent="0">
              <a:buNone/>
              <a:defRPr/>
            </a:pPr>
            <a:endParaRPr lang="en-US" sz="8000" dirty="0">
              <a:solidFill>
                <a:schemeClr val="tx1">
                  <a:lumMod val="50000"/>
                </a:schemeClr>
              </a:solidFill>
            </a:endParaRPr>
          </a:p>
          <a:p>
            <a:pPr>
              <a:buFont typeface="Wingdings" panose="05000000000000000000" pitchFamily="2" charset="2"/>
              <a:buChar char="v"/>
              <a:defRPr/>
            </a:pPr>
            <a:r>
              <a:rPr lang="en-US" sz="8000" dirty="0"/>
              <a:t>History of Higher Education [Graduate] – Dr. Joseph Stetar  (Introduction to primary source research techniques and resources to help with Master’s Thesis and Doctoral Dissertation projects)</a:t>
            </a:r>
          </a:p>
          <a:p>
            <a:pPr marL="0" indent="0">
              <a:buNone/>
              <a:defRPr/>
            </a:pPr>
            <a:endParaRPr lang="en-US" sz="8000" dirty="0">
              <a:solidFill>
                <a:schemeClr val="tx1">
                  <a:lumMod val="50000"/>
                </a:schemeClr>
              </a:solidFill>
            </a:endParaRPr>
          </a:p>
          <a:p>
            <a:pPr>
              <a:buFont typeface="Wingdings" panose="05000000000000000000" pitchFamily="2" charset="2"/>
              <a:buChar char="v"/>
              <a:defRPr/>
            </a:pPr>
            <a:r>
              <a:rPr lang="en-US" sz="8000" dirty="0"/>
              <a:t>Anthropology – Dr. Cherubim Quizon  (Working on a group project that tied into the curriculum and makeup of departmental history and student work in field over time)</a:t>
            </a:r>
          </a:p>
          <a:p>
            <a:pPr>
              <a:buFont typeface="Wingdings" panose="05000000000000000000" pitchFamily="2" charset="2"/>
              <a:buChar char="v"/>
              <a:defRPr/>
            </a:pPr>
            <a:endParaRPr lang="en-US" sz="8000" dirty="0"/>
          </a:p>
          <a:p>
            <a:pPr>
              <a:buFont typeface="Wingdings" panose="05000000000000000000" pitchFamily="2" charset="2"/>
              <a:buChar char="v"/>
              <a:defRPr/>
            </a:pPr>
            <a:r>
              <a:rPr lang="en-US" sz="8000" dirty="0"/>
              <a:t>Communication &amp; The Arts – Dr. B.J. </a:t>
            </a:r>
            <a:r>
              <a:rPr lang="en-US" sz="8000" dirty="0" err="1"/>
              <a:t>Schecter</a:t>
            </a:r>
            <a:r>
              <a:rPr lang="en-US" sz="8000" dirty="0"/>
              <a:t> (Introduction to primary source materials that can be used in relation to journalistic investigation and fact finding)</a:t>
            </a:r>
          </a:p>
          <a:p>
            <a:pPr marL="0" indent="0">
              <a:buNone/>
            </a:pPr>
            <a:r>
              <a:rPr lang="en-US" sz="8000" dirty="0"/>
              <a:t> </a:t>
            </a:r>
          </a:p>
          <a:p>
            <a:pPr eaLnBrk="1" hangingPunct="1">
              <a:buFont typeface="Wingdings" panose="05000000000000000000" pitchFamily="2" charset="2"/>
              <a:buChar char="v"/>
              <a:defRPr/>
            </a:pPr>
            <a:endParaRPr lang="en-US" sz="4800" dirty="0">
              <a:solidFill>
                <a:schemeClr val="tx1">
                  <a:lumMod val="50000"/>
                </a:schemeClr>
              </a:solidFill>
            </a:endParaRPr>
          </a:p>
          <a:p>
            <a:pPr eaLnBrk="1" hangingPunct="1">
              <a:buFont typeface="Wingdings" panose="05000000000000000000" pitchFamily="2" charset="2"/>
              <a:buChar char="v"/>
              <a:defRPr/>
            </a:pPr>
            <a:endParaRPr lang="en-US" sz="4800" dirty="0">
              <a:solidFill>
                <a:schemeClr val="tx1">
                  <a:lumMod val="50000"/>
                </a:schemeClr>
              </a:solidFill>
            </a:endParaRPr>
          </a:p>
          <a:p>
            <a:pPr eaLnBrk="1" hangingPunct="1">
              <a:buFont typeface="Wingdings" panose="05000000000000000000" pitchFamily="2" charset="2"/>
              <a:buChar char="v"/>
              <a:defRPr/>
            </a:pPr>
            <a:endParaRPr lang="en-US" sz="4800" dirty="0">
              <a:solidFill>
                <a:schemeClr val="tx1">
                  <a:lumMod val="50000"/>
                </a:schemeClr>
              </a:solidFill>
            </a:endParaRPr>
          </a:p>
          <a:p>
            <a:pPr eaLnBrk="1" hangingPunct="1">
              <a:buFont typeface="Wingdings" panose="05000000000000000000" pitchFamily="2" charset="2"/>
              <a:buChar char="v"/>
              <a:defRPr/>
            </a:pPr>
            <a:endParaRPr lang="en-US" sz="4800" dirty="0">
              <a:solidFill>
                <a:schemeClr val="tx1">
                  <a:lumMod val="50000"/>
                </a:schemeClr>
              </a:solidFill>
            </a:endParaRPr>
          </a:p>
          <a:p>
            <a:pPr eaLnBrk="1" hangingPunct="1">
              <a:buFont typeface="Wingdings" panose="05000000000000000000" pitchFamily="2" charset="2"/>
              <a:buChar char="v"/>
              <a:defRPr/>
            </a:pPr>
            <a:endParaRPr lang="en-US" sz="4800" dirty="0">
              <a:solidFill>
                <a:schemeClr val="tx1">
                  <a:lumMod val="50000"/>
                </a:schemeClr>
              </a:solidFill>
            </a:endParaRPr>
          </a:p>
          <a:p>
            <a:pPr eaLnBrk="1" hangingPunct="1">
              <a:buFont typeface="Wingdings" panose="05000000000000000000" pitchFamily="2" charset="2"/>
              <a:buChar char="v"/>
              <a:defRPr/>
            </a:pPr>
            <a:endParaRPr lang="en-US" sz="1200" dirty="0">
              <a:solidFill>
                <a:schemeClr val="tx1">
                  <a:lumMod val="50000"/>
                </a:schemeClr>
              </a:solidFill>
            </a:endParaRPr>
          </a:p>
          <a:p>
            <a:pPr eaLnBrk="1" hangingPunct="1">
              <a:buFont typeface="Wingdings" panose="05000000000000000000" pitchFamily="2" charset="2"/>
              <a:buChar char="v"/>
              <a:defRPr/>
            </a:pPr>
            <a:endParaRPr lang="en-US" sz="1200" dirty="0">
              <a:solidFill>
                <a:schemeClr val="tx1">
                  <a:lumMod val="50000"/>
                </a:schemeClr>
              </a:solidFill>
            </a:endParaRPr>
          </a:p>
          <a:p>
            <a:pPr marL="0" indent="0" eaLnBrk="1" hangingPunct="1">
              <a:buNone/>
              <a:defRPr/>
            </a:pPr>
            <a:endParaRPr lang="en-US" sz="1200" dirty="0">
              <a:solidFill>
                <a:schemeClr val="tx1">
                  <a:lumMod val="50000"/>
                </a:schemeClr>
              </a:solidFill>
            </a:endParaRPr>
          </a:p>
          <a:p>
            <a:pPr marL="0" indent="0">
              <a:buNone/>
              <a:defRPr/>
            </a:pPr>
            <a:endParaRPr lang="en-US" sz="1200" dirty="0"/>
          </a:p>
          <a:p>
            <a:pPr marL="0" indent="0" algn="just">
              <a:buNone/>
              <a:defRPr/>
            </a:pPr>
            <a:r>
              <a:rPr lang="en-US" sz="1200" dirty="0"/>
              <a:t>The</a:t>
            </a:r>
            <a:endParaRPr lang="en-US" sz="1200" dirty="0">
              <a:solidFill>
                <a:schemeClr val="tx1">
                  <a:lumMod val="50000"/>
                </a:schemeClr>
              </a:solidFill>
            </a:endParaRPr>
          </a:p>
        </p:txBody>
      </p:sp>
    </p:spTree>
    <p:extLst>
      <p:ext uri="{BB962C8B-B14F-4D97-AF65-F5344CB8AC3E}">
        <p14:creationId xmlns:p14="http://schemas.microsoft.com/office/powerpoint/2010/main" val="1363905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1219200"/>
          </a:xfrm>
        </p:spPr>
        <p:txBody>
          <a:bodyPr>
            <a:normAutofit/>
          </a:bodyPr>
          <a:lstStyle/>
          <a:p>
            <a:pPr algn="ctr" eaLnBrk="1" hangingPunct="1"/>
            <a:r>
              <a:rPr lang="en-US" altLang="en-US" sz="2800" b="1" dirty="0"/>
              <a:t>Example – New Jersey Catholic Experience                     (From Spiritual Settlement to Songs of Springsteen) </a:t>
            </a:r>
          </a:p>
        </p:txBody>
      </p:sp>
      <p:sp>
        <p:nvSpPr>
          <p:cNvPr id="10243" name="Rectangle 3"/>
          <p:cNvSpPr>
            <a:spLocks noGrp="1" noChangeArrowheads="1"/>
          </p:cNvSpPr>
          <p:nvPr>
            <p:ph sz="quarter" idx="1"/>
          </p:nvPr>
        </p:nvSpPr>
        <p:spPr>
          <a:xfrm>
            <a:off x="612775" y="1600200"/>
            <a:ext cx="8153400" cy="4800600"/>
          </a:xfrm>
          <a:solidFill>
            <a:schemeClr val="bg2"/>
          </a:solidFill>
        </p:spPr>
        <p:txBody>
          <a:bodyPr>
            <a:normAutofit/>
          </a:bodyPr>
          <a:lstStyle/>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r>
              <a:rPr lang="en-US" sz="1600" dirty="0"/>
              <a:t>             Curriculum</a:t>
            </a:r>
          </a:p>
          <a:p>
            <a:pPr eaLnBrk="1" hangingPunct="1">
              <a:buFont typeface="Wingdings" panose="05000000000000000000" pitchFamily="2" charset="2"/>
              <a:buChar char="v"/>
              <a:defRPr/>
            </a:pPr>
            <a:endParaRPr lang="en-US" sz="1200" dirty="0">
              <a:solidFill>
                <a:schemeClr val="tx1">
                  <a:lumMod val="50000"/>
                </a:schemeClr>
              </a:solidFill>
            </a:endParaRPr>
          </a:p>
          <a:p>
            <a:pPr eaLnBrk="1" hangingPunct="1">
              <a:buFont typeface="Wingdings" panose="05000000000000000000" pitchFamily="2" charset="2"/>
              <a:buChar char="v"/>
              <a:defRPr/>
            </a:pPr>
            <a:endParaRPr lang="en-US" sz="1200" dirty="0">
              <a:solidFill>
                <a:schemeClr val="tx1">
                  <a:lumMod val="50000"/>
                </a:schemeClr>
              </a:solidFill>
            </a:endParaRPr>
          </a:p>
          <a:p>
            <a:pPr eaLnBrk="1" hangingPunct="1">
              <a:buFont typeface="Wingdings" panose="05000000000000000000" pitchFamily="2" charset="2"/>
              <a:buChar char="v"/>
              <a:defRPr/>
            </a:pPr>
            <a:endParaRPr lang="en-US" sz="1200" dirty="0">
              <a:solidFill>
                <a:schemeClr val="tx1">
                  <a:lumMod val="50000"/>
                </a:schemeClr>
              </a:solidFill>
            </a:endParaRPr>
          </a:p>
          <a:p>
            <a:pPr eaLnBrk="1" hangingPunct="1">
              <a:buFont typeface="Wingdings" panose="05000000000000000000" pitchFamily="2" charset="2"/>
              <a:buChar char="v"/>
              <a:defRPr/>
            </a:pPr>
            <a:endParaRPr lang="en-US" sz="1200" dirty="0">
              <a:solidFill>
                <a:schemeClr val="tx1">
                  <a:lumMod val="50000"/>
                </a:schemeClr>
              </a:solidFill>
            </a:endParaRPr>
          </a:p>
          <a:p>
            <a:pPr marL="0" indent="0" eaLnBrk="1" hangingPunct="1">
              <a:buNone/>
              <a:defRPr/>
            </a:pPr>
            <a:endParaRPr lang="en-US" sz="1200" dirty="0">
              <a:solidFill>
                <a:schemeClr val="tx1">
                  <a:lumMod val="50000"/>
                </a:schemeClr>
              </a:solidFill>
            </a:endParaRPr>
          </a:p>
          <a:p>
            <a:pPr marL="0" indent="0">
              <a:buNone/>
              <a:defRPr/>
            </a:pPr>
            <a:endParaRPr lang="en-US" sz="1200" dirty="0"/>
          </a:p>
          <a:p>
            <a:pPr marL="0" indent="0" algn="just">
              <a:buNone/>
              <a:defRPr/>
            </a:pPr>
            <a:endParaRPr lang="en-US" sz="1200" dirty="0">
              <a:solidFill>
                <a:schemeClr val="tx1">
                  <a:lumMod val="50000"/>
                </a:schemeClr>
              </a:solidFill>
            </a:endParaRPr>
          </a:p>
        </p:txBody>
      </p:sp>
      <p:pic>
        <p:nvPicPr>
          <p:cNvPr id="2" name="Picture 1">
            <a:extLst>
              <a:ext uri="{FF2B5EF4-FFF2-40B4-BE49-F238E27FC236}">
                <a16:creationId xmlns:a16="http://schemas.microsoft.com/office/drawing/2014/main" id="{55B2FF5A-9E8B-4711-B001-DC47F35FB41F}"/>
              </a:ext>
            </a:extLst>
          </p:cNvPr>
          <p:cNvPicPr>
            <a:picLocks noChangeAspect="1"/>
          </p:cNvPicPr>
          <p:nvPr/>
        </p:nvPicPr>
        <p:blipFill>
          <a:blip r:embed="rId3"/>
          <a:stretch>
            <a:fillRect/>
          </a:stretch>
        </p:blipFill>
        <p:spPr>
          <a:xfrm>
            <a:off x="762000" y="1676400"/>
            <a:ext cx="7924800" cy="4572000"/>
          </a:xfrm>
          <a:prstGeom prst="rect">
            <a:avLst/>
          </a:prstGeom>
        </p:spPr>
      </p:pic>
    </p:spTree>
    <p:extLst>
      <p:ext uri="{BB962C8B-B14F-4D97-AF65-F5344CB8AC3E}">
        <p14:creationId xmlns:p14="http://schemas.microsoft.com/office/powerpoint/2010/main" val="1283560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D4F8684-87E6-40F0-9B19-A723EE68EF0A}"/>
              </a:ext>
            </a:extLst>
          </p:cNvPr>
          <p:cNvSpPr>
            <a:spLocks noGrp="1"/>
          </p:cNvSpPr>
          <p:nvPr>
            <p:ph type="title"/>
          </p:nvPr>
        </p:nvSpPr>
        <p:spPr>
          <a:xfrm>
            <a:off x="0" y="0"/>
            <a:ext cx="9144000" cy="1219200"/>
          </a:xfrm>
        </p:spPr>
        <p:txBody>
          <a:bodyPr>
            <a:normAutofit/>
          </a:bodyPr>
          <a:lstStyle/>
          <a:p>
            <a:pPr algn="ctr" eaLnBrk="1" hangingPunct="1"/>
            <a:r>
              <a:rPr lang="en-US" altLang="en-US" sz="3200" b="1" dirty="0"/>
              <a:t>Special Classroom Instruction &amp; Support               (Irish Studies Examples) </a:t>
            </a:r>
          </a:p>
        </p:txBody>
      </p:sp>
      <p:sp>
        <p:nvSpPr>
          <p:cNvPr id="10243" name="Rectangle 3">
            <a:extLst>
              <a:ext uri="{FF2B5EF4-FFF2-40B4-BE49-F238E27FC236}">
                <a16:creationId xmlns:a16="http://schemas.microsoft.com/office/drawing/2014/main" id="{4B066716-3012-41C3-8384-D7C7E5F46F3E}"/>
              </a:ext>
            </a:extLst>
          </p:cNvPr>
          <p:cNvSpPr>
            <a:spLocks noGrp="1" noChangeArrowheads="1"/>
          </p:cNvSpPr>
          <p:nvPr>
            <p:ph sz="quarter" idx="1"/>
          </p:nvPr>
        </p:nvSpPr>
        <p:spPr>
          <a:xfrm>
            <a:off x="457200" y="1600200"/>
            <a:ext cx="8308975" cy="5029200"/>
          </a:xfrm>
          <a:solidFill>
            <a:schemeClr val="bg2"/>
          </a:solidFill>
        </p:spPr>
        <p:txBody>
          <a:bodyPr/>
          <a:lstStyle/>
          <a:p>
            <a:pPr marL="0" indent="0" eaLnBrk="1" hangingPunct="1">
              <a:buFont typeface="Wingdings" panose="05000000000000000000" pitchFamily="2" charset="2"/>
              <a:buNone/>
              <a:defRPr/>
            </a:pPr>
            <a:endParaRPr lang="en-US" sz="1800" dirty="0">
              <a:solidFill>
                <a:schemeClr val="tx1">
                  <a:lumMod val="50000"/>
                </a:schemeClr>
              </a:solidFill>
            </a:endParaRPr>
          </a:p>
          <a:p>
            <a:pPr eaLnBrk="1" hangingPunct="1">
              <a:buFont typeface="Wingdings" panose="05000000000000000000" pitchFamily="2" charset="2"/>
              <a:buChar char="v"/>
              <a:defRPr/>
            </a:pPr>
            <a:endParaRPr lang="en-US" sz="1800" dirty="0">
              <a:solidFill>
                <a:schemeClr val="tx1">
                  <a:lumMod val="50000"/>
                </a:schemeClr>
              </a:solidFill>
            </a:endParaRPr>
          </a:p>
          <a:p>
            <a:pPr eaLnBrk="1" hangingPunct="1">
              <a:buFont typeface="Wingdings" panose="05000000000000000000" pitchFamily="2" charset="2"/>
              <a:buChar char="v"/>
              <a:defRPr/>
            </a:pPr>
            <a:endParaRPr lang="en-US" sz="1800" dirty="0">
              <a:solidFill>
                <a:schemeClr val="tx1">
                  <a:lumMod val="50000"/>
                </a:schemeClr>
              </a:solidFill>
            </a:endParaRPr>
          </a:p>
          <a:p>
            <a:pPr eaLnBrk="1" hangingPunct="1">
              <a:buFont typeface="Wingdings" panose="05000000000000000000" pitchFamily="2" charset="2"/>
              <a:buChar char="v"/>
              <a:defRPr/>
            </a:pPr>
            <a:endParaRPr lang="en-US" sz="2400" dirty="0">
              <a:solidFill>
                <a:schemeClr val="tx1">
                  <a:lumMod val="50000"/>
                </a:schemeClr>
              </a:solidFill>
            </a:endParaRPr>
          </a:p>
          <a:p>
            <a:pPr eaLnBrk="1" hangingPunct="1">
              <a:buFont typeface="Wingdings" panose="05000000000000000000" pitchFamily="2" charset="2"/>
              <a:buChar char="v"/>
              <a:defRPr/>
            </a:pPr>
            <a:endParaRPr lang="en-US" sz="2400" dirty="0">
              <a:solidFill>
                <a:schemeClr val="tx1">
                  <a:lumMod val="50000"/>
                </a:schemeClr>
              </a:solidFill>
            </a:endParaRPr>
          </a:p>
          <a:p>
            <a:pPr eaLnBrk="1" hangingPunct="1">
              <a:buFont typeface="Wingdings" panose="05000000000000000000" pitchFamily="2" charset="2"/>
              <a:buChar char="v"/>
              <a:defRPr/>
            </a:pPr>
            <a:endParaRPr lang="en-US" sz="2400" dirty="0">
              <a:solidFill>
                <a:schemeClr val="tx1">
                  <a:lumMod val="50000"/>
                </a:schemeClr>
              </a:solidFill>
            </a:endParaRPr>
          </a:p>
          <a:p>
            <a:pPr eaLnBrk="1" hangingPunct="1">
              <a:buFont typeface="Wingdings" panose="05000000000000000000" pitchFamily="2" charset="2"/>
              <a:buChar char="v"/>
              <a:defRPr/>
            </a:pPr>
            <a:endParaRPr lang="en-US" sz="2400" dirty="0">
              <a:solidFill>
                <a:schemeClr val="tx1">
                  <a:lumMod val="50000"/>
                </a:schemeClr>
              </a:solidFill>
            </a:endParaRPr>
          </a:p>
          <a:p>
            <a:pPr eaLnBrk="1" hangingPunct="1">
              <a:buFont typeface="Wingdings" panose="05000000000000000000" pitchFamily="2" charset="2"/>
              <a:buChar char="v"/>
              <a:defRPr/>
            </a:pPr>
            <a:endParaRPr lang="en-US" sz="2400" dirty="0">
              <a:solidFill>
                <a:schemeClr val="tx1">
                  <a:lumMod val="50000"/>
                </a:schemeClr>
              </a:solidFill>
            </a:endParaRPr>
          </a:p>
          <a:p>
            <a:pPr eaLnBrk="1" hangingPunct="1">
              <a:buFont typeface="Wingdings" panose="05000000000000000000" pitchFamily="2" charset="2"/>
              <a:buChar char="v"/>
              <a:defRPr/>
            </a:pPr>
            <a:endParaRPr lang="en-US" sz="2400" dirty="0">
              <a:solidFill>
                <a:schemeClr val="tx1">
                  <a:lumMod val="50000"/>
                </a:schemeClr>
              </a:solidFill>
            </a:endParaRPr>
          </a:p>
          <a:p>
            <a:pPr eaLnBrk="1" hangingPunct="1">
              <a:buFont typeface="Wingdings" panose="05000000000000000000" pitchFamily="2" charset="2"/>
              <a:buNone/>
              <a:defRPr/>
            </a:pPr>
            <a:endParaRPr lang="en-US" dirty="0">
              <a:solidFill>
                <a:schemeClr val="tx1">
                  <a:lumMod val="50000"/>
                </a:schemeClr>
              </a:solidFill>
            </a:endParaRPr>
          </a:p>
          <a:p>
            <a:pPr eaLnBrk="1" hangingPunct="1">
              <a:buFont typeface="Wingdings" panose="05000000000000000000" pitchFamily="2" charset="2"/>
              <a:buNone/>
              <a:defRPr/>
            </a:pPr>
            <a:endParaRPr lang="en-US" dirty="0">
              <a:solidFill>
                <a:schemeClr val="tx1">
                  <a:lumMod val="50000"/>
                </a:schemeClr>
              </a:solidFill>
            </a:endParaRPr>
          </a:p>
          <a:p>
            <a:pPr eaLnBrk="1" hangingPunct="1">
              <a:buFont typeface="Wingdings" panose="05000000000000000000" pitchFamily="2" charset="2"/>
              <a:buChar char="v"/>
              <a:defRPr/>
            </a:pPr>
            <a:endParaRPr lang="en-US" dirty="0">
              <a:solidFill>
                <a:schemeClr val="tx1">
                  <a:lumMod val="50000"/>
                </a:schemeClr>
              </a:solidFill>
            </a:endParaRPr>
          </a:p>
          <a:p>
            <a:pPr eaLnBrk="1" hangingPunct="1">
              <a:buFont typeface="Wingdings" panose="05000000000000000000" pitchFamily="2" charset="2"/>
              <a:buChar char="v"/>
              <a:defRPr/>
            </a:pPr>
            <a:endParaRPr lang="en-US" dirty="0">
              <a:solidFill>
                <a:schemeClr val="tx1">
                  <a:lumMod val="50000"/>
                </a:schemeClr>
              </a:solidFill>
            </a:endParaRPr>
          </a:p>
          <a:p>
            <a:pPr eaLnBrk="1" hangingPunct="1">
              <a:buFont typeface="Wingdings" panose="05000000000000000000" pitchFamily="2" charset="2"/>
              <a:buChar char="v"/>
              <a:defRPr/>
            </a:pPr>
            <a:endParaRPr lang="en-US" dirty="0">
              <a:solidFill>
                <a:schemeClr val="tx1">
                  <a:lumMod val="50000"/>
                </a:schemeClr>
              </a:solidFill>
            </a:endParaRPr>
          </a:p>
          <a:p>
            <a:pPr eaLnBrk="1" hangingPunct="1">
              <a:defRPr/>
            </a:pPr>
            <a:endParaRPr lang="en-US" dirty="0">
              <a:solidFill>
                <a:schemeClr val="tx1">
                  <a:lumMod val="50000"/>
                </a:schemeClr>
              </a:solidFill>
            </a:endParaRPr>
          </a:p>
        </p:txBody>
      </p:sp>
      <p:pic>
        <p:nvPicPr>
          <p:cNvPr id="15364" name="Picture 1">
            <a:extLst>
              <a:ext uri="{FF2B5EF4-FFF2-40B4-BE49-F238E27FC236}">
                <a16:creationId xmlns:a16="http://schemas.microsoft.com/office/drawing/2014/main" id="{609DADA8-9FE0-4443-96E7-F6F9449B5C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2988" y="1781175"/>
            <a:ext cx="3586162"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2">
            <a:extLst>
              <a:ext uri="{FF2B5EF4-FFF2-40B4-BE49-F238E27FC236}">
                <a16:creationId xmlns:a16="http://schemas.microsoft.com/office/drawing/2014/main" id="{909AE8DB-DDCC-4D82-A17A-27E098DF35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8050" y="4214813"/>
            <a:ext cx="3740150"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a:extLst>
              <a:ext uri="{FF2B5EF4-FFF2-40B4-BE49-F238E27FC236}">
                <a16:creationId xmlns:a16="http://schemas.microsoft.com/office/drawing/2014/main" id="{712862BD-26F9-4D50-A78E-CD8D600D0F9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5888" y="4318000"/>
            <a:ext cx="2900362"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5">
            <a:extLst>
              <a:ext uri="{FF2B5EF4-FFF2-40B4-BE49-F238E27FC236}">
                <a16:creationId xmlns:a16="http://schemas.microsoft.com/office/drawing/2014/main" id="{7F322459-E1F9-4CDA-990F-ED553CAB0F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662113"/>
            <a:ext cx="19431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3">
            <a:extLst>
              <a:ext uri="{FF2B5EF4-FFF2-40B4-BE49-F238E27FC236}">
                <a16:creationId xmlns:a16="http://schemas.microsoft.com/office/drawing/2014/main" id="{17382C08-2E9B-41ED-920C-070138454BE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55913" y="1933575"/>
            <a:ext cx="16176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1219200"/>
          </a:xfrm>
        </p:spPr>
        <p:txBody>
          <a:bodyPr>
            <a:normAutofit/>
          </a:bodyPr>
          <a:lstStyle/>
          <a:p>
            <a:pPr algn="ctr" eaLnBrk="1" hangingPunct="1"/>
            <a:r>
              <a:rPr lang="en-US" altLang="en-US" sz="3200" b="1" dirty="0"/>
              <a:t>History Department – Collaboratives, Part I</a:t>
            </a:r>
          </a:p>
        </p:txBody>
      </p:sp>
      <p:sp>
        <p:nvSpPr>
          <p:cNvPr id="10243" name="Rectangle 3"/>
          <p:cNvSpPr>
            <a:spLocks noGrp="1" noChangeArrowheads="1"/>
          </p:cNvSpPr>
          <p:nvPr>
            <p:ph sz="quarter" idx="1"/>
          </p:nvPr>
        </p:nvSpPr>
        <p:spPr>
          <a:xfrm>
            <a:off x="612775" y="1600200"/>
            <a:ext cx="8153400" cy="4800600"/>
          </a:xfrm>
          <a:solidFill>
            <a:schemeClr val="bg2"/>
          </a:solidFill>
        </p:spPr>
        <p:txBody>
          <a:bodyPr>
            <a:normAutofit fontScale="25000" lnSpcReduction="20000"/>
          </a:bodyPr>
          <a:lstStyle/>
          <a:p>
            <a:pPr>
              <a:buFont typeface="Wingdings" panose="05000000000000000000" pitchFamily="2" charset="2"/>
              <a:buChar char="v"/>
              <a:defRPr/>
            </a:pPr>
            <a:endParaRPr lang="en-US" sz="3200" dirty="0"/>
          </a:p>
          <a:p>
            <a:pPr>
              <a:buFont typeface="Wingdings" panose="05000000000000000000" pitchFamily="2" charset="2"/>
              <a:buChar char="v"/>
              <a:defRPr/>
            </a:pPr>
            <a:r>
              <a:rPr lang="en-US" sz="7200" dirty="0"/>
              <a:t>Bibliographic Instruction – Course support offered in various forms including class visits to introductory information on primary source documents to short-term, or semester-long projects connected to a specific theme, era, or project focus.  Undergraduate or graduate level participation welcome . . . </a:t>
            </a:r>
          </a:p>
          <a:p>
            <a:pPr>
              <a:buFont typeface="Wingdings" panose="05000000000000000000" pitchFamily="2" charset="2"/>
              <a:buChar char="v"/>
              <a:defRPr/>
            </a:pPr>
            <a:endParaRPr lang="en-US" sz="7200" dirty="0"/>
          </a:p>
          <a:p>
            <a:pPr>
              <a:buFont typeface="Wingdings" panose="05000000000000000000" pitchFamily="2" charset="2"/>
              <a:buChar char="v"/>
              <a:defRPr/>
            </a:pPr>
            <a:r>
              <a:rPr lang="en-US" sz="7200" dirty="0"/>
              <a:t>Various w/ History Department (Introduction to Historical Research (HIST 2180), History Colloquium, and Senior Seminar (HIST 5199) among other specialized ones with Dr. Lurie, Dr. Molesky, Dr. Quinn, etc. and Museum Studies in particular.</a:t>
            </a:r>
          </a:p>
          <a:p>
            <a:pPr>
              <a:buFont typeface="Wingdings" panose="05000000000000000000" pitchFamily="2" charset="2"/>
              <a:buChar char="v"/>
              <a:defRPr/>
            </a:pPr>
            <a:endParaRPr lang="en-US" sz="7200" dirty="0"/>
          </a:p>
          <a:p>
            <a:pPr>
              <a:buFont typeface="Wingdings" panose="05000000000000000000" pitchFamily="2" charset="2"/>
              <a:buChar char="v"/>
              <a:defRPr/>
            </a:pPr>
            <a:r>
              <a:rPr lang="en-US" sz="7200" dirty="0"/>
              <a:t>United States Since 1945 (History) – Dr. Sara Fieldston  (Finding a primary source(s) for a period in American History that mirrors what was going on at Seton Hall for context between 1945 and 1965)</a:t>
            </a:r>
          </a:p>
          <a:p>
            <a:pPr>
              <a:buFont typeface="Wingdings" panose="05000000000000000000" pitchFamily="2" charset="2"/>
              <a:buChar char="v"/>
              <a:defRPr/>
            </a:pPr>
            <a:endParaRPr lang="en-US" sz="7200" dirty="0"/>
          </a:p>
          <a:p>
            <a:pPr>
              <a:buFont typeface="Wingdings" panose="05000000000000000000" pitchFamily="2" charset="2"/>
              <a:buChar char="v"/>
              <a:defRPr/>
            </a:pPr>
            <a:r>
              <a:rPr lang="en-US" sz="7200" dirty="0"/>
              <a:t>Research Opportunities – All types of reference assistance and collaboration provided including University History, Manuscript Collections, Rare Books, Genealogy, and other types of inquires are encouraged and received on a regular basis.  Our primary mission is to support the community and encourage learning opportunities in all forms.</a:t>
            </a:r>
          </a:p>
          <a:p>
            <a:pPr marL="0" indent="0">
              <a:buNone/>
            </a:pPr>
            <a:r>
              <a:rPr lang="en-US" dirty="0"/>
              <a:t> </a:t>
            </a:r>
          </a:p>
          <a:p>
            <a:pPr eaLnBrk="1" hangingPunct="1">
              <a:buFont typeface="Wingdings" panose="05000000000000000000" pitchFamily="2" charset="2"/>
              <a:buChar char="v"/>
              <a:defRPr/>
            </a:pPr>
            <a:endParaRPr lang="en-US" sz="1200" dirty="0">
              <a:solidFill>
                <a:schemeClr val="tx1">
                  <a:lumMod val="50000"/>
                </a:schemeClr>
              </a:solidFill>
            </a:endParaRPr>
          </a:p>
          <a:p>
            <a:pPr eaLnBrk="1" hangingPunct="1">
              <a:buFont typeface="Wingdings" panose="05000000000000000000" pitchFamily="2" charset="2"/>
              <a:buChar char="v"/>
              <a:defRPr/>
            </a:pPr>
            <a:endParaRPr lang="en-US" sz="1200" dirty="0">
              <a:solidFill>
                <a:schemeClr val="tx1">
                  <a:lumMod val="50000"/>
                </a:schemeClr>
              </a:solidFill>
            </a:endParaRPr>
          </a:p>
          <a:p>
            <a:pPr marL="0" indent="0" eaLnBrk="1" hangingPunct="1">
              <a:buNone/>
              <a:defRPr/>
            </a:pPr>
            <a:endParaRPr lang="en-US" sz="1200" dirty="0">
              <a:solidFill>
                <a:schemeClr val="tx1">
                  <a:lumMod val="50000"/>
                </a:schemeClr>
              </a:solidFill>
            </a:endParaRPr>
          </a:p>
          <a:p>
            <a:pPr marL="0" indent="0" algn="just">
              <a:buNone/>
              <a:defRPr/>
            </a:pPr>
            <a:endParaRPr lang="en-US" sz="1200" dirty="0">
              <a:solidFill>
                <a:schemeClr val="tx1">
                  <a:lumMod val="50000"/>
                </a:schemeClr>
              </a:solidFill>
            </a:endParaRPr>
          </a:p>
        </p:txBody>
      </p:sp>
    </p:spTree>
    <p:extLst>
      <p:ext uri="{BB962C8B-B14F-4D97-AF65-F5344CB8AC3E}">
        <p14:creationId xmlns:p14="http://schemas.microsoft.com/office/powerpoint/2010/main" val="1717042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1219200"/>
          </a:xfrm>
        </p:spPr>
        <p:txBody>
          <a:bodyPr>
            <a:normAutofit/>
          </a:bodyPr>
          <a:lstStyle/>
          <a:p>
            <a:pPr algn="ctr" eaLnBrk="1" hangingPunct="1"/>
            <a:r>
              <a:rPr lang="en-US" altLang="en-US" sz="3200" b="1" dirty="0"/>
              <a:t>History Department – Collaboratives, Part II</a:t>
            </a:r>
          </a:p>
        </p:txBody>
      </p:sp>
      <p:sp>
        <p:nvSpPr>
          <p:cNvPr id="10243" name="Rectangle 3"/>
          <p:cNvSpPr>
            <a:spLocks noGrp="1" noChangeArrowheads="1"/>
          </p:cNvSpPr>
          <p:nvPr>
            <p:ph sz="quarter" idx="1"/>
          </p:nvPr>
        </p:nvSpPr>
        <p:spPr>
          <a:xfrm>
            <a:off x="612775" y="1600200"/>
            <a:ext cx="8153400" cy="4800600"/>
          </a:xfrm>
          <a:solidFill>
            <a:schemeClr val="bg2"/>
          </a:solidFill>
        </p:spPr>
        <p:txBody>
          <a:bodyPr>
            <a:normAutofit fontScale="47500" lnSpcReduction="20000"/>
          </a:bodyPr>
          <a:lstStyle/>
          <a:p>
            <a:pPr marL="0" indent="0">
              <a:buNone/>
            </a:pPr>
            <a:r>
              <a:rPr lang="en-US" sz="3800" dirty="0"/>
              <a:t> </a:t>
            </a:r>
          </a:p>
          <a:p>
            <a:pPr>
              <a:buFont typeface="Wingdings" panose="05000000000000000000" pitchFamily="2" charset="2"/>
              <a:buChar char="v"/>
              <a:defRPr/>
            </a:pPr>
            <a:r>
              <a:rPr lang="en-US" sz="3800" dirty="0"/>
              <a:t>Independent Study – Student opportunities to explore detailed research options based on a particular assignment(s) that require specialized archival resources.  Arising out of favorite course, interest, interdisciplinary focus, etc.</a:t>
            </a:r>
          </a:p>
          <a:p>
            <a:pPr>
              <a:buFont typeface="Wingdings" panose="05000000000000000000" pitchFamily="2" charset="2"/>
              <a:buChar char="v"/>
              <a:defRPr/>
            </a:pPr>
            <a:endParaRPr lang="en-US" sz="3800" dirty="0"/>
          </a:p>
          <a:p>
            <a:pPr>
              <a:buFont typeface="Wingdings" panose="05000000000000000000" pitchFamily="2" charset="2"/>
              <a:buChar char="v"/>
              <a:defRPr/>
            </a:pPr>
            <a:r>
              <a:rPr lang="en-US" sz="3800" dirty="0"/>
              <a:t>Internships – Research or Collection Processing based volunteer projects offered to allow students to partake in practical experience related to archival science applications.  A number of students have enrolled in graduate programs as a result of participation and finding joy in this type of work.</a:t>
            </a:r>
          </a:p>
          <a:p>
            <a:pPr>
              <a:buFont typeface="Wingdings" panose="05000000000000000000" pitchFamily="2" charset="2"/>
              <a:buChar char="v"/>
              <a:defRPr/>
            </a:pPr>
            <a:endParaRPr lang="en-US" sz="3800" dirty="0"/>
          </a:p>
          <a:p>
            <a:pPr>
              <a:buFont typeface="Wingdings" panose="05000000000000000000" pitchFamily="2" charset="2"/>
              <a:buChar char="v"/>
              <a:defRPr/>
            </a:pPr>
            <a:r>
              <a:rPr lang="en-US" sz="3800" dirty="0"/>
              <a:t>History Club &amp; Career Advice – Archival Science, Museum Studies, and related fields as a career option to explore along with assistance with tours and field trips connected to repositories and libraries within the Metropolitan area and statewide.</a:t>
            </a:r>
          </a:p>
          <a:p>
            <a:pPr marL="0" indent="0">
              <a:buNone/>
              <a:defRPr/>
            </a:pPr>
            <a:endParaRPr lang="en-US" sz="3800" dirty="0"/>
          </a:p>
          <a:p>
            <a:pPr>
              <a:buFont typeface="Wingdings" panose="05000000000000000000" pitchFamily="2" charset="2"/>
              <a:buChar char="v"/>
              <a:defRPr/>
            </a:pPr>
            <a:r>
              <a:rPr lang="en-US" sz="3800" dirty="0"/>
              <a:t>Summer Series (2019) – Genealogy and Family History exposure to Majors and Other Parties.  Potential for a Future Course Offering after this Trial Run . . . </a:t>
            </a:r>
          </a:p>
          <a:p>
            <a:pPr marL="0" indent="0">
              <a:buNone/>
            </a:pPr>
            <a:r>
              <a:rPr lang="en-US" sz="3500" dirty="0"/>
              <a:t> </a:t>
            </a:r>
          </a:p>
          <a:p>
            <a:pPr eaLnBrk="1" hangingPunct="1">
              <a:buFont typeface="Wingdings" panose="05000000000000000000" pitchFamily="2" charset="2"/>
              <a:buChar char="v"/>
              <a:defRPr/>
            </a:pPr>
            <a:endParaRPr lang="en-US" sz="1200" dirty="0">
              <a:solidFill>
                <a:schemeClr val="tx1">
                  <a:lumMod val="50000"/>
                </a:schemeClr>
              </a:solidFill>
            </a:endParaRPr>
          </a:p>
          <a:p>
            <a:pPr eaLnBrk="1" hangingPunct="1">
              <a:buFont typeface="Wingdings" panose="05000000000000000000" pitchFamily="2" charset="2"/>
              <a:buChar char="v"/>
              <a:defRPr/>
            </a:pPr>
            <a:endParaRPr lang="en-US" sz="1200" dirty="0">
              <a:solidFill>
                <a:schemeClr val="tx1">
                  <a:lumMod val="50000"/>
                </a:schemeClr>
              </a:solidFill>
            </a:endParaRPr>
          </a:p>
        </p:txBody>
      </p:sp>
    </p:spTree>
    <p:extLst>
      <p:ext uri="{BB962C8B-B14F-4D97-AF65-F5344CB8AC3E}">
        <p14:creationId xmlns:p14="http://schemas.microsoft.com/office/powerpoint/2010/main" val="1969653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1219200"/>
          </a:xfrm>
        </p:spPr>
        <p:txBody>
          <a:bodyPr>
            <a:normAutofit/>
          </a:bodyPr>
          <a:lstStyle/>
          <a:p>
            <a:pPr algn="ctr" eaLnBrk="1" hangingPunct="1"/>
            <a:r>
              <a:rPr lang="en-US" altLang="en-US" sz="3600" b="1" dirty="0"/>
              <a:t>Internship/Practicum Projects - Various</a:t>
            </a:r>
          </a:p>
        </p:txBody>
      </p:sp>
      <p:sp>
        <p:nvSpPr>
          <p:cNvPr id="10243" name="Rectangle 3"/>
          <p:cNvSpPr>
            <a:spLocks noGrp="1" noChangeArrowheads="1"/>
          </p:cNvSpPr>
          <p:nvPr>
            <p:ph sz="quarter" idx="1"/>
          </p:nvPr>
        </p:nvSpPr>
        <p:spPr>
          <a:xfrm>
            <a:off x="612775" y="1600200"/>
            <a:ext cx="8153400" cy="4800600"/>
          </a:xfrm>
          <a:solidFill>
            <a:schemeClr val="bg2"/>
          </a:solidFill>
        </p:spPr>
        <p:txBody>
          <a:bodyPr>
            <a:normAutofit fontScale="25000" lnSpcReduction="20000"/>
          </a:bodyPr>
          <a:lstStyle/>
          <a:p>
            <a:pPr>
              <a:buFont typeface="Wingdings" panose="05000000000000000000" pitchFamily="2" charset="2"/>
              <a:buChar char="v"/>
              <a:defRPr/>
            </a:pPr>
            <a:r>
              <a:rPr lang="en-US" sz="7200" dirty="0"/>
              <a:t>Various students/faculty with different majors volunteering to do special projects either for course credit or volunteering their time and talents to learn more about the research operations within an archival repository.  Some recent examples include . . . </a:t>
            </a:r>
          </a:p>
          <a:p>
            <a:pPr>
              <a:buFont typeface="Wingdings" panose="05000000000000000000" pitchFamily="2" charset="2"/>
              <a:buChar char="v"/>
              <a:defRPr/>
            </a:pPr>
            <a:endParaRPr lang="en-US" sz="3600" dirty="0"/>
          </a:p>
          <a:p>
            <a:pPr>
              <a:buFont typeface="Wingdings" panose="05000000000000000000" pitchFamily="2" charset="2"/>
              <a:buChar char="v"/>
              <a:defRPr/>
            </a:pPr>
            <a:r>
              <a:rPr lang="en-US" sz="7200" dirty="0"/>
              <a:t>Faculty working on a long-term preservation and outreach project centered on the history and heritage associated with the School of Nursing </a:t>
            </a:r>
          </a:p>
          <a:p>
            <a:pPr>
              <a:buFont typeface="Wingdings" panose="05000000000000000000" pitchFamily="2" charset="2"/>
              <a:buChar char="v"/>
              <a:defRPr/>
            </a:pPr>
            <a:r>
              <a:rPr lang="en-US" sz="7200" dirty="0"/>
              <a:t>Student looking at 19</a:t>
            </a:r>
            <a:r>
              <a:rPr lang="en-US" sz="7200" baseline="30000" dirty="0"/>
              <a:t>th</a:t>
            </a:r>
            <a:r>
              <a:rPr lang="en-US" sz="7200" dirty="0"/>
              <a:t> century Classics curriculum for texts to construct a Digital Humanities project.</a:t>
            </a:r>
          </a:p>
          <a:p>
            <a:pPr>
              <a:buFont typeface="Wingdings" panose="05000000000000000000" pitchFamily="2" charset="2"/>
              <a:buChar char="v"/>
              <a:defRPr/>
            </a:pPr>
            <a:r>
              <a:rPr lang="en-US" sz="7200" dirty="0"/>
              <a:t>Student researching the evolution of Women at Seton Hall with a particular emphasis on the 1950s-60s, prior to full co-education in South Orange and their early days on campus.</a:t>
            </a:r>
          </a:p>
          <a:p>
            <a:pPr>
              <a:buFont typeface="Wingdings" panose="05000000000000000000" pitchFamily="2" charset="2"/>
              <a:buChar char="v"/>
              <a:defRPr/>
            </a:pPr>
            <a:r>
              <a:rPr lang="en-US" sz="7200" dirty="0"/>
              <a:t>Student conducting a study of ethnic and geographical student enrollment patterns at Seton Hall from 1856-1956.</a:t>
            </a:r>
          </a:p>
          <a:p>
            <a:pPr>
              <a:buFont typeface="Wingdings" panose="05000000000000000000" pitchFamily="2" charset="2"/>
              <a:buChar char="v"/>
              <a:defRPr/>
            </a:pPr>
            <a:r>
              <a:rPr lang="en-US" sz="7200" dirty="0"/>
              <a:t>Student working on various resources related to political life on campus and various elected officials who visited campus from 1900-2000.</a:t>
            </a:r>
          </a:p>
          <a:p>
            <a:pPr>
              <a:buFont typeface="Wingdings" panose="05000000000000000000" pitchFamily="2" charset="2"/>
              <a:buChar char="v"/>
              <a:defRPr/>
            </a:pPr>
            <a:r>
              <a:rPr lang="en-US" sz="7200" dirty="0"/>
              <a:t>Student looking at honorary degree recipients from Seton Hall and their respective contributions to society, 1856-2006.</a:t>
            </a:r>
          </a:p>
          <a:p>
            <a:pPr marL="0" indent="0">
              <a:buNone/>
            </a:pPr>
            <a:r>
              <a:rPr lang="en-US" sz="7200" dirty="0"/>
              <a:t> </a:t>
            </a:r>
          </a:p>
          <a:p>
            <a:endParaRPr lang="en-US" sz="7200" dirty="0"/>
          </a:p>
          <a:p>
            <a:pPr eaLnBrk="1" hangingPunct="1">
              <a:buFont typeface="Wingdings" panose="05000000000000000000" pitchFamily="2" charset="2"/>
              <a:buChar char="v"/>
              <a:defRPr/>
            </a:pPr>
            <a:endParaRPr lang="en-US" sz="7200" dirty="0">
              <a:solidFill>
                <a:schemeClr val="tx1">
                  <a:lumMod val="50000"/>
                </a:schemeClr>
              </a:solidFill>
            </a:endParaRPr>
          </a:p>
          <a:p>
            <a:pPr eaLnBrk="1" hangingPunct="1">
              <a:buFont typeface="Wingdings" panose="05000000000000000000" pitchFamily="2" charset="2"/>
              <a:buChar char="v"/>
              <a:defRPr/>
            </a:pPr>
            <a:endParaRPr lang="en-US" sz="7200" dirty="0">
              <a:solidFill>
                <a:schemeClr val="tx1">
                  <a:lumMod val="50000"/>
                </a:schemeClr>
              </a:solidFill>
            </a:endParaRPr>
          </a:p>
          <a:p>
            <a:pPr eaLnBrk="1" hangingPunct="1">
              <a:buFont typeface="Wingdings" panose="05000000000000000000" pitchFamily="2" charset="2"/>
              <a:buChar char="v"/>
              <a:defRPr/>
            </a:pPr>
            <a:endParaRPr lang="en-US" sz="7200" dirty="0">
              <a:solidFill>
                <a:schemeClr val="tx1">
                  <a:lumMod val="50000"/>
                </a:schemeClr>
              </a:solidFill>
            </a:endParaRPr>
          </a:p>
          <a:p>
            <a:pPr eaLnBrk="1" hangingPunct="1">
              <a:buFont typeface="Wingdings" panose="05000000000000000000" pitchFamily="2" charset="2"/>
              <a:buChar char="v"/>
              <a:defRPr/>
            </a:pPr>
            <a:endParaRPr lang="en-US" sz="1200" dirty="0">
              <a:solidFill>
                <a:schemeClr val="tx1">
                  <a:lumMod val="50000"/>
                </a:schemeClr>
              </a:solidFill>
            </a:endParaRPr>
          </a:p>
          <a:p>
            <a:pPr eaLnBrk="1" hangingPunct="1">
              <a:buFont typeface="Wingdings" panose="05000000000000000000" pitchFamily="2" charset="2"/>
              <a:buChar char="v"/>
              <a:defRPr/>
            </a:pPr>
            <a:endParaRPr lang="en-US" sz="1200" dirty="0">
              <a:solidFill>
                <a:schemeClr val="tx1">
                  <a:lumMod val="50000"/>
                </a:schemeClr>
              </a:solidFill>
            </a:endParaRPr>
          </a:p>
          <a:p>
            <a:pPr eaLnBrk="1" hangingPunct="1">
              <a:buFont typeface="Wingdings" panose="05000000000000000000" pitchFamily="2" charset="2"/>
              <a:buChar char="v"/>
              <a:defRPr/>
            </a:pPr>
            <a:endParaRPr lang="en-US" sz="1200" dirty="0">
              <a:solidFill>
                <a:schemeClr val="tx1">
                  <a:lumMod val="50000"/>
                </a:schemeClr>
              </a:solidFill>
            </a:endParaRPr>
          </a:p>
          <a:p>
            <a:pPr eaLnBrk="1" hangingPunct="1">
              <a:buFont typeface="Wingdings" panose="05000000000000000000" pitchFamily="2" charset="2"/>
              <a:buChar char="v"/>
              <a:defRPr/>
            </a:pPr>
            <a:endParaRPr lang="en-US" sz="1200" dirty="0">
              <a:solidFill>
                <a:schemeClr val="tx1">
                  <a:lumMod val="50000"/>
                </a:schemeClr>
              </a:solidFill>
            </a:endParaRPr>
          </a:p>
          <a:p>
            <a:pPr marL="0" indent="0" eaLnBrk="1" hangingPunct="1">
              <a:buNone/>
              <a:defRPr/>
            </a:pPr>
            <a:endParaRPr lang="en-US" sz="1200" dirty="0">
              <a:solidFill>
                <a:schemeClr val="tx1">
                  <a:lumMod val="50000"/>
                </a:schemeClr>
              </a:solidFill>
            </a:endParaRPr>
          </a:p>
          <a:p>
            <a:pPr marL="0" indent="0">
              <a:buNone/>
              <a:defRPr/>
            </a:pPr>
            <a:endParaRPr lang="en-US" sz="1200" dirty="0"/>
          </a:p>
          <a:p>
            <a:pPr marL="0" indent="0" algn="just">
              <a:buNone/>
              <a:defRPr/>
            </a:pPr>
            <a:r>
              <a:rPr lang="en-US" sz="1200" dirty="0"/>
              <a:t>The</a:t>
            </a:r>
            <a:endParaRPr lang="en-US" sz="1200" dirty="0">
              <a:solidFill>
                <a:schemeClr val="tx1">
                  <a:lumMod val="50000"/>
                </a:schemeClr>
              </a:solidFill>
            </a:endParaRPr>
          </a:p>
        </p:txBody>
      </p:sp>
    </p:spTree>
    <p:extLst>
      <p:ext uri="{BB962C8B-B14F-4D97-AF65-F5344CB8AC3E}">
        <p14:creationId xmlns:p14="http://schemas.microsoft.com/office/powerpoint/2010/main" val="3613330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A995A267-DE7B-4058-8256-0ED6468417E5}"/>
              </a:ext>
            </a:extLst>
          </p:cNvPr>
          <p:cNvSpPr>
            <a:spLocks noGrp="1"/>
          </p:cNvSpPr>
          <p:nvPr>
            <p:ph type="title"/>
          </p:nvPr>
        </p:nvSpPr>
        <p:spPr>
          <a:xfrm>
            <a:off x="0" y="0"/>
            <a:ext cx="9144000" cy="1219200"/>
          </a:xfrm>
        </p:spPr>
        <p:txBody>
          <a:bodyPr>
            <a:normAutofit/>
          </a:bodyPr>
          <a:lstStyle/>
          <a:p>
            <a:pPr algn="ctr" eaLnBrk="1" hangingPunct="1"/>
            <a:r>
              <a:rPr lang="en-US" altLang="en-US" sz="3200" b="1" dirty="0"/>
              <a:t>Symposia/Conferences, Local Libraries,                 Historical Societies, Etc.</a:t>
            </a:r>
          </a:p>
        </p:txBody>
      </p:sp>
      <p:sp>
        <p:nvSpPr>
          <p:cNvPr id="10243" name="Rectangle 3">
            <a:extLst>
              <a:ext uri="{FF2B5EF4-FFF2-40B4-BE49-F238E27FC236}">
                <a16:creationId xmlns:a16="http://schemas.microsoft.com/office/drawing/2014/main" id="{4B066716-3012-41C3-8384-D7C7E5F46F3E}"/>
              </a:ext>
            </a:extLst>
          </p:cNvPr>
          <p:cNvSpPr>
            <a:spLocks noGrp="1" noChangeArrowheads="1"/>
          </p:cNvSpPr>
          <p:nvPr>
            <p:ph sz="quarter" idx="1"/>
          </p:nvPr>
        </p:nvSpPr>
        <p:spPr>
          <a:xfrm>
            <a:off x="457200" y="1600200"/>
            <a:ext cx="8308975" cy="5029200"/>
          </a:xfrm>
          <a:solidFill>
            <a:schemeClr val="bg2"/>
          </a:solidFill>
        </p:spPr>
        <p:txBody>
          <a:bodyPr>
            <a:normAutofit fontScale="92500" lnSpcReduction="10000"/>
          </a:bodyPr>
          <a:lstStyle/>
          <a:p>
            <a:pPr marL="0" indent="0" eaLnBrk="1" hangingPunct="1">
              <a:buFont typeface="Wingdings" panose="05000000000000000000" pitchFamily="2" charset="2"/>
              <a:buNone/>
              <a:defRPr/>
            </a:pPr>
            <a:endParaRPr lang="en-US" sz="1800" dirty="0">
              <a:solidFill>
                <a:schemeClr val="tx1">
                  <a:lumMod val="50000"/>
                </a:schemeClr>
              </a:solidFill>
            </a:endParaRPr>
          </a:p>
          <a:p>
            <a:pPr eaLnBrk="1" hangingPunct="1">
              <a:buFont typeface="Wingdings" panose="05000000000000000000" pitchFamily="2" charset="2"/>
              <a:buChar char="v"/>
              <a:defRPr/>
            </a:pPr>
            <a:endParaRPr lang="en-US" sz="1800" dirty="0">
              <a:solidFill>
                <a:schemeClr val="tx1">
                  <a:lumMod val="50000"/>
                </a:schemeClr>
              </a:solidFill>
            </a:endParaRPr>
          </a:p>
          <a:p>
            <a:pPr eaLnBrk="1" hangingPunct="1">
              <a:buFont typeface="Wingdings" panose="05000000000000000000" pitchFamily="2" charset="2"/>
              <a:buChar char="v"/>
              <a:defRPr/>
            </a:pPr>
            <a:endParaRPr lang="en-US" sz="1800" dirty="0">
              <a:solidFill>
                <a:schemeClr val="tx1">
                  <a:lumMod val="50000"/>
                </a:schemeClr>
              </a:solidFill>
            </a:endParaRPr>
          </a:p>
          <a:p>
            <a:pPr eaLnBrk="1" hangingPunct="1">
              <a:buFont typeface="Wingdings" panose="05000000000000000000" pitchFamily="2" charset="2"/>
              <a:buChar char="v"/>
              <a:defRPr/>
            </a:pPr>
            <a:endParaRPr lang="en-US" sz="1800" dirty="0">
              <a:solidFill>
                <a:schemeClr val="tx1">
                  <a:lumMod val="50000"/>
                </a:schemeClr>
              </a:solidFill>
            </a:endParaRPr>
          </a:p>
          <a:p>
            <a:pPr eaLnBrk="1" hangingPunct="1">
              <a:buFont typeface="Wingdings" panose="05000000000000000000" pitchFamily="2" charset="2"/>
              <a:buChar char="v"/>
              <a:defRPr/>
            </a:pPr>
            <a:endParaRPr lang="en-US" sz="1800" dirty="0">
              <a:solidFill>
                <a:schemeClr val="tx1">
                  <a:lumMod val="50000"/>
                </a:schemeClr>
              </a:solidFill>
            </a:endParaRPr>
          </a:p>
          <a:p>
            <a:pPr marL="0" indent="0" eaLnBrk="1" hangingPunct="1">
              <a:buFont typeface="Wingdings" panose="05000000000000000000" pitchFamily="2" charset="2"/>
              <a:buNone/>
              <a:defRPr/>
            </a:pPr>
            <a:r>
              <a:rPr lang="en-US" sz="1800" dirty="0">
                <a:solidFill>
                  <a:schemeClr val="tx1">
                    <a:lumMod val="50000"/>
                  </a:schemeClr>
                </a:solidFill>
              </a:rPr>
              <a:t> </a:t>
            </a:r>
          </a:p>
          <a:p>
            <a:pPr eaLnBrk="1" hangingPunct="1">
              <a:buFont typeface="Wingdings" panose="05000000000000000000" pitchFamily="2" charset="2"/>
              <a:buChar char="v"/>
              <a:defRPr/>
            </a:pPr>
            <a:endParaRPr lang="en-US" sz="1800" dirty="0">
              <a:solidFill>
                <a:schemeClr val="tx1">
                  <a:lumMod val="50000"/>
                </a:schemeClr>
              </a:solidFill>
            </a:endParaRPr>
          </a:p>
          <a:p>
            <a:pPr eaLnBrk="1" hangingPunct="1">
              <a:buFont typeface="Wingdings" panose="05000000000000000000" pitchFamily="2" charset="2"/>
              <a:buChar char="v"/>
              <a:defRPr/>
            </a:pPr>
            <a:endParaRPr lang="en-US" sz="1800" dirty="0">
              <a:solidFill>
                <a:schemeClr val="tx1">
                  <a:lumMod val="50000"/>
                </a:schemeClr>
              </a:solidFill>
            </a:endParaRPr>
          </a:p>
          <a:p>
            <a:pPr eaLnBrk="1" hangingPunct="1">
              <a:buFont typeface="Wingdings" panose="05000000000000000000" pitchFamily="2" charset="2"/>
              <a:buChar char="v"/>
              <a:defRPr/>
            </a:pPr>
            <a:endParaRPr lang="en-US" sz="1800" dirty="0">
              <a:solidFill>
                <a:schemeClr val="tx1">
                  <a:lumMod val="50000"/>
                </a:schemeClr>
              </a:solidFill>
            </a:endParaRPr>
          </a:p>
          <a:p>
            <a:pPr eaLnBrk="1" hangingPunct="1">
              <a:buFont typeface="Wingdings" panose="05000000000000000000" pitchFamily="2" charset="2"/>
              <a:buChar char="v"/>
              <a:defRPr/>
            </a:pPr>
            <a:endParaRPr lang="en-US" sz="1800" dirty="0">
              <a:solidFill>
                <a:schemeClr val="tx1">
                  <a:lumMod val="50000"/>
                </a:schemeClr>
              </a:solidFill>
            </a:endParaRPr>
          </a:p>
          <a:p>
            <a:pPr eaLnBrk="1" hangingPunct="1">
              <a:buFont typeface="Wingdings" panose="05000000000000000000" pitchFamily="2" charset="2"/>
              <a:buChar char="v"/>
              <a:defRPr/>
            </a:pPr>
            <a:endParaRPr lang="en-US" sz="1800" dirty="0">
              <a:solidFill>
                <a:schemeClr val="tx1">
                  <a:lumMod val="50000"/>
                </a:schemeClr>
              </a:solidFill>
            </a:endParaRPr>
          </a:p>
          <a:p>
            <a:pPr marL="0" indent="0" eaLnBrk="1" hangingPunct="1">
              <a:buNone/>
              <a:defRPr/>
            </a:pPr>
            <a:endParaRPr lang="en-US" sz="1800" dirty="0">
              <a:solidFill>
                <a:schemeClr val="tx1">
                  <a:lumMod val="50000"/>
                </a:schemeClr>
              </a:solidFill>
            </a:endParaRPr>
          </a:p>
          <a:p>
            <a:pPr>
              <a:buFont typeface="Wingdings" panose="05000000000000000000" pitchFamily="2" charset="2"/>
              <a:buChar char="v"/>
              <a:defRPr/>
            </a:pPr>
            <a:r>
              <a:rPr lang="en-US" sz="1800" dirty="0">
                <a:solidFill>
                  <a:schemeClr val="tx1">
                    <a:lumMod val="50000"/>
                  </a:schemeClr>
                </a:solidFill>
              </a:rPr>
              <a:t>Examples include – ACIS, ACHA, Local Historical Societies, Area Libraries, Senior Residences, Schools, etc. Ireland Exhibit at Union Township Public Library, Monmouth County, Newark, Easter Rising, Irish-American Link Conference, South Orange Public Library Event w/ Fintan Mullan, and Many Others . . . </a:t>
            </a:r>
          </a:p>
          <a:p>
            <a:pPr eaLnBrk="1" hangingPunct="1">
              <a:buFont typeface="Wingdings" panose="05000000000000000000" pitchFamily="2" charset="2"/>
              <a:buChar char="v"/>
              <a:defRPr/>
            </a:pPr>
            <a:endParaRPr lang="en-US" sz="2000" dirty="0">
              <a:solidFill>
                <a:schemeClr val="tx1">
                  <a:lumMod val="50000"/>
                </a:schemeClr>
              </a:solidFill>
            </a:endParaRPr>
          </a:p>
          <a:p>
            <a:pPr eaLnBrk="1" hangingPunct="1">
              <a:buFont typeface="Wingdings" panose="05000000000000000000" pitchFamily="2" charset="2"/>
              <a:buChar char="v"/>
              <a:defRPr/>
            </a:pPr>
            <a:endParaRPr lang="en-US" sz="2400" dirty="0">
              <a:solidFill>
                <a:schemeClr val="tx1">
                  <a:lumMod val="50000"/>
                </a:schemeClr>
              </a:solidFill>
            </a:endParaRPr>
          </a:p>
          <a:p>
            <a:pPr eaLnBrk="1" hangingPunct="1">
              <a:buFont typeface="Wingdings" panose="05000000000000000000" pitchFamily="2" charset="2"/>
              <a:buChar char="v"/>
              <a:defRPr/>
            </a:pPr>
            <a:endParaRPr lang="en-US" sz="2400" dirty="0">
              <a:solidFill>
                <a:schemeClr val="tx1">
                  <a:lumMod val="50000"/>
                </a:schemeClr>
              </a:solidFill>
            </a:endParaRPr>
          </a:p>
          <a:p>
            <a:pPr eaLnBrk="1" hangingPunct="1">
              <a:buFont typeface="Wingdings" panose="05000000000000000000" pitchFamily="2" charset="2"/>
              <a:buNone/>
              <a:defRPr/>
            </a:pPr>
            <a:endParaRPr lang="en-US" dirty="0">
              <a:solidFill>
                <a:schemeClr val="tx1">
                  <a:lumMod val="50000"/>
                </a:schemeClr>
              </a:solidFill>
            </a:endParaRPr>
          </a:p>
          <a:p>
            <a:pPr eaLnBrk="1" hangingPunct="1">
              <a:buFont typeface="Wingdings" panose="05000000000000000000" pitchFamily="2" charset="2"/>
              <a:buNone/>
              <a:defRPr/>
            </a:pPr>
            <a:endParaRPr lang="en-US" dirty="0">
              <a:solidFill>
                <a:schemeClr val="tx1">
                  <a:lumMod val="50000"/>
                </a:schemeClr>
              </a:solidFill>
            </a:endParaRPr>
          </a:p>
          <a:p>
            <a:pPr eaLnBrk="1" hangingPunct="1">
              <a:buFont typeface="Wingdings" panose="05000000000000000000" pitchFamily="2" charset="2"/>
              <a:buChar char="v"/>
              <a:defRPr/>
            </a:pPr>
            <a:endParaRPr lang="en-US" dirty="0">
              <a:solidFill>
                <a:schemeClr val="tx1">
                  <a:lumMod val="50000"/>
                </a:schemeClr>
              </a:solidFill>
            </a:endParaRPr>
          </a:p>
          <a:p>
            <a:pPr eaLnBrk="1" hangingPunct="1">
              <a:buFont typeface="Wingdings" panose="05000000000000000000" pitchFamily="2" charset="2"/>
              <a:buChar char="v"/>
              <a:defRPr/>
            </a:pPr>
            <a:endParaRPr lang="en-US" dirty="0">
              <a:solidFill>
                <a:schemeClr val="tx1">
                  <a:lumMod val="50000"/>
                </a:schemeClr>
              </a:solidFill>
            </a:endParaRPr>
          </a:p>
          <a:p>
            <a:pPr eaLnBrk="1" hangingPunct="1">
              <a:buFont typeface="Wingdings" panose="05000000000000000000" pitchFamily="2" charset="2"/>
              <a:buChar char="v"/>
              <a:defRPr/>
            </a:pPr>
            <a:endParaRPr lang="en-US" dirty="0">
              <a:solidFill>
                <a:schemeClr val="tx1">
                  <a:lumMod val="50000"/>
                </a:schemeClr>
              </a:solidFill>
            </a:endParaRPr>
          </a:p>
          <a:p>
            <a:pPr eaLnBrk="1" hangingPunct="1">
              <a:defRPr/>
            </a:pPr>
            <a:endParaRPr lang="en-US" dirty="0">
              <a:solidFill>
                <a:schemeClr val="tx1">
                  <a:lumMod val="50000"/>
                </a:schemeClr>
              </a:solidFill>
            </a:endParaRPr>
          </a:p>
        </p:txBody>
      </p:sp>
      <p:pic>
        <p:nvPicPr>
          <p:cNvPr id="21509" name="Picture 4">
            <a:extLst>
              <a:ext uri="{FF2B5EF4-FFF2-40B4-BE49-F238E27FC236}">
                <a16:creationId xmlns:a16="http://schemas.microsoft.com/office/drawing/2014/main" id="{2E469EE0-B5F1-4796-8E54-B5AB90AAD12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8130" y="1671002"/>
            <a:ext cx="2625530" cy="351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A7583F07-B1AE-464B-9830-DC058EEA0D84}"/>
              </a:ext>
            </a:extLst>
          </p:cNvPr>
          <p:cNvPicPr>
            <a:picLocks noChangeAspect="1"/>
          </p:cNvPicPr>
          <p:nvPr/>
        </p:nvPicPr>
        <p:blipFill>
          <a:blip r:embed="rId3"/>
          <a:stretch>
            <a:fillRect/>
          </a:stretch>
        </p:blipFill>
        <p:spPr>
          <a:xfrm>
            <a:off x="4304969" y="1774654"/>
            <a:ext cx="3398107" cy="1730546"/>
          </a:xfrm>
          <a:prstGeom prst="rect">
            <a:avLst/>
          </a:prstGeom>
        </p:spPr>
      </p:pic>
      <p:pic>
        <p:nvPicPr>
          <p:cNvPr id="4" name="Picture 3">
            <a:extLst>
              <a:ext uri="{FF2B5EF4-FFF2-40B4-BE49-F238E27FC236}">
                <a16:creationId xmlns:a16="http://schemas.microsoft.com/office/drawing/2014/main" id="{CA9ACA9C-DBF1-4B2E-9A9E-A99A872BBC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9674" y="3886200"/>
            <a:ext cx="3586196" cy="12954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934BB1D4-5160-4791-8EE2-2416AE83504D}"/>
              </a:ext>
            </a:extLst>
          </p:cNvPr>
          <p:cNvSpPr>
            <a:spLocks noGrp="1"/>
          </p:cNvSpPr>
          <p:nvPr>
            <p:ph type="title"/>
          </p:nvPr>
        </p:nvSpPr>
        <p:spPr>
          <a:xfrm>
            <a:off x="0" y="0"/>
            <a:ext cx="9144000" cy="1219200"/>
          </a:xfrm>
        </p:spPr>
        <p:txBody>
          <a:bodyPr>
            <a:normAutofit/>
          </a:bodyPr>
          <a:lstStyle/>
          <a:p>
            <a:pPr algn="ctr" eaLnBrk="1" hangingPunct="1"/>
            <a:r>
              <a:rPr lang="en-US" altLang="en-US" sz="3200" b="1" dirty="0"/>
              <a:t>Example - Gael Scoil (K-12 Immersion Weekend)</a:t>
            </a:r>
          </a:p>
        </p:txBody>
      </p:sp>
      <p:sp>
        <p:nvSpPr>
          <p:cNvPr id="10243" name="Rectangle 3">
            <a:extLst>
              <a:ext uri="{FF2B5EF4-FFF2-40B4-BE49-F238E27FC236}">
                <a16:creationId xmlns:a16="http://schemas.microsoft.com/office/drawing/2014/main" id="{4B066716-3012-41C3-8384-D7C7E5F46F3E}"/>
              </a:ext>
            </a:extLst>
          </p:cNvPr>
          <p:cNvSpPr>
            <a:spLocks noGrp="1" noChangeArrowheads="1"/>
          </p:cNvSpPr>
          <p:nvPr>
            <p:ph sz="quarter" idx="1"/>
          </p:nvPr>
        </p:nvSpPr>
        <p:spPr>
          <a:xfrm>
            <a:off x="417513" y="1600200"/>
            <a:ext cx="8308975" cy="5029200"/>
          </a:xfrm>
          <a:solidFill>
            <a:schemeClr val="bg2"/>
          </a:solidFill>
        </p:spPr>
        <p:txBody>
          <a:bodyPr/>
          <a:lstStyle/>
          <a:p>
            <a:pPr eaLnBrk="1" hangingPunct="1">
              <a:buFont typeface="Wingdings" panose="05000000000000000000" pitchFamily="2" charset="2"/>
              <a:buChar char="v"/>
              <a:defRPr/>
            </a:pPr>
            <a:r>
              <a:rPr lang="en-US" sz="1800" dirty="0">
                <a:solidFill>
                  <a:schemeClr val="tx1">
                    <a:lumMod val="50000"/>
                  </a:schemeClr>
                </a:solidFill>
              </a:rPr>
              <a:t>Gael Scoil - </a:t>
            </a:r>
            <a:r>
              <a:rPr lang="en-US" sz="1800" dirty="0"/>
              <a:t>The Gael Scoil is a two day program that teaches children from 6-17 about Ireland. Classes are held on food, history, language, music, dance, sports and much more. Instructors range from range from local volunteers and musicians, to championship dancers, university professors and authors.  It is sponsored by the Ancient Order of Hibernians Division 10 in Mercer County New Jersey.</a:t>
            </a:r>
          </a:p>
          <a:p>
            <a:pPr eaLnBrk="1" hangingPunct="1">
              <a:buFont typeface="Wingdings" panose="05000000000000000000" pitchFamily="2" charset="2"/>
              <a:buChar char="v"/>
              <a:defRPr/>
            </a:pPr>
            <a:endParaRPr lang="en-US" sz="1800" dirty="0">
              <a:solidFill>
                <a:schemeClr val="tx1">
                  <a:lumMod val="50000"/>
                </a:schemeClr>
              </a:solidFill>
            </a:endParaRPr>
          </a:p>
        </p:txBody>
      </p:sp>
      <p:pic>
        <p:nvPicPr>
          <p:cNvPr id="18436" name="Picture 2">
            <a:extLst>
              <a:ext uri="{FF2B5EF4-FFF2-40B4-BE49-F238E27FC236}">
                <a16:creationId xmlns:a16="http://schemas.microsoft.com/office/drawing/2014/main" id="{9631B13F-B56B-4451-8C82-FC942E0985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713" y="3276600"/>
            <a:ext cx="30480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30" descr="gael.jpg">
            <a:extLst>
              <a:ext uri="{FF2B5EF4-FFF2-40B4-BE49-F238E27FC236}">
                <a16:creationId xmlns:a16="http://schemas.microsoft.com/office/drawing/2014/main" id="{742647FB-415C-4DA2-835D-0095D81D03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82775" y="5348288"/>
            <a:ext cx="100012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9">
            <a:extLst>
              <a:ext uri="{FF2B5EF4-FFF2-40B4-BE49-F238E27FC236}">
                <a16:creationId xmlns:a16="http://schemas.microsoft.com/office/drawing/2014/main" id="{568494B3-44D1-4BC8-9361-501190AFC07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3424238"/>
            <a:ext cx="4064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7C1F3D1A-40C2-4C57-908E-641ED00C30B7}"/>
              </a:ext>
            </a:extLst>
          </p:cNvPr>
          <p:cNvSpPr>
            <a:spLocks noGrp="1"/>
          </p:cNvSpPr>
          <p:nvPr>
            <p:ph type="title"/>
          </p:nvPr>
        </p:nvSpPr>
        <p:spPr>
          <a:xfrm>
            <a:off x="0" y="0"/>
            <a:ext cx="9144000" cy="1219200"/>
          </a:xfrm>
        </p:spPr>
        <p:txBody>
          <a:bodyPr/>
          <a:lstStyle/>
          <a:p>
            <a:pPr algn="ctr" eaLnBrk="1" hangingPunct="1"/>
            <a:r>
              <a:rPr lang="en-US" altLang="en-US" sz="3200" b="1" dirty="0"/>
              <a:t>Research Leads, Non-Traditional (Irish Examples)</a:t>
            </a:r>
          </a:p>
        </p:txBody>
      </p:sp>
      <p:sp>
        <p:nvSpPr>
          <p:cNvPr id="10243" name="Rectangle 3">
            <a:extLst>
              <a:ext uri="{FF2B5EF4-FFF2-40B4-BE49-F238E27FC236}">
                <a16:creationId xmlns:a16="http://schemas.microsoft.com/office/drawing/2014/main" id="{394A300A-82A4-4B38-B175-7FCDD9857275}"/>
              </a:ext>
            </a:extLst>
          </p:cNvPr>
          <p:cNvSpPr>
            <a:spLocks noGrp="1" noChangeArrowheads="1"/>
          </p:cNvSpPr>
          <p:nvPr>
            <p:ph sz="quarter" idx="1"/>
          </p:nvPr>
        </p:nvSpPr>
        <p:spPr>
          <a:xfrm>
            <a:off x="612775" y="1600200"/>
            <a:ext cx="8153400" cy="4953000"/>
          </a:xfrm>
          <a:solidFill>
            <a:schemeClr val="bg2"/>
          </a:solidFill>
        </p:spPr>
        <p:txBody>
          <a:bodyPr/>
          <a:lstStyle/>
          <a:p>
            <a:pPr eaLnBrk="1" hangingPunct="1">
              <a:buFont typeface="Wingdings" panose="05000000000000000000" pitchFamily="2" charset="2"/>
              <a:buChar char="v"/>
              <a:defRPr/>
            </a:pPr>
            <a:r>
              <a:rPr lang="en-US" sz="3200" dirty="0">
                <a:solidFill>
                  <a:schemeClr val="tx1">
                    <a:lumMod val="50000"/>
                  </a:schemeClr>
                </a:solidFill>
              </a:rPr>
              <a:t>I</a:t>
            </a:r>
            <a:r>
              <a:rPr lang="en-US" sz="2400" dirty="0">
                <a:solidFill>
                  <a:schemeClr val="tx1">
                    <a:lumMod val="50000"/>
                  </a:schemeClr>
                </a:solidFill>
              </a:rPr>
              <a:t>n the beginning we talked about why Religion and Education.  This also combines other institutional types as this range of entities include Athletics (GAA); Political (By Party); Employer (Business Name); Organizations (AOH), even such rituals as Parades (St. Patrick), and Business (IBA), etc.  Think about other areas to think about outside of the basic box(es) so to speak and add useful and unique substance.  </a:t>
            </a:r>
          </a:p>
          <a:p>
            <a:pPr eaLnBrk="1" hangingPunct="1">
              <a:buFont typeface="Wingdings" panose="05000000000000000000" pitchFamily="2" charset="2"/>
              <a:buChar char="v"/>
              <a:defRPr/>
            </a:pPr>
            <a:endParaRPr lang="en-US" sz="1000" dirty="0">
              <a:solidFill>
                <a:schemeClr val="tx1">
                  <a:lumMod val="50000"/>
                </a:schemeClr>
              </a:solidFill>
            </a:endParaRPr>
          </a:p>
          <a:p>
            <a:pPr eaLnBrk="1" hangingPunct="1">
              <a:buFont typeface="Wingdings" panose="05000000000000000000" pitchFamily="2" charset="2"/>
              <a:buChar char="v"/>
              <a:defRPr/>
            </a:pPr>
            <a:r>
              <a:rPr lang="en-US" sz="3200" dirty="0">
                <a:solidFill>
                  <a:schemeClr val="tx1">
                    <a:lumMod val="50000"/>
                  </a:schemeClr>
                </a:solidFill>
              </a:rPr>
              <a:t>E</a:t>
            </a:r>
            <a:r>
              <a:rPr lang="en-US" sz="2400" dirty="0">
                <a:solidFill>
                  <a:schemeClr val="tx1">
                    <a:lumMod val="50000"/>
                  </a:schemeClr>
                </a:solidFill>
              </a:rPr>
              <a:t>ducation, Logic and even Language (English, Irish, Latin, etc.) are all crucial when it comes to the search and subsequent success achieved.   We have bridged the gap from traditional parchment to the Internet and beyond!</a:t>
            </a:r>
          </a:p>
          <a:p>
            <a:pPr eaLnBrk="1" hangingPunct="1">
              <a:buFont typeface="Wingdings" panose="05000000000000000000" pitchFamily="2" charset="2"/>
              <a:buChar char="v"/>
              <a:defRPr/>
            </a:pPr>
            <a:endParaRPr lang="en-US" sz="2000" dirty="0">
              <a:solidFill>
                <a:schemeClr val="tx1">
                  <a:lumMod val="50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1219200"/>
          </a:xfrm>
        </p:spPr>
        <p:txBody>
          <a:bodyPr>
            <a:normAutofit/>
          </a:bodyPr>
          <a:lstStyle/>
          <a:p>
            <a:pPr algn="ctr" eaLnBrk="1" hangingPunct="1"/>
            <a:r>
              <a:rPr lang="en-US" altLang="en-US" sz="3600" b="1" dirty="0"/>
              <a:t>Initiative Ideas – Future Objectives </a:t>
            </a:r>
          </a:p>
        </p:txBody>
      </p:sp>
      <p:sp>
        <p:nvSpPr>
          <p:cNvPr id="10243" name="Rectangle 3"/>
          <p:cNvSpPr>
            <a:spLocks noGrp="1" noChangeArrowheads="1"/>
          </p:cNvSpPr>
          <p:nvPr>
            <p:ph sz="quarter" idx="1"/>
          </p:nvPr>
        </p:nvSpPr>
        <p:spPr>
          <a:xfrm>
            <a:off x="612775" y="1600200"/>
            <a:ext cx="8153400" cy="4800600"/>
          </a:xfrm>
          <a:solidFill>
            <a:schemeClr val="bg2"/>
          </a:solidFill>
        </p:spPr>
        <p:txBody>
          <a:bodyPr>
            <a:normAutofit fontScale="25000" lnSpcReduction="20000"/>
          </a:bodyPr>
          <a:lstStyle/>
          <a:p>
            <a:pPr marL="0" indent="0">
              <a:buNone/>
              <a:defRPr/>
            </a:pPr>
            <a:endParaRPr lang="en-US" sz="8000" dirty="0">
              <a:solidFill>
                <a:schemeClr val="tx1">
                  <a:lumMod val="50000"/>
                </a:schemeClr>
              </a:solidFill>
            </a:endParaRPr>
          </a:p>
          <a:p>
            <a:pPr>
              <a:buFont typeface="Wingdings" panose="05000000000000000000" pitchFamily="2" charset="2"/>
              <a:buChar char="v"/>
              <a:defRPr/>
            </a:pPr>
            <a:r>
              <a:rPr lang="en-US" sz="8000" dirty="0"/>
              <a:t>Class Assignment/Special Project Ideas and Resource Suggestions </a:t>
            </a:r>
          </a:p>
          <a:p>
            <a:pPr>
              <a:buFont typeface="Wingdings" panose="05000000000000000000" pitchFamily="2" charset="2"/>
              <a:buChar char="v"/>
              <a:defRPr/>
            </a:pPr>
            <a:r>
              <a:rPr lang="en-US" sz="8000" dirty="0"/>
              <a:t>History of the Book  (Various Time Periods and Examples)</a:t>
            </a:r>
          </a:p>
          <a:p>
            <a:pPr>
              <a:buFont typeface="Wingdings" panose="05000000000000000000" pitchFamily="2" charset="2"/>
              <a:buChar char="v"/>
              <a:defRPr/>
            </a:pPr>
            <a:r>
              <a:rPr lang="en-US" sz="8000" dirty="0"/>
              <a:t>History of the United Nations  (UNA-USA Collection)  </a:t>
            </a:r>
          </a:p>
          <a:p>
            <a:pPr>
              <a:buFont typeface="Wingdings" panose="05000000000000000000" pitchFamily="2" charset="2"/>
              <a:buChar char="v"/>
              <a:defRPr/>
            </a:pPr>
            <a:r>
              <a:rPr lang="en-US" sz="8000" dirty="0"/>
              <a:t>Historical Text Book Collection (Various Subject Areas/Disciplines Represented)</a:t>
            </a:r>
          </a:p>
          <a:p>
            <a:pPr>
              <a:buFont typeface="Wingdings" panose="05000000000000000000" pitchFamily="2" charset="2"/>
              <a:buChar char="v"/>
              <a:defRPr/>
            </a:pPr>
            <a:r>
              <a:rPr lang="en-US" sz="8000" dirty="0"/>
              <a:t>Seton Hall University History (Student Life, History of Departments/Schools, Publications – Student Press, Underground Newspapers, etc., Time Periods, Social Justice, Athletics, Educational History, etc.)</a:t>
            </a:r>
          </a:p>
          <a:p>
            <a:pPr>
              <a:buFont typeface="Wingdings" panose="05000000000000000000" pitchFamily="2" charset="2"/>
              <a:buChar char="v"/>
              <a:defRPr/>
            </a:pPr>
            <a:r>
              <a:rPr lang="en-US" sz="8000" dirty="0"/>
              <a:t>Student Poetry Publications  (Literature and Expression)</a:t>
            </a:r>
          </a:p>
          <a:p>
            <a:pPr>
              <a:buFont typeface="Wingdings" panose="05000000000000000000" pitchFamily="2" charset="2"/>
              <a:buChar char="v"/>
              <a:defRPr/>
            </a:pPr>
            <a:r>
              <a:rPr lang="en-US" sz="8000" dirty="0"/>
              <a:t>Oral History and/or Radio Programming/Podcasts  (Interviewing techniques and content with community members</a:t>
            </a:r>
          </a:p>
          <a:p>
            <a:pPr>
              <a:buFont typeface="Wingdings" panose="05000000000000000000" pitchFamily="2" charset="2"/>
              <a:buChar char="v"/>
              <a:defRPr/>
            </a:pPr>
            <a:r>
              <a:rPr lang="en-US" sz="8000" dirty="0"/>
              <a:t>Campus History and Development (Architectural Styles, Ecology – Trees/Plants, South Orange-Seton Hall University ties, etc.)</a:t>
            </a:r>
          </a:p>
          <a:p>
            <a:pPr marL="0" indent="0">
              <a:buNone/>
            </a:pPr>
            <a:endParaRPr lang="en-US" sz="8000" dirty="0"/>
          </a:p>
          <a:p>
            <a:pPr eaLnBrk="1" hangingPunct="1">
              <a:buFont typeface="Wingdings" panose="05000000000000000000" pitchFamily="2" charset="2"/>
              <a:buChar char="v"/>
              <a:defRPr/>
            </a:pPr>
            <a:endParaRPr lang="en-US" sz="1200" dirty="0">
              <a:solidFill>
                <a:schemeClr val="tx1">
                  <a:lumMod val="50000"/>
                </a:schemeClr>
              </a:solidFill>
            </a:endParaRPr>
          </a:p>
          <a:p>
            <a:pPr eaLnBrk="1" hangingPunct="1">
              <a:buFont typeface="Wingdings" panose="05000000000000000000" pitchFamily="2" charset="2"/>
              <a:buChar char="v"/>
              <a:defRPr/>
            </a:pPr>
            <a:endParaRPr lang="en-US" sz="1200" dirty="0">
              <a:solidFill>
                <a:schemeClr val="tx1">
                  <a:lumMod val="50000"/>
                </a:schemeClr>
              </a:solidFill>
            </a:endParaRPr>
          </a:p>
          <a:p>
            <a:pPr eaLnBrk="1" hangingPunct="1">
              <a:buFont typeface="Wingdings" panose="05000000000000000000" pitchFamily="2" charset="2"/>
              <a:buChar char="v"/>
              <a:defRPr/>
            </a:pPr>
            <a:endParaRPr lang="en-US" sz="1200" dirty="0">
              <a:solidFill>
                <a:schemeClr val="tx1">
                  <a:lumMod val="50000"/>
                </a:schemeClr>
              </a:solidFill>
            </a:endParaRPr>
          </a:p>
          <a:p>
            <a:pPr eaLnBrk="1" hangingPunct="1">
              <a:buFont typeface="Wingdings" panose="05000000000000000000" pitchFamily="2" charset="2"/>
              <a:buChar char="v"/>
              <a:defRPr/>
            </a:pPr>
            <a:endParaRPr lang="en-US" sz="1200" dirty="0">
              <a:solidFill>
                <a:schemeClr val="tx1">
                  <a:lumMod val="50000"/>
                </a:schemeClr>
              </a:solidFill>
            </a:endParaRPr>
          </a:p>
          <a:p>
            <a:pPr eaLnBrk="1" hangingPunct="1">
              <a:buFont typeface="Wingdings" panose="05000000000000000000" pitchFamily="2" charset="2"/>
              <a:buChar char="v"/>
              <a:defRPr/>
            </a:pPr>
            <a:endParaRPr lang="en-US" sz="1200" dirty="0">
              <a:solidFill>
                <a:schemeClr val="tx1">
                  <a:lumMod val="50000"/>
                </a:schemeClr>
              </a:solidFill>
            </a:endParaRPr>
          </a:p>
          <a:p>
            <a:pPr eaLnBrk="1" hangingPunct="1">
              <a:buFont typeface="Wingdings" panose="05000000000000000000" pitchFamily="2" charset="2"/>
              <a:buChar char="v"/>
              <a:defRPr/>
            </a:pPr>
            <a:endParaRPr lang="en-US" sz="1200" dirty="0">
              <a:solidFill>
                <a:schemeClr val="tx1">
                  <a:lumMod val="50000"/>
                </a:schemeClr>
              </a:solidFill>
            </a:endParaRPr>
          </a:p>
          <a:p>
            <a:pPr eaLnBrk="1" hangingPunct="1">
              <a:buFont typeface="Wingdings" panose="05000000000000000000" pitchFamily="2" charset="2"/>
              <a:buChar char="v"/>
              <a:defRPr/>
            </a:pPr>
            <a:endParaRPr lang="en-US" sz="1200" dirty="0">
              <a:solidFill>
                <a:schemeClr val="tx1">
                  <a:lumMod val="50000"/>
                </a:schemeClr>
              </a:solidFill>
            </a:endParaRPr>
          </a:p>
          <a:p>
            <a:pPr marL="0" indent="0" eaLnBrk="1" hangingPunct="1">
              <a:buNone/>
              <a:defRPr/>
            </a:pPr>
            <a:endParaRPr lang="en-US" sz="1200" dirty="0">
              <a:solidFill>
                <a:schemeClr val="tx1">
                  <a:lumMod val="50000"/>
                </a:schemeClr>
              </a:solidFill>
            </a:endParaRPr>
          </a:p>
          <a:p>
            <a:pPr marL="0" indent="0">
              <a:buNone/>
              <a:defRPr/>
            </a:pPr>
            <a:endParaRPr lang="en-US" sz="1200" dirty="0"/>
          </a:p>
          <a:p>
            <a:pPr marL="0" indent="0" algn="just">
              <a:buNone/>
              <a:defRPr/>
            </a:pPr>
            <a:r>
              <a:rPr lang="en-US" sz="1200" dirty="0"/>
              <a:t>The</a:t>
            </a:r>
            <a:endParaRPr lang="en-US" sz="1200" dirty="0">
              <a:solidFill>
                <a:schemeClr val="tx1">
                  <a:lumMod val="50000"/>
                </a:schemeClr>
              </a:solidFill>
            </a:endParaRPr>
          </a:p>
        </p:txBody>
      </p:sp>
    </p:spTree>
    <p:extLst>
      <p:ext uri="{BB962C8B-B14F-4D97-AF65-F5344CB8AC3E}">
        <p14:creationId xmlns:p14="http://schemas.microsoft.com/office/powerpoint/2010/main" val="3529770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a:bodyPr>
          <a:lstStyle/>
          <a:p>
            <a:pPr algn="ctr"/>
            <a:r>
              <a:rPr lang="en-US" sz="3600" b="1" dirty="0"/>
              <a:t>What We Do – Archives &amp; Special Collections</a:t>
            </a:r>
          </a:p>
        </p:txBody>
      </p:sp>
      <p:sp>
        <p:nvSpPr>
          <p:cNvPr id="3" name="Content Placeholder 2"/>
          <p:cNvSpPr>
            <a:spLocks noGrp="1"/>
          </p:cNvSpPr>
          <p:nvPr>
            <p:ph sz="quarter" idx="1"/>
          </p:nvPr>
        </p:nvSpPr>
        <p:spPr>
          <a:xfrm>
            <a:off x="304800" y="1676400"/>
            <a:ext cx="8534400" cy="4953000"/>
          </a:xfrm>
          <a:solidFill>
            <a:schemeClr val="bg2"/>
          </a:solidFill>
        </p:spPr>
        <p:txBody>
          <a:bodyPr>
            <a:normAutofit fontScale="47500" lnSpcReduction="20000"/>
          </a:bodyPr>
          <a:lstStyle/>
          <a:p>
            <a:pPr>
              <a:buNone/>
            </a:pPr>
            <a:r>
              <a:rPr lang="en-US" sz="3800" dirty="0"/>
              <a:t>    </a:t>
            </a:r>
          </a:p>
          <a:p>
            <a:pPr>
              <a:buNone/>
            </a:pPr>
            <a:r>
              <a:rPr lang="en-US" sz="5100" dirty="0"/>
              <a:t>    </a:t>
            </a:r>
            <a:r>
              <a:rPr lang="en-US" sz="9300" dirty="0"/>
              <a:t>T</a:t>
            </a:r>
            <a:r>
              <a:rPr lang="en-US" sz="5100" dirty="0"/>
              <a:t>he Msgr. William Noé Field Archives &amp; Special Collections Center located on the first floor of  the University Libraries at Seton Hall University serves as the central repository for informational records created by, for and about the institution proper. The Center exists to identify, collect and preserve records of enduring value not only to Seton Hall University, but also the Archdiocese of Newark and/or Catholic New Jersey community which delivers a useful research service for its constituency and the public at large…Through its professional and service-related activities, the Center aims to achieve the ultimate goal of advancing the educational and research mission of Seton Hall University and promote inquiry regarding those who have built and sustained the institution from its founding to the present day.</a:t>
            </a:r>
            <a:br>
              <a:rPr lang="en-US" sz="5100" dirty="0"/>
            </a:br>
            <a:r>
              <a:rPr lang="en-US" sz="5100" dirty="0"/>
              <a:t> </a:t>
            </a:r>
            <a:br>
              <a:rPr lang="en-US" dirty="0"/>
            </a:br>
            <a:r>
              <a:rPr lang="en-US" dirty="0"/>
              <a:t>				</a:t>
            </a:r>
            <a:endParaRPr lang="en-US" sz="59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fontScale="90000"/>
          </a:bodyPr>
          <a:lstStyle/>
          <a:p>
            <a:pPr algn="ctr"/>
            <a:r>
              <a:rPr lang="en-US" b="1" dirty="0"/>
              <a:t>New Jersey Catholic                    Historical Commission</a:t>
            </a:r>
          </a:p>
        </p:txBody>
      </p:sp>
      <p:sp>
        <p:nvSpPr>
          <p:cNvPr id="3" name="Content Placeholder 2"/>
          <p:cNvSpPr>
            <a:spLocks noGrp="1"/>
          </p:cNvSpPr>
          <p:nvPr>
            <p:ph sz="quarter" idx="1"/>
          </p:nvPr>
        </p:nvSpPr>
        <p:spPr>
          <a:xfrm>
            <a:off x="612648" y="1524000"/>
            <a:ext cx="8153400" cy="5029200"/>
          </a:xfrm>
          <a:solidFill>
            <a:schemeClr val="bg2"/>
          </a:solidFill>
          <a:ln>
            <a:solidFill>
              <a:srgbClr val="FFFFCC"/>
            </a:solidFill>
          </a:ln>
        </p:spPr>
        <p:txBody>
          <a:bodyPr>
            <a:noAutofit/>
          </a:bodyPr>
          <a:lstStyle/>
          <a:p>
            <a:pPr algn="ctr" fontAlgn="t">
              <a:buNone/>
            </a:pPr>
            <a:endParaRPr lang="en-US" sz="3200" dirty="0">
              <a:solidFill>
                <a:srgbClr val="FF0000"/>
              </a:solidFill>
            </a:endParaRPr>
          </a:p>
          <a:p>
            <a:pPr algn="ctr" fontAlgn="t">
              <a:buNone/>
            </a:pPr>
            <a:endParaRPr lang="en-US" sz="3200" dirty="0">
              <a:solidFill>
                <a:srgbClr val="FF0000"/>
              </a:solidFill>
            </a:endParaRPr>
          </a:p>
          <a:p>
            <a:pPr algn="ctr" fontAlgn="t">
              <a:buNone/>
            </a:pPr>
            <a:endParaRPr lang="en-US" sz="2400" dirty="0">
              <a:solidFill>
                <a:srgbClr val="FF0000"/>
              </a:solidFill>
            </a:endParaRPr>
          </a:p>
          <a:p>
            <a:pPr algn="ctr" fontAlgn="t">
              <a:buNone/>
            </a:pPr>
            <a:endParaRPr lang="en-US" sz="2400" dirty="0">
              <a:solidFill>
                <a:srgbClr val="FF0000"/>
              </a:solidFill>
            </a:endParaRPr>
          </a:p>
          <a:p>
            <a:pPr algn="ctr" fontAlgn="t">
              <a:buNone/>
            </a:pPr>
            <a:endParaRPr lang="en-US" sz="800" dirty="0">
              <a:solidFill>
                <a:srgbClr val="FF0000"/>
              </a:solidFill>
            </a:endParaRPr>
          </a:p>
          <a:p>
            <a:pPr algn="ctr" fontAlgn="t">
              <a:buNone/>
            </a:pPr>
            <a:r>
              <a:rPr lang="en-US" sz="2400" dirty="0">
                <a:solidFill>
                  <a:schemeClr val="bg2">
                    <a:lumMod val="10000"/>
                  </a:schemeClr>
                </a:solidFill>
              </a:rPr>
              <a:t>This organization is dedicated to promoting scholarship that focuses on all aspects of Catholic History in New Jersey.  We are always looking for individuals to become Friends and supporters of our organization, but also to facilitate research assistance.  Please feel free to visit us on Facebook and/or check out our Internet Homepage at:  </a:t>
            </a:r>
          </a:p>
          <a:p>
            <a:pPr algn="ctr" fontAlgn="t">
              <a:buNone/>
            </a:pPr>
            <a:r>
              <a:rPr lang="en-US" sz="2400" dirty="0">
                <a:solidFill>
                  <a:srgbClr val="FF0000"/>
                </a:solidFill>
                <a:hlinkClick r:id="rId3"/>
              </a:rPr>
              <a:t>http://blogs.shu.edu/njchc/</a:t>
            </a:r>
            <a:endParaRPr lang="en-US" sz="2400" dirty="0">
              <a:solidFill>
                <a:srgbClr val="FF0000"/>
              </a:solidFill>
            </a:endParaRPr>
          </a:p>
          <a:p>
            <a:pPr algn="ctr" fontAlgn="t">
              <a:buNone/>
            </a:pPr>
            <a:endParaRPr lang="en-US" sz="2400" dirty="0">
              <a:solidFill>
                <a:srgbClr val="FF0000"/>
              </a:solidFill>
            </a:endParaRPr>
          </a:p>
        </p:txBody>
      </p:sp>
      <p:pic>
        <p:nvPicPr>
          <p:cNvPr id="4" name="Content Placeholder 3" descr="njchclogo.png"/>
          <p:cNvPicPr>
            <a:picLocks noChangeAspect="1"/>
          </p:cNvPicPr>
          <p:nvPr/>
        </p:nvPicPr>
        <p:blipFill>
          <a:blip r:embed="rId4" cstate="print"/>
          <a:stretch>
            <a:fillRect/>
          </a:stretch>
        </p:blipFill>
        <p:spPr>
          <a:xfrm>
            <a:off x="3657600" y="1752600"/>
            <a:ext cx="1828800" cy="17526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1219200"/>
          </a:xfrm>
        </p:spPr>
        <p:txBody>
          <a:bodyPr/>
          <a:lstStyle/>
          <a:p>
            <a:pPr algn="ctr" eaLnBrk="1" hangingPunct="1"/>
            <a:r>
              <a:rPr lang="en-US" altLang="en-US" b="1" dirty="0"/>
              <a:t>Additional Resources</a:t>
            </a:r>
          </a:p>
        </p:txBody>
      </p:sp>
      <p:sp>
        <p:nvSpPr>
          <p:cNvPr id="10243" name="Rectangle 3"/>
          <p:cNvSpPr>
            <a:spLocks noGrp="1" noChangeArrowheads="1"/>
          </p:cNvSpPr>
          <p:nvPr>
            <p:ph sz="quarter" idx="1"/>
          </p:nvPr>
        </p:nvSpPr>
        <p:spPr>
          <a:xfrm>
            <a:off x="612775" y="1600200"/>
            <a:ext cx="8153400" cy="4800600"/>
          </a:xfrm>
          <a:solidFill>
            <a:schemeClr val="bg2"/>
          </a:solidFill>
        </p:spPr>
        <p:txBody>
          <a:bodyPr>
            <a:normAutofit/>
          </a:bodyPr>
          <a:lstStyle/>
          <a:p>
            <a:pPr marL="0" indent="0" algn="ctr">
              <a:spcBef>
                <a:spcPts val="0"/>
              </a:spcBef>
              <a:buNone/>
            </a:pPr>
            <a:r>
              <a:rPr lang="en-US" sz="2400" b="1" dirty="0"/>
              <a:t>References &amp; Additional Information Sources</a:t>
            </a:r>
          </a:p>
          <a:p>
            <a:pPr marL="0" indent="0" algn="ctr">
              <a:spcBef>
                <a:spcPts val="0"/>
              </a:spcBef>
              <a:buNone/>
            </a:pPr>
            <a:endParaRPr lang="en-US" sz="2000" dirty="0"/>
          </a:p>
          <a:p>
            <a:pPr marL="0" indent="0" algn="ctr">
              <a:spcBef>
                <a:spcPts val="0"/>
              </a:spcBef>
              <a:buNone/>
            </a:pPr>
            <a:r>
              <a:rPr lang="en-US" sz="2400" b="1" dirty="0"/>
              <a:t>University History Research Guide - </a:t>
            </a:r>
            <a:r>
              <a:rPr lang="en-US" sz="2400" b="1" u="sng" dirty="0">
                <a:hlinkClick r:id="rId2"/>
              </a:rPr>
              <a:t>https://library.shu.edu/University_History</a:t>
            </a:r>
            <a:endParaRPr lang="en-US" sz="2400" b="1" u="sng" dirty="0"/>
          </a:p>
          <a:p>
            <a:pPr marL="0" indent="0" algn="ctr">
              <a:spcBef>
                <a:spcPts val="0"/>
              </a:spcBef>
              <a:buNone/>
            </a:pPr>
            <a:endParaRPr lang="en-US" sz="2400" b="1" dirty="0"/>
          </a:p>
          <a:p>
            <a:pPr marL="0" lvl="0" indent="0" algn="ctr">
              <a:buNone/>
            </a:pPr>
            <a:r>
              <a:rPr lang="en-US" sz="2400" b="1" dirty="0"/>
              <a:t>Archives &amp; Special Collections Homepage – </a:t>
            </a:r>
            <a:r>
              <a:rPr lang="en-US" sz="2400" b="1" u="sng" dirty="0">
                <a:hlinkClick r:id="rId3"/>
              </a:rPr>
              <a:t>http://library.shu.edu/archives</a:t>
            </a:r>
            <a:endParaRPr lang="en-US" sz="2400" b="1" u="sng" dirty="0"/>
          </a:p>
          <a:p>
            <a:pPr marL="0" lvl="0" indent="0" algn="ctr">
              <a:buNone/>
            </a:pPr>
            <a:endParaRPr lang="en-US" sz="2400" b="1" dirty="0"/>
          </a:p>
          <a:p>
            <a:pPr marL="0" lvl="0" indent="0" algn="ctr">
              <a:buNone/>
            </a:pPr>
            <a:r>
              <a:rPr lang="en-US" sz="2400" b="1" dirty="0"/>
              <a:t>Seton Hall Traditions Project – </a:t>
            </a:r>
            <a:r>
              <a:rPr lang="en-US" sz="2400" b="1" u="sng" dirty="0">
                <a:hlinkClick r:id="rId4"/>
              </a:rPr>
              <a:t>http://www13.shu.edu/alumni/traditions.cfm</a:t>
            </a:r>
            <a:endParaRPr lang="en-US" sz="2400" b="1" dirty="0"/>
          </a:p>
          <a:p>
            <a:pPr marL="0" indent="0" algn="ctr">
              <a:buNone/>
              <a:defRPr/>
            </a:pPr>
            <a:r>
              <a:rPr lang="en-US" sz="2400" b="1" dirty="0">
                <a:solidFill>
                  <a:schemeClr val="tx1">
                    <a:lumMod val="50000"/>
                  </a:schemeClr>
                </a:solidFill>
              </a:rPr>
              <a:t>University Libraries - </a:t>
            </a:r>
            <a:r>
              <a:rPr lang="en-US" sz="2400" b="1" dirty="0">
                <a:solidFill>
                  <a:srgbClr val="0000FF"/>
                </a:solidFill>
                <a:hlinkClick r:id="rId5"/>
              </a:rPr>
              <a:t>https://library.shu.edu/library</a:t>
            </a:r>
            <a:endParaRPr lang="en-US" sz="2400" b="1" dirty="0">
              <a:solidFill>
                <a:srgbClr val="0000FF"/>
              </a:solidFill>
            </a:endParaRPr>
          </a:p>
          <a:p>
            <a:pPr marL="0" indent="0" algn="ctr">
              <a:buNone/>
              <a:defRPr/>
            </a:pPr>
            <a:endParaRPr lang="en-US" sz="2800" dirty="0">
              <a:solidFill>
                <a:schemeClr val="tx1">
                  <a:lumMod val="50000"/>
                </a:schemeClr>
              </a:solidFill>
            </a:endParaRPr>
          </a:p>
          <a:p>
            <a:pPr marL="0" indent="0" algn="ctr">
              <a:buNone/>
              <a:defRPr/>
            </a:pPr>
            <a:endParaRPr lang="en-US" sz="2000" dirty="0">
              <a:solidFill>
                <a:schemeClr val="tx1">
                  <a:lumMod val="50000"/>
                </a:schemeClr>
              </a:solidFill>
            </a:endParaRPr>
          </a:p>
        </p:txBody>
      </p:sp>
    </p:spTree>
    <p:extLst>
      <p:ext uri="{BB962C8B-B14F-4D97-AF65-F5344CB8AC3E}">
        <p14:creationId xmlns:p14="http://schemas.microsoft.com/office/powerpoint/2010/main" val="2749067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494ED4D-AE72-49D3-8BF6-D1FAEE113015}"/>
              </a:ext>
            </a:extLst>
          </p:cNvPr>
          <p:cNvSpPr>
            <a:spLocks noGrp="1"/>
          </p:cNvSpPr>
          <p:nvPr>
            <p:ph type="title"/>
          </p:nvPr>
        </p:nvSpPr>
        <p:spPr>
          <a:xfrm>
            <a:off x="0" y="0"/>
            <a:ext cx="9144000" cy="1219200"/>
          </a:xfrm>
        </p:spPr>
        <p:txBody>
          <a:bodyPr/>
          <a:lstStyle/>
          <a:p>
            <a:pPr algn="ctr" eaLnBrk="1" hangingPunct="1"/>
            <a:r>
              <a:rPr lang="en-US" altLang="en-US" sz="3600" b="1" dirty="0"/>
              <a:t>Archives &amp; Special Collections - Homepage</a:t>
            </a:r>
          </a:p>
        </p:txBody>
      </p:sp>
      <p:sp>
        <p:nvSpPr>
          <p:cNvPr id="10243" name="Rectangle 3">
            <a:extLst>
              <a:ext uri="{FF2B5EF4-FFF2-40B4-BE49-F238E27FC236}">
                <a16:creationId xmlns:a16="http://schemas.microsoft.com/office/drawing/2014/main" id="{0ACCC9F4-1250-4A4D-B582-1A3A57DF8F92}"/>
              </a:ext>
            </a:extLst>
          </p:cNvPr>
          <p:cNvSpPr>
            <a:spLocks noGrp="1" noChangeArrowheads="1"/>
          </p:cNvSpPr>
          <p:nvPr>
            <p:ph sz="quarter" idx="1"/>
          </p:nvPr>
        </p:nvSpPr>
        <p:spPr>
          <a:xfrm>
            <a:off x="381000" y="1676400"/>
            <a:ext cx="8153400" cy="4953000"/>
          </a:xfrm>
          <a:solidFill>
            <a:schemeClr val="bg2"/>
          </a:solidFill>
        </p:spPr>
        <p:txBody>
          <a:bodyPr/>
          <a:lstStyle/>
          <a:p>
            <a:pPr marL="0" indent="0" eaLnBrk="1" hangingPunct="1">
              <a:buNone/>
              <a:defRPr/>
            </a:pPr>
            <a:endParaRPr lang="en-US" sz="1800" dirty="0"/>
          </a:p>
          <a:p>
            <a:pPr marL="0" indent="0" eaLnBrk="1" hangingPunct="1">
              <a:buNone/>
              <a:defRPr/>
            </a:pPr>
            <a:endParaRPr lang="en-US" sz="1800" dirty="0"/>
          </a:p>
          <a:p>
            <a:pPr marL="0" indent="0" eaLnBrk="1" hangingPunct="1">
              <a:buNone/>
              <a:defRPr/>
            </a:pPr>
            <a:endParaRPr lang="en-US" sz="1800" dirty="0"/>
          </a:p>
          <a:p>
            <a:pPr marL="0" indent="0" eaLnBrk="1" hangingPunct="1">
              <a:buNone/>
              <a:defRPr/>
            </a:pPr>
            <a:r>
              <a:rPr lang="en-US" sz="1800" dirty="0"/>
              <a:t>      Within</a:t>
            </a:r>
            <a:endParaRPr lang="en-US" sz="1000" dirty="0"/>
          </a:p>
          <a:p>
            <a:pPr algn="just" eaLnBrk="1" hangingPunct="1">
              <a:buFont typeface="Wingdings" panose="05000000000000000000" pitchFamily="2" charset="2"/>
              <a:buNone/>
              <a:defRPr/>
            </a:pPr>
            <a:endParaRPr lang="en-US" sz="1000" dirty="0"/>
          </a:p>
        </p:txBody>
      </p:sp>
      <p:pic>
        <p:nvPicPr>
          <p:cNvPr id="2" name="Picture 1">
            <a:extLst>
              <a:ext uri="{FF2B5EF4-FFF2-40B4-BE49-F238E27FC236}">
                <a16:creationId xmlns:a16="http://schemas.microsoft.com/office/drawing/2014/main" id="{84A7E4F3-3EDE-46A1-B382-D99BEEF19AA0}"/>
              </a:ext>
            </a:extLst>
          </p:cNvPr>
          <p:cNvPicPr>
            <a:picLocks noChangeAspect="1"/>
          </p:cNvPicPr>
          <p:nvPr/>
        </p:nvPicPr>
        <p:blipFill>
          <a:blip r:embed="rId2"/>
          <a:stretch>
            <a:fillRect/>
          </a:stretch>
        </p:blipFill>
        <p:spPr>
          <a:xfrm>
            <a:off x="491068" y="1828800"/>
            <a:ext cx="7967132" cy="4572000"/>
          </a:xfrm>
          <a:prstGeom prst="rect">
            <a:avLst/>
          </a:prstGeom>
        </p:spPr>
      </p:pic>
    </p:spTree>
    <p:extLst>
      <p:ext uri="{BB962C8B-B14F-4D97-AF65-F5344CB8AC3E}">
        <p14:creationId xmlns:p14="http://schemas.microsoft.com/office/powerpoint/2010/main" val="1195715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1219200"/>
          </a:xfrm>
        </p:spPr>
        <p:txBody>
          <a:bodyPr>
            <a:normAutofit/>
          </a:bodyPr>
          <a:lstStyle/>
          <a:p>
            <a:pPr algn="ctr" eaLnBrk="1" hangingPunct="1"/>
            <a:r>
              <a:rPr lang="en-US" altLang="en-US" sz="3200" b="1" dirty="0"/>
              <a:t>Archives &amp; Gallery – A Valued Collaboration</a:t>
            </a:r>
          </a:p>
        </p:txBody>
      </p:sp>
      <p:sp>
        <p:nvSpPr>
          <p:cNvPr id="10243" name="Rectangle 3"/>
          <p:cNvSpPr>
            <a:spLocks noGrp="1" noChangeArrowheads="1"/>
          </p:cNvSpPr>
          <p:nvPr>
            <p:ph sz="quarter" idx="1"/>
          </p:nvPr>
        </p:nvSpPr>
        <p:spPr>
          <a:xfrm>
            <a:off x="612775" y="1600200"/>
            <a:ext cx="8153400" cy="4800600"/>
          </a:xfrm>
          <a:solidFill>
            <a:schemeClr val="bg2"/>
          </a:solidFill>
        </p:spPr>
        <p:txBody>
          <a:bodyPr>
            <a:normAutofit/>
          </a:bodyPr>
          <a:lstStyle/>
          <a:p>
            <a:pPr eaLnBrk="1" hangingPunct="1">
              <a:buFont typeface="Wingdings" panose="05000000000000000000" pitchFamily="2" charset="2"/>
              <a:buChar char="v"/>
              <a:defRPr/>
            </a:pPr>
            <a:r>
              <a:rPr lang="en-US" sz="2400" dirty="0">
                <a:solidFill>
                  <a:schemeClr val="tx1">
                    <a:lumMod val="50000"/>
                  </a:schemeClr>
                </a:solidFill>
              </a:rPr>
              <a:t>Aid Provided With Courses, Researchers, Window Displays, Exhibit Case Support, Summer Show etc.  More to come from Jeanne in a moment . . . </a:t>
            </a:r>
          </a:p>
          <a:p>
            <a:pPr marL="0" indent="0" eaLnBrk="1" hangingPunct="1">
              <a:buNone/>
              <a:defRPr/>
            </a:pPr>
            <a:endParaRPr lang="en-US" sz="6400" dirty="0">
              <a:solidFill>
                <a:schemeClr val="tx1">
                  <a:lumMod val="50000"/>
                </a:schemeClr>
              </a:solidFill>
            </a:endParaRPr>
          </a:p>
          <a:p>
            <a:pPr eaLnBrk="1" hangingPunct="1">
              <a:buFont typeface="Wingdings" panose="05000000000000000000" pitchFamily="2" charset="2"/>
              <a:buChar char="v"/>
              <a:defRPr/>
            </a:pPr>
            <a:endParaRPr lang="en-US" sz="6400" dirty="0">
              <a:solidFill>
                <a:schemeClr val="tx1">
                  <a:lumMod val="50000"/>
                </a:schemeClr>
              </a:solidFill>
            </a:endParaRPr>
          </a:p>
          <a:p>
            <a:pPr marL="0" indent="0">
              <a:buNone/>
            </a:pPr>
            <a:endParaRPr lang="en-US" sz="1200" dirty="0">
              <a:solidFill>
                <a:schemeClr val="tx1">
                  <a:lumMod val="50000"/>
                </a:schemeClr>
              </a:solidFill>
            </a:endParaRPr>
          </a:p>
        </p:txBody>
      </p:sp>
      <p:pic>
        <p:nvPicPr>
          <p:cNvPr id="4" name="Picture 3">
            <a:extLst>
              <a:ext uri="{FF2B5EF4-FFF2-40B4-BE49-F238E27FC236}">
                <a16:creationId xmlns:a16="http://schemas.microsoft.com/office/drawing/2014/main" id="{919324FA-CC22-4D1A-9D22-9CDDF58908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5249" y="2686050"/>
            <a:ext cx="278923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989DCC12-AE88-4722-9614-36D12EEF18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7750" y="3048000"/>
            <a:ext cx="3505200" cy="2838450"/>
          </a:xfrm>
          <a:prstGeom prst="rect">
            <a:avLst/>
          </a:prstGeom>
        </p:spPr>
      </p:pic>
    </p:spTree>
    <p:extLst>
      <p:ext uri="{BB962C8B-B14F-4D97-AF65-F5344CB8AC3E}">
        <p14:creationId xmlns:p14="http://schemas.microsoft.com/office/powerpoint/2010/main" val="4057934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1219200"/>
          </a:xfrm>
        </p:spPr>
        <p:txBody>
          <a:bodyPr/>
          <a:lstStyle/>
          <a:p>
            <a:pPr algn="ctr" eaLnBrk="1" hangingPunct="1"/>
            <a:r>
              <a:rPr lang="en-US" altLang="en-US" b="1" dirty="0"/>
              <a:t>Follow-Up &amp; Contact Details</a:t>
            </a:r>
          </a:p>
        </p:txBody>
      </p:sp>
      <p:sp>
        <p:nvSpPr>
          <p:cNvPr id="10243" name="Rectangle 3"/>
          <p:cNvSpPr>
            <a:spLocks noGrp="1" noChangeArrowheads="1"/>
          </p:cNvSpPr>
          <p:nvPr>
            <p:ph sz="quarter" idx="1"/>
          </p:nvPr>
        </p:nvSpPr>
        <p:spPr>
          <a:xfrm>
            <a:off x="612775" y="1600200"/>
            <a:ext cx="8153400" cy="4800600"/>
          </a:xfrm>
          <a:solidFill>
            <a:schemeClr val="bg2"/>
          </a:solidFill>
        </p:spPr>
        <p:txBody>
          <a:bodyPr>
            <a:normAutofit/>
          </a:bodyPr>
          <a:lstStyle/>
          <a:p>
            <a:pPr algn="ctr" fontAlgn="t">
              <a:buNone/>
            </a:pPr>
            <a:r>
              <a:rPr lang="en-US" sz="2800" dirty="0"/>
              <a:t>Alan Delozier</a:t>
            </a:r>
          </a:p>
          <a:p>
            <a:pPr algn="ctr" fontAlgn="t">
              <a:buNone/>
            </a:pPr>
            <a:r>
              <a:rPr lang="en-US" sz="2400" dirty="0">
                <a:solidFill>
                  <a:srgbClr val="0000FF"/>
                </a:solidFill>
              </a:rPr>
              <a:t>Seton Hall University</a:t>
            </a:r>
          </a:p>
          <a:p>
            <a:pPr algn="ctr" fontAlgn="t">
              <a:buNone/>
            </a:pPr>
            <a:r>
              <a:rPr lang="en-US" sz="2400" dirty="0"/>
              <a:t>E-Mail:  </a:t>
            </a:r>
            <a:r>
              <a:rPr lang="en-US" sz="2400" dirty="0">
                <a:hlinkClick r:id="rId3"/>
              </a:rPr>
              <a:t>Alan.Delozier@shu.edu</a:t>
            </a:r>
            <a:endParaRPr lang="en-US" sz="2400" dirty="0"/>
          </a:p>
          <a:p>
            <a:pPr algn="ctr" fontAlgn="t">
              <a:buNone/>
            </a:pPr>
            <a:r>
              <a:rPr lang="en-US" sz="2400" dirty="0"/>
              <a:t>Phone:  (973) 275-2378</a:t>
            </a:r>
          </a:p>
          <a:p>
            <a:pPr algn="ctr" fontAlgn="t">
              <a:buNone/>
            </a:pPr>
            <a:r>
              <a:rPr lang="en-US" sz="2000" dirty="0"/>
              <a:t>LibGuides -</a:t>
            </a:r>
            <a:r>
              <a:rPr lang="en-US" sz="2000" dirty="0">
                <a:solidFill>
                  <a:srgbClr val="0000FF"/>
                </a:solidFill>
              </a:rPr>
              <a:t> </a:t>
            </a:r>
            <a:r>
              <a:rPr lang="en-US" sz="2000" dirty="0">
                <a:solidFill>
                  <a:srgbClr val="0000FF"/>
                </a:solidFill>
                <a:hlinkClick r:id="rId4"/>
              </a:rPr>
              <a:t>http://shu.libguides.com/cat.php?cid=55869</a:t>
            </a:r>
            <a:endParaRPr lang="en-US" sz="2000" dirty="0">
              <a:solidFill>
                <a:srgbClr val="0000FF"/>
              </a:solidFill>
            </a:endParaRPr>
          </a:p>
          <a:p>
            <a:pPr algn="ctr" fontAlgn="t">
              <a:buNone/>
            </a:pPr>
            <a:r>
              <a:rPr lang="en-US" sz="2000" dirty="0"/>
              <a:t>Homepage – </a:t>
            </a:r>
            <a:r>
              <a:rPr lang="en-US" sz="2000" dirty="0">
                <a:solidFill>
                  <a:srgbClr val="0000FF"/>
                </a:solidFill>
                <a:hlinkClick r:id="rId5"/>
              </a:rPr>
              <a:t>http://www.shu.edu/academics/libraries/archives/index.cfm</a:t>
            </a:r>
            <a:endParaRPr lang="en-US" sz="2000" dirty="0">
              <a:solidFill>
                <a:srgbClr val="0000FF"/>
              </a:solidFill>
            </a:endParaRPr>
          </a:p>
          <a:p>
            <a:pPr algn="ctr" fontAlgn="t">
              <a:buNone/>
            </a:pPr>
            <a:endParaRPr lang="en-US" sz="2400" dirty="0">
              <a:solidFill>
                <a:srgbClr val="0000FF"/>
              </a:solidFill>
            </a:endParaRPr>
          </a:p>
          <a:p>
            <a:pPr algn="ctr" fontAlgn="t">
              <a:buNone/>
            </a:pPr>
            <a:r>
              <a:rPr lang="en-US" sz="4400" b="1" dirty="0"/>
              <a:t>Thank You!!!</a:t>
            </a:r>
          </a:p>
          <a:p>
            <a:pPr marL="0" indent="0" eaLnBrk="1" hangingPunct="1">
              <a:buNone/>
              <a:defRPr/>
            </a:pPr>
            <a:endParaRPr lang="en-US" sz="2400" dirty="0">
              <a:solidFill>
                <a:schemeClr val="tx1">
                  <a:lumMod val="50000"/>
                </a:schemeClr>
              </a:solidFill>
            </a:endParaRPr>
          </a:p>
        </p:txBody>
      </p:sp>
      <p:pic>
        <p:nvPicPr>
          <p:cNvPr id="4" name="Picture 2" descr="https://encrypted-tbn3.gstatic.com/images?q=tbn:ANd9GcRo0ItaIsVTyaNjdfY84AQRW4AivPwE1SpsRV-ani9ZJJyUWW2iRQ"/>
          <p:cNvPicPr>
            <a:picLocks noChangeAspect="1" noChangeArrowheads="1"/>
          </p:cNvPicPr>
          <p:nvPr/>
        </p:nvPicPr>
        <p:blipFill>
          <a:blip r:embed="rId6" cstate="print"/>
          <a:srcRect/>
          <a:stretch>
            <a:fillRect/>
          </a:stretch>
        </p:blipFill>
        <p:spPr bwMode="auto">
          <a:xfrm>
            <a:off x="6858000" y="1752600"/>
            <a:ext cx="1590675" cy="1190625"/>
          </a:xfrm>
          <a:prstGeom prst="rect">
            <a:avLst/>
          </a:prstGeom>
          <a:noFill/>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200" y="4343400"/>
            <a:ext cx="1676400" cy="2057400"/>
          </a:xfrm>
          <a:prstGeom prst="rect">
            <a:avLst/>
          </a:prstGeom>
        </p:spPr>
      </p:pic>
    </p:spTree>
    <p:extLst>
      <p:ext uri="{BB962C8B-B14F-4D97-AF65-F5344CB8AC3E}">
        <p14:creationId xmlns:p14="http://schemas.microsoft.com/office/powerpoint/2010/main" val="2274425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a:bodyPr>
          <a:lstStyle/>
          <a:p>
            <a:pPr algn="ctr"/>
            <a:r>
              <a:rPr lang="en-US" sz="3600" b="1" dirty="0"/>
              <a:t>Collecting Focus - Archival</a:t>
            </a:r>
          </a:p>
        </p:txBody>
      </p:sp>
      <p:sp>
        <p:nvSpPr>
          <p:cNvPr id="3" name="Content Placeholder 2"/>
          <p:cNvSpPr>
            <a:spLocks noGrp="1"/>
          </p:cNvSpPr>
          <p:nvPr>
            <p:ph sz="quarter" idx="1"/>
          </p:nvPr>
        </p:nvSpPr>
        <p:spPr>
          <a:xfrm>
            <a:off x="612648" y="1676400"/>
            <a:ext cx="7997952" cy="4876800"/>
          </a:xfrm>
          <a:solidFill>
            <a:schemeClr val="bg2"/>
          </a:solidFill>
        </p:spPr>
        <p:txBody>
          <a:bodyPr>
            <a:normAutofit/>
          </a:bodyPr>
          <a:lstStyle/>
          <a:p>
            <a:pPr algn="ctr">
              <a:buNone/>
            </a:pPr>
            <a:r>
              <a:rPr lang="en-US" sz="2400" b="1" dirty="0"/>
              <a:t>Seton Hall University  (1856-Present)</a:t>
            </a:r>
          </a:p>
          <a:p>
            <a:pPr algn="ctr">
              <a:buNone/>
            </a:pPr>
            <a:r>
              <a:rPr lang="en-US" sz="2400" b="1" dirty="0"/>
              <a:t>Archdiocese of Newark  (1853-Present)</a:t>
            </a:r>
          </a:p>
          <a:p>
            <a:pPr algn="ctr">
              <a:buNone/>
            </a:pPr>
            <a:r>
              <a:rPr lang="en-US" sz="2400" b="1" dirty="0"/>
              <a:t>Catholic New Jersey (1680-Present)</a:t>
            </a:r>
          </a:p>
          <a:p>
            <a:pPr algn="ctr">
              <a:buNone/>
            </a:pPr>
            <a:endParaRPr lang="en-US" sz="1000" dirty="0"/>
          </a:p>
          <a:p>
            <a:pPr algn="ctr">
              <a:buNone/>
            </a:pPr>
            <a:r>
              <a:rPr lang="en-US" sz="2400" b="1" dirty="0"/>
              <a:t>Manuscript Collections </a:t>
            </a:r>
          </a:p>
          <a:p>
            <a:pPr algn="ctr">
              <a:buNone/>
            </a:pPr>
            <a:r>
              <a:rPr lang="en-US" sz="2400" dirty="0"/>
              <a:t>Political  (Hughes, Shanley, Others) </a:t>
            </a:r>
          </a:p>
          <a:p>
            <a:pPr algn="ctr">
              <a:buNone/>
            </a:pPr>
            <a:r>
              <a:rPr lang="en-US" sz="2400" dirty="0"/>
              <a:t>Religious  (Seton Family, Jewish-Christian)</a:t>
            </a:r>
          </a:p>
          <a:p>
            <a:pPr algn="ctr">
              <a:buNone/>
            </a:pPr>
            <a:r>
              <a:rPr lang="en-US" sz="2400" dirty="0"/>
              <a:t>Cultural  (Global Constituencies)</a:t>
            </a:r>
          </a:p>
          <a:p>
            <a:pPr algn="ctr">
              <a:buNone/>
            </a:pPr>
            <a:endParaRPr lang="en-US" sz="1200" dirty="0"/>
          </a:p>
          <a:p>
            <a:pPr algn="ctr">
              <a:buNone/>
            </a:pPr>
            <a:r>
              <a:rPr lang="en-US" sz="2400" b="1" dirty="0"/>
              <a:t>Archives &amp; Special Collections Homepage</a:t>
            </a:r>
          </a:p>
          <a:p>
            <a:pPr algn="ctr">
              <a:buNone/>
            </a:pPr>
            <a:r>
              <a:rPr lang="en-US" sz="2400" dirty="0">
                <a:hlinkClick r:id="rId2"/>
              </a:rPr>
              <a:t>https://library.shu.edu/archives</a:t>
            </a:r>
            <a:endParaRPr lang="en-US" sz="2400" dirty="0">
              <a:hlinkClick r:id="rId3"/>
            </a:endParaRPr>
          </a:p>
          <a:p>
            <a:pPr algn="ctr">
              <a:buNone/>
            </a:pPr>
            <a:endParaRPr lang="en-US" sz="2200" dirty="0"/>
          </a:p>
          <a:p>
            <a:pPr>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a:bodyPr>
          <a:lstStyle/>
          <a:p>
            <a:pPr algn="ctr"/>
            <a:r>
              <a:rPr lang="en-US" sz="3600" b="1" dirty="0"/>
              <a:t>Resource Types – Traditional . . .  </a:t>
            </a:r>
          </a:p>
        </p:txBody>
      </p:sp>
      <p:sp>
        <p:nvSpPr>
          <p:cNvPr id="3" name="Content Placeholder 2"/>
          <p:cNvSpPr>
            <a:spLocks noGrp="1"/>
          </p:cNvSpPr>
          <p:nvPr>
            <p:ph sz="quarter" idx="1"/>
          </p:nvPr>
        </p:nvSpPr>
        <p:spPr>
          <a:xfrm>
            <a:off x="304800" y="1676400"/>
            <a:ext cx="8534400" cy="4953000"/>
          </a:xfrm>
          <a:solidFill>
            <a:schemeClr val="bg2"/>
          </a:solidFill>
        </p:spPr>
        <p:txBody>
          <a:bodyPr>
            <a:normAutofit fontScale="25000" lnSpcReduction="20000"/>
          </a:bodyPr>
          <a:lstStyle/>
          <a:p>
            <a:pPr marL="0" algn="ctr">
              <a:buNone/>
            </a:pPr>
            <a:endParaRPr lang="en-US" sz="3200" b="1" dirty="0">
              <a:solidFill>
                <a:schemeClr val="accent2"/>
              </a:solidFill>
            </a:endParaRPr>
          </a:p>
          <a:p>
            <a:pPr>
              <a:buFont typeface="Wingdings" panose="05000000000000000000" pitchFamily="2" charset="2"/>
              <a:buChar char="v"/>
              <a:defRPr/>
            </a:pPr>
            <a:r>
              <a:rPr lang="en-US" sz="9600" dirty="0">
                <a:solidFill>
                  <a:schemeClr val="bg2">
                    <a:lumMod val="10000"/>
                  </a:schemeClr>
                </a:solidFill>
              </a:rPr>
              <a:t>Photographs, Diaries, Correspondence/Letters, Scrapbooks, Bibles, Anthologies, Artifacts, Additional Materials . . . </a:t>
            </a:r>
          </a:p>
          <a:p>
            <a:pPr marL="0" indent="0">
              <a:buNone/>
              <a:defRPr/>
            </a:pPr>
            <a:endParaRPr lang="en-US" sz="9600" dirty="0">
              <a:solidFill>
                <a:schemeClr val="bg2">
                  <a:lumMod val="10000"/>
                </a:schemeClr>
              </a:solidFill>
            </a:endParaRPr>
          </a:p>
          <a:p>
            <a:pPr>
              <a:buFont typeface="Wingdings" panose="05000000000000000000" pitchFamily="2" charset="2"/>
              <a:buChar char="v"/>
              <a:defRPr/>
            </a:pPr>
            <a:endParaRPr lang="en-US" sz="11200" dirty="0">
              <a:solidFill>
                <a:schemeClr val="accent2"/>
              </a:solidFill>
            </a:endParaRPr>
          </a:p>
          <a:p>
            <a:pPr marL="0">
              <a:buNone/>
            </a:pPr>
            <a:endParaRPr lang="en-US" sz="8000" dirty="0">
              <a:solidFill>
                <a:schemeClr val="accent2"/>
              </a:solidFill>
            </a:endParaRPr>
          </a:p>
          <a:p>
            <a:pPr marL="0">
              <a:buNone/>
            </a:pPr>
            <a:endParaRPr lang="en-US" sz="8000" dirty="0">
              <a:solidFill>
                <a:schemeClr val="accent2"/>
              </a:solidFill>
            </a:endParaRPr>
          </a:p>
          <a:p>
            <a:pPr marL="0">
              <a:buNone/>
            </a:pPr>
            <a:endParaRPr lang="en-US" sz="8000" dirty="0">
              <a:solidFill>
                <a:schemeClr val="accent2"/>
              </a:solidFill>
            </a:endParaRPr>
          </a:p>
          <a:p>
            <a:pPr marL="0">
              <a:buNone/>
            </a:pPr>
            <a:endParaRPr lang="en-US" sz="8000" dirty="0">
              <a:solidFill>
                <a:schemeClr val="accent2"/>
              </a:solidFill>
            </a:endParaRPr>
          </a:p>
          <a:p>
            <a:pPr>
              <a:buNone/>
            </a:pPr>
            <a:endParaRPr lang="en-US" sz="5800" dirty="0">
              <a:solidFill>
                <a:schemeClr val="accent2"/>
              </a:solidFill>
            </a:endParaRPr>
          </a:p>
          <a:p>
            <a:pPr>
              <a:buNone/>
            </a:pPr>
            <a:endParaRPr lang="en-US" sz="5800" dirty="0">
              <a:solidFill>
                <a:schemeClr val="accent2"/>
              </a:solidFill>
            </a:endParaRPr>
          </a:p>
          <a:p>
            <a:pPr>
              <a:buNone/>
            </a:pPr>
            <a:endParaRPr lang="en-US" sz="5800" dirty="0">
              <a:solidFill>
                <a:schemeClr val="accent2"/>
              </a:solidFill>
            </a:endParaRPr>
          </a:p>
          <a:p>
            <a:pPr>
              <a:buNone/>
            </a:pPr>
            <a:r>
              <a:rPr lang="en-US" sz="5800" dirty="0">
                <a:solidFill>
                  <a:schemeClr val="accent2"/>
                </a:solidFill>
              </a:rPr>
              <a:t> </a:t>
            </a:r>
          </a:p>
          <a:p>
            <a:pPr>
              <a:buNone/>
            </a:pPr>
            <a:endParaRPr lang="en-US" sz="5800" dirty="0">
              <a:solidFill>
                <a:schemeClr val="accent2"/>
              </a:solidFill>
            </a:endParaRPr>
          </a:p>
          <a:p>
            <a:pPr>
              <a:buNone/>
            </a:pPr>
            <a:endParaRPr lang="en-US" sz="5100" dirty="0">
              <a:solidFill>
                <a:schemeClr val="accent2"/>
              </a:solidFill>
            </a:endParaRPr>
          </a:p>
          <a:p>
            <a:pPr>
              <a:buNone/>
            </a:pPr>
            <a:br>
              <a:rPr lang="en-US" sz="5100" dirty="0">
                <a:solidFill>
                  <a:schemeClr val="accent2"/>
                </a:solidFill>
              </a:rPr>
            </a:br>
            <a:r>
              <a:rPr lang="en-US" sz="5100" dirty="0">
                <a:solidFill>
                  <a:schemeClr val="accent2"/>
                </a:solidFill>
              </a:rPr>
              <a:t> </a:t>
            </a:r>
            <a:br>
              <a:rPr lang="en-US" dirty="0">
                <a:solidFill>
                  <a:schemeClr val="accent2"/>
                </a:solidFill>
              </a:rPr>
            </a:br>
            <a:r>
              <a:rPr lang="en-US" dirty="0">
                <a:solidFill>
                  <a:schemeClr val="accent2"/>
                </a:solidFill>
              </a:rPr>
              <a:t>				</a:t>
            </a:r>
            <a:endParaRPr lang="en-US" sz="5900" dirty="0">
              <a:solidFill>
                <a:schemeClr val="accent2"/>
              </a:solidFill>
            </a:endParaRPr>
          </a:p>
        </p:txBody>
      </p:sp>
      <p:pic>
        <p:nvPicPr>
          <p:cNvPr id="12" name="Picture 11">
            <a:extLst>
              <a:ext uri="{FF2B5EF4-FFF2-40B4-BE49-F238E27FC236}">
                <a16:creationId xmlns:a16="http://schemas.microsoft.com/office/drawing/2014/main" id="{7B96DE51-BB56-4E4D-8F9F-091E5A9088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2971800"/>
            <a:ext cx="3598192" cy="3200400"/>
          </a:xfrm>
          <a:prstGeom prst="rect">
            <a:avLst/>
          </a:prstGeom>
        </p:spPr>
      </p:pic>
      <p:pic>
        <p:nvPicPr>
          <p:cNvPr id="15" name="Picture 14">
            <a:extLst>
              <a:ext uri="{FF2B5EF4-FFF2-40B4-BE49-F238E27FC236}">
                <a16:creationId xmlns:a16="http://schemas.microsoft.com/office/drawing/2014/main" id="{C63AF738-B8C1-4B00-A30C-7A34F9D345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4625340" y="2819399"/>
            <a:ext cx="3756660" cy="34846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a:bodyPr>
          <a:lstStyle/>
          <a:p>
            <a:pPr algn="ctr"/>
            <a:r>
              <a:rPr lang="en-US" sz="3600" b="1" dirty="0"/>
              <a:t>. . . To Digital &amp; Beyond</a:t>
            </a:r>
          </a:p>
        </p:txBody>
      </p:sp>
      <p:sp>
        <p:nvSpPr>
          <p:cNvPr id="3" name="Content Placeholder 2"/>
          <p:cNvSpPr>
            <a:spLocks noGrp="1"/>
          </p:cNvSpPr>
          <p:nvPr>
            <p:ph sz="quarter" idx="1"/>
          </p:nvPr>
        </p:nvSpPr>
        <p:spPr>
          <a:xfrm>
            <a:off x="304800" y="1676400"/>
            <a:ext cx="8534400" cy="4953000"/>
          </a:xfrm>
          <a:solidFill>
            <a:schemeClr val="bg2"/>
          </a:solidFill>
        </p:spPr>
        <p:txBody>
          <a:bodyPr>
            <a:normAutofit fontScale="32500" lnSpcReduction="20000"/>
          </a:bodyPr>
          <a:lstStyle/>
          <a:p>
            <a:pPr marL="0" algn="ctr">
              <a:buNone/>
            </a:pPr>
            <a:endParaRPr lang="en-US" sz="6400" b="1" dirty="0">
              <a:solidFill>
                <a:schemeClr val="accent2"/>
              </a:solidFill>
            </a:endParaRPr>
          </a:p>
          <a:p>
            <a:pPr marL="0" indent="0">
              <a:buNone/>
              <a:defRPr/>
            </a:pPr>
            <a:r>
              <a:rPr lang="en-US" sz="9600" b="1" dirty="0">
                <a:solidFill>
                  <a:schemeClr val="bg2">
                    <a:lumMod val="10000"/>
                  </a:schemeClr>
                </a:solidFill>
              </a:rPr>
              <a:t>    Photographs</a:t>
            </a:r>
            <a:endParaRPr lang="en-US" sz="11200" dirty="0">
              <a:solidFill>
                <a:schemeClr val="accent2"/>
              </a:solidFill>
            </a:endParaRPr>
          </a:p>
          <a:p>
            <a:pPr marL="0">
              <a:buNone/>
            </a:pPr>
            <a:endParaRPr lang="en-US" sz="8000" dirty="0">
              <a:solidFill>
                <a:schemeClr val="accent2"/>
              </a:solidFill>
            </a:endParaRPr>
          </a:p>
          <a:p>
            <a:pPr marL="0">
              <a:buNone/>
            </a:pPr>
            <a:endParaRPr lang="en-US" sz="8000" dirty="0">
              <a:solidFill>
                <a:schemeClr val="accent2"/>
              </a:solidFill>
            </a:endParaRPr>
          </a:p>
          <a:p>
            <a:pPr marL="0">
              <a:buNone/>
            </a:pPr>
            <a:endParaRPr lang="en-US" sz="8000" dirty="0">
              <a:solidFill>
                <a:schemeClr val="accent2"/>
              </a:solidFill>
            </a:endParaRPr>
          </a:p>
          <a:p>
            <a:pPr marL="0">
              <a:buNone/>
            </a:pPr>
            <a:endParaRPr lang="en-US" sz="8000" dirty="0">
              <a:solidFill>
                <a:schemeClr val="accent2"/>
              </a:solidFill>
            </a:endParaRPr>
          </a:p>
          <a:p>
            <a:pPr>
              <a:buNone/>
            </a:pPr>
            <a:endParaRPr lang="en-US" sz="5800" dirty="0">
              <a:solidFill>
                <a:schemeClr val="accent2"/>
              </a:solidFill>
            </a:endParaRPr>
          </a:p>
          <a:p>
            <a:pPr>
              <a:buNone/>
            </a:pPr>
            <a:endParaRPr lang="en-US" sz="5800" dirty="0">
              <a:solidFill>
                <a:schemeClr val="accent2"/>
              </a:solidFill>
            </a:endParaRPr>
          </a:p>
          <a:p>
            <a:pPr>
              <a:buNone/>
            </a:pPr>
            <a:endParaRPr lang="en-US" sz="5800" dirty="0">
              <a:solidFill>
                <a:schemeClr val="accent2"/>
              </a:solidFill>
            </a:endParaRPr>
          </a:p>
          <a:p>
            <a:pPr>
              <a:buNone/>
            </a:pPr>
            <a:r>
              <a:rPr lang="en-US" sz="5800" dirty="0">
                <a:solidFill>
                  <a:schemeClr val="accent2"/>
                </a:solidFill>
              </a:rPr>
              <a:t> </a:t>
            </a:r>
          </a:p>
          <a:p>
            <a:pPr>
              <a:buNone/>
            </a:pPr>
            <a:endParaRPr lang="en-US" sz="5800" dirty="0">
              <a:solidFill>
                <a:schemeClr val="accent2"/>
              </a:solidFill>
            </a:endParaRPr>
          </a:p>
          <a:p>
            <a:pPr>
              <a:buNone/>
            </a:pPr>
            <a:endParaRPr lang="en-US" sz="5100" dirty="0">
              <a:solidFill>
                <a:schemeClr val="accent2"/>
              </a:solidFill>
            </a:endParaRPr>
          </a:p>
          <a:p>
            <a:pPr>
              <a:buNone/>
            </a:pPr>
            <a:br>
              <a:rPr lang="en-US" sz="5100" dirty="0">
                <a:solidFill>
                  <a:schemeClr val="accent2"/>
                </a:solidFill>
              </a:rPr>
            </a:br>
            <a:r>
              <a:rPr lang="en-US" sz="5100" dirty="0">
                <a:solidFill>
                  <a:schemeClr val="accent2"/>
                </a:solidFill>
              </a:rPr>
              <a:t> </a:t>
            </a:r>
            <a:br>
              <a:rPr lang="en-US" dirty="0">
                <a:solidFill>
                  <a:schemeClr val="accent2"/>
                </a:solidFill>
              </a:rPr>
            </a:br>
            <a:r>
              <a:rPr lang="en-US" dirty="0">
                <a:solidFill>
                  <a:schemeClr val="accent2"/>
                </a:solidFill>
              </a:rPr>
              <a:t>				</a:t>
            </a:r>
            <a:endParaRPr lang="en-US" sz="5900" dirty="0">
              <a:solidFill>
                <a:schemeClr val="accent2"/>
              </a:solidFill>
            </a:endParaRPr>
          </a:p>
        </p:txBody>
      </p:sp>
      <p:pic>
        <p:nvPicPr>
          <p:cNvPr id="13" name="Picture 12">
            <a:extLst>
              <a:ext uri="{FF2B5EF4-FFF2-40B4-BE49-F238E27FC236}">
                <a16:creationId xmlns:a16="http://schemas.microsoft.com/office/drawing/2014/main" id="{C023EFD7-4E95-4914-B736-720C2C4C0F9B}"/>
              </a:ext>
            </a:extLst>
          </p:cNvPr>
          <p:cNvPicPr>
            <a:picLocks noChangeAspect="1"/>
          </p:cNvPicPr>
          <p:nvPr/>
        </p:nvPicPr>
        <p:blipFill>
          <a:blip r:embed="rId3"/>
          <a:stretch>
            <a:fillRect/>
          </a:stretch>
        </p:blipFill>
        <p:spPr>
          <a:xfrm>
            <a:off x="533400" y="1752600"/>
            <a:ext cx="8153400" cy="4724400"/>
          </a:xfrm>
          <a:prstGeom prst="rect">
            <a:avLst/>
          </a:prstGeom>
        </p:spPr>
      </p:pic>
    </p:spTree>
    <p:extLst>
      <p:ext uri="{BB962C8B-B14F-4D97-AF65-F5344CB8AC3E}">
        <p14:creationId xmlns:p14="http://schemas.microsoft.com/office/powerpoint/2010/main" val="351056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494ED4D-AE72-49D3-8BF6-D1FAEE113015}"/>
              </a:ext>
            </a:extLst>
          </p:cNvPr>
          <p:cNvSpPr>
            <a:spLocks noGrp="1"/>
          </p:cNvSpPr>
          <p:nvPr>
            <p:ph type="title"/>
          </p:nvPr>
        </p:nvSpPr>
        <p:spPr>
          <a:xfrm>
            <a:off x="0" y="0"/>
            <a:ext cx="9144000" cy="1219200"/>
          </a:xfrm>
        </p:spPr>
        <p:txBody>
          <a:bodyPr/>
          <a:lstStyle/>
          <a:p>
            <a:pPr algn="ctr" eaLnBrk="1" hangingPunct="1"/>
            <a:r>
              <a:rPr lang="en-US" altLang="en-US" sz="3600" b="1" dirty="0"/>
              <a:t>Philosophy of Archival Association</a:t>
            </a:r>
          </a:p>
        </p:txBody>
      </p:sp>
      <p:sp>
        <p:nvSpPr>
          <p:cNvPr id="10243" name="Rectangle 3">
            <a:extLst>
              <a:ext uri="{FF2B5EF4-FFF2-40B4-BE49-F238E27FC236}">
                <a16:creationId xmlns:a16="http://schemas.microsoft.com/office/drawing/2014/main" id="{0ACCC9F4-1250-4A4D-B582-1A3A57DF8F92}"/>
              </a:ext>
            </a:extLst>
          </p:cNvPr>
          <p:cNvSpPr>
            <a:spLocks noGrp="1" noChangeArrowheads="1"/>
          </p:cNvSpPr>
          <p:nvPr>
            <p:ph sz="quarter" idx="1"/>
          </p:nvPr>
        </p:nvSpPr>
        <p:spPr>
          <a:xfrm>
            <a:off x="381000" y="1676400"/>
            <a:ext cx="8153400" cy="4953000"/>
          </a:xfrm>
          <a:solidFill>
            <a:schemeClr val="bg2"/>
          </a:solidFill>
        </p:spPr>
        <p:txBody>
          <a:bodyPr/>
          <a:lstStyle/>
          <a:p>
            <a:pPr eaLnBrk="1" hangingPunct="1">
              <a:buFont typeface="Wingdings" panose="05000000000000000000" pitchFamily="2" charset="2"/>
              <a:buChar char="v"/>
              <a:defRPr/>
            </a:pPr>
            <a:r>
              <a:rPr lang="en-US" sz="1800" dirty="0"/>
              <a:t>Within the traditional framework of classroom instruction, research methodology, public programming, and other means of dedicated outreach, finding unique ways in which to further expose the defining work of professionals and encourage a new generation of historians remains a constant.  Included within this presentation are different examples of connecting to the wider community outside of a university setting alone.  Always in mind when working with any individual or group are the following ideals . . . </a:t>
            </a:r>
            <a:endParaRPr lang="en-US" sz="800" dirty="0"/>
          </a:p>
          <a:p>
            <a:pPr marL="0" indent="0" algn="ctr" eaLnBrk="1" hangingPunct="1">
              <a:buFont typeface="Wingdings" panose="05000000000000000000" pitchFamily="2" charset="2"/>
              <a:buNone/>
              <a:defRPr/>
            </a:pPr>
            <a:endParaRPr lang="en-US" sz="800" b="1" dirty="0"/>
          </a:p>
          <a:p>
            <a:pPr marL="0" indent="0" algn="ctr" eaLnBrk="1" hangingPunct="1">
              <a:buFont typeface="Wingdings" panose="05000000000000000000" pitchFamily="2" charset="2"/>
              <a:buNone/>
              <a:defRPr/>
            </a:pPr>
            <a:r>
              <a:rPr lang="en-US" sz="2400" b="1" dirty="0"/>
              <a:t>True Collaboration and Partnership</a:t>
            </a:r>
          </a:p>
          <a:p>
            <a:pPr algn="ctr" eaLnBrk="1" hangingPunct="1">
              <a:buFont typeface="Wingdings" panose="05000000000000000000" pitchFamily="2" charset="2"/>
              <a:buChar char="v"/>
              <a:defRPr/>
            </a:pPr>
            <a:endParaRPr lang="en-US" sz="2400" b="1" dirty="0"/>
          </a:p>
          <a:p>
            <a:pPr marL="0" indent="0" algn="ctr" eaLnBrk="1" hangingPunct="1">
              <a:buFont typeface="Wingdings" panose="05000000000000000000" pitchFamily="2" charset="2"/>
              <a:buNone/>
              <a:defRPr/>
            </a:pPr>
            <a:r>
              <a:rPr lang="en-US" sz="2400" b="1" dirty="0"/>
              <a:t>Mutual Learning and Sharing</a:t>
            </a:r>
          </a:p>
          <a:p>
            <a:pPr algn="ctr" eaLnBrk="1" hangingPunct="1">
              <a:buFont typeface="Wingdings" panose="05000000000000000000" pitchFamily="2" charset="2"/>
              <a:buChar char="v"/>
              <a:defRPr/>
            </a:pPr>
            <a:endParaRPr lang="en-US" sz="2400" b="1" dirty="0"/>
          </a:p>
          <a:p>
            <a:pPr marL="0" indent="0" algn="ctr" eaLnBrk="1" hangingPunct="1">
              <a:buFont typeface="Wingdings" panose="05000000000000000000" pitchFamily="2" charset="2"/>
              <a:buNone/>
              <a:defRPr/>
            </a:pPr>
            <a:r>
              <a:rPr lang="en-US" sz="2400" b="1" dirty="0"/>
              <a:t>Continued Exposure and Opportunity </a:t>
            </a:r>
          </a:p>
          <a:p>
            <a:pPr algn="just" eaLnBrk="1" hangingPunct="1">
              <a:buFont typeface="Wingdings" panose="05000000000000000000" pitchFamily="2" charset="2"/>
              <a:buNone/>
              <a:defRPr/>
            </a:pPr>
            <a:endParaRPr lang="en-US" sz="1000" dirty="0"/>
          </a:p>
          <a:p>
            <a:pPr algn="just" eaLnBrk="1" hangingPunct="1">
              <a:buFont typeface="Wingdings" panose="05000000000000000000" pitchFamily="2" charset="2"/>
              <a:buNone/>
              <a:defRPr/>
            </a:pP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1219200"/>
          </a:xfrm>
        </p:spPr>
        <p:txBody>
          <a:bodyPr>
            <a:normAutofit/>
          </a:bodyPr>
          <a:lstStyle/>
          <a:p>
            <a:pPr algn="ctr" eaLnBrk="1" hangingPunct="1"/>
            <a:r>
              <a:rPr lang="en-US" altLang="en-US" sz="3600" b="1" dirty="0"/>
              <a:t>Goals of Mutual Archival Association</a:t>
            </a:r>
          </a:p>
        </p:txBody>
      </p:sp>
      <p:sp>
        <p:nvSpPr>
          <p:cNvPr id="10243" name="Rectangle 3"/>
          <p:cNvSpPr>
            <a:spLocks noGrp="1" noChangeArrowheads="1"/>
          </p:cNvSpPr>
          <p:nvPr>
            <p:ph sz="quarter" idx="1"/>
          </p:nvPr>
        </p:nvSpPr>
        <p:spPr>
          <a:xfrm>
            <a:off x="495300" y="1676400"/>
            <a:ext cx="8153400" cy="4800600"/>
          </a:xfrm>
          <a:solidFill>
            <a:schemeClr val="bg2"/>
          </a:solidFill>
        </p:spPr>
        <p:txBody>
          <a:bodyPr>
            <a:normAutofit fontScale="25000" lnSpcReduction="20000"/>
          </a:bodyPr>
          <a:lstStyle/>
          <a:p>
            <a:pPr marL="0" indent="0">
              <a:buNone/>
            </a:pPr>
            <a:endParaRPr lang="en-US" sz="4000" dirty="0"/>
          </a:p>
          <a:p>
            <a:pPr>
              <a:buFont typeface="Wingdings" panose="05000000000000000000" pitchFamily="2" charset="2"/>
              <a:buChar char="v"/>
              <a:defRPr/>
            </a:pPr>
            <a:r>
              <a:rPr lang="en-US" sz="9600" dirty="0">
                <a:solidFill>
                  <a:schemeClr val="tx1">
                    <a:lumMod val="50000"/>
                  </a:schemeClr>
                </a:solidFill>
              </a:rPr>
              <a:t>E</a:t>
            </a:r>
            <a:r>
              <a:rPr lang="en-US" sz="9600" dirty="0"/>
              <a:t>ncourage usage of primary source materials either as part of a required assignment, independently as option for other projects, and/or just awareness of the types of resources that we can offer the research community.</a:t>
            </a:r>
          </a:p>
          <a:p>
            <a:pPr marL="0" indent="0">
              <a:buNone/>
              <a:defRPr/>
            </a:pPr>
            <a:endParaRPr lang="en-US" sz="9600" dirty="0">
              <a:solidFill>
                <a:schemeClr val="tx1">
                  <a:lumMod val="50000"/>
                </a:schemeClr>
              </a:solidFill>
            </a:endParaRPr>
          </a:p>
          <a:p>
            <a:pPr>
              <a:buFont typeface="Wingdings" panose="05000000000000000000" pitchFamily="2" charset="2"/>
              <a:buChar char="v"/>
              <a:defRPr/>
            </a:pPr>
            <a:r>
              <a:rPr lang="en-US" sz="9600" dirty="0"/>
              <a:t>Regular Affiliation/Embedded Content from Archives with different courses where possible, applicable and mutually beneficial to the professor and students for classes in any subject area or discipline.</a:t>
            </a:r>
          </a:p>
          <a:p>
            <a:pPr marL="0" indent="0">
              <a:buNone/>
              <a:defRPr/>
            </a:pPr>
            <a:endParaRPr lang="en-US" sz="9600" dirty="0">
              <a:solidFill>
                <a:schemeClr val="tx1">
                  <a:lumMod val="50000"/>
                </a:schemeClr>
              </a:solidFill>
            </a:endParaRPr>
          </a:p>
          <a:p>
            <a:pPr>
              <a:buFont typeface="Wingdings" panose="05000000000000000000" pitchFamily="2" charset="2"/>
              <a:buChar char="v"/>
              <a:defRPr/>
            </a:pPr>
            <a:r>
              <a:rPr lang="en-US" sz="9600" dirty="0"/>
              <a:t>Working with the entire University community to promote our services and work towards helping researchers to the best of our ability.</a:t>
            </a:r>
          </a:p>
          <a:p>
            <a:endParaRPr lang="en-US" sz="9600" dirty="0"/>
          </a:p>
          <a:p>
            <a:pPr eaLnBrk="1" hangingPunct="1">
              <a:buFont typeface="Wingdings" panose="05000000000000000000" pitchFamily="2" charset="2"/>
              <a:buChar char="v"/>
              <a:defRPr/>
            </a:pPr>
            <a:endParaRPr lang="en-US" sz="9600" dirty="0">
              <a:solidFill>
                <a:schemeClr val="tx1">
                  <a:lumMod val="50000"/>
                </a:schemeClr>
              </a:solidFill>
            </a:endParaRPr>
          </a:p>
          <a:p>
            <a:pPr eaLnBrk="1" hangingPunct="1">
              <a:buFont typeface="Wingdings" panose="05000000000000000000" pitchFamily="2" charset="2"/>
              <a:buChar char="v"/>
              <a:defRPr/>
            </a:pPr>
            <a:endParaRPr lang="en-US" sz="9600" dirty="0">
              <a:solidFill>
                <a:schemeClr val="tx1">
                  <a:lumMod val="50000"/>
                </a:schemeClr>
              </a:solidFill>
            </a:endParaRPr>
          </a:p>
          <a:p>
            <a:pPr eaLnBrk="1" hangingPunct="1">
              <a:buFont typeface="Wingdings" panose="05000000000000000000" pitchFamily="2" charset="2"/>
              <a:buChar char="v"/>
              <a:defRPr/>
            </a:pPr>
            <a:endParaRPr lang="en-US" sz="9600" dirty="0">
              <a:solidFill>
                <a:schemeClr val="tx1">
                  <a:lumMod val="50000"/>
                </a:schemeClr>
              </a:solidFill>
            </a:endParaRPr>
          </a:p>
          <a:p>
            <a:pPr eaLnBrk="1" hangingPunct="1">
              <a:buFont typeface="Wingdings" panose="05000000000000000000" pitchFamily="2" charset="2"/>
              <a:buChar char="v"/>
              <a:defRPr/>
            </a:pPr>
            <a:endParaRPr lang="en-US" sz="9600" dirty="0">
              <a:solidFill>
                <a:schemeClr val="tx1">
                  <a:lumMod val="50000"/>
                </a:schemeClr>
              </a:solidFill>
            </a:endParaRPr>
          </a:p>
          <a:p>
            <a:pPr marL="0" indent="0" eaLnBrk="1" hangingPunct="1">
              <a:buNone/>
              <a:defRPr/>
            </a:pPr>
            <a:endParaRPr lang="en-US" sz="1200" dirty="0">
              <a:solidFill>
                <a:schemeClr val="tx1">
                  <a:lumMod val="50000"/>
                </a:schemeClr>
              </a:solidFill>
            </a:endParaRPr>
          </a:p>
          <a:p>
            <a:pPr marL="0" indent="0">
              <a:buNone/>
              <a:defRPr/>
            </a:pPr>
            <a:endParaRPr lang="en-US" sz="1200" dirty="0"/>
          </a:p>
          <a:p>
            <a:pPr marL="0" indent="0" algn="just">
              <a:buNone/>
              <a:defRPr/>
            </a:pPr>
            <a:r>
              <a:rPr lang="en-US" sz="1200" dirty="0"/>
              <a:t>The seal</a:t>
            </a:r>
            <a:endParaRPr lang="en-US" sz="1200" dirty="0">
              <a:solidFill>
                <a:schemeClr val="tx1">
                  <a:lumMod val="50000"/>
                </a:schemeClr>
              </a:solidFill>
            </a:endParaRPr>
          </a:p>
        </p:txBody>
      </p:sp>
    </p:spTree>
    <p:extLst>
      <p:ext uri="{BB962C8B-B14F-4D97-AF65-F5344CB8AC3E}">
        <p14:creationId xmlns:p14="http://schemas.microsoft.com/office/powerpoint/2010/main" val="1931078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1219200"/>
          </a:xfrm>
        </p:spPr>
        <p:txBody>
          <a:bodyPr>
            <a:normAutofit/>
          </a:bodyPr>
          <a:lstStyle/>
          <a:p>
            <a:pPr algn="ctr" eaLnBrk="1" hangingPunct="1"/>
            <a:r>
              <a:rPr lang="en-US" altLang="en-US" sz="3600" b="1" dirty="0"/>
              <a:t>Research Commonweal – An Overview</a:t>
            </a:r>
          </a:p>
        </p:txBody>
      </p:sp>
      <p:sp>
        <p:nvSpPr>
          <p:cNvPr id="10243" name="Rectangle 3"/>
          <p:cNvSpPr>
            <a:spLocks noGrp="1" noChangeArrowheads="1"/>
          </p:cNvSpPr>
          <p:nvPr>
            <p:ph sz="quarter" idx="1"/>
          </p:nvPr>
        </p:nvSpPr>
        <p:spPr>
          <a:xfrm>
            <a:off x="612775" y="1600200"/>
            <a:ext cx="8153400" cy="4800600"/>
          </a:xfrm>
          <a:solidFill>
            <a:schemeClr val="bg2"/>
          </a:solidFill>
        </p:spPr>
        <p:txBody>
          <a:bodyPr>
            <a:normAutofit fontScale="25000" lnSpcReduction="20000"/>
          </a:bodyPr>
          <a:lstStyle/>
          <a:p>
            <a:pPr>
              <a:buFont typeface="Wingdings" panose="05000000000000000000" pitchFamily="2" charset="2"/>
              <a:buChar char="v"/>
              <a:defRPr/>
            </a:pPr>
            <a:endParaRPr lang="en-US" sz="3200" dirty="0"/>
          </a:p>
          <a:p>
            <a:pPr>
              <a:buFont typeface="Wingdings" panose="05000000000000000000" pitchFamily="2" charset="2"/>
              <a:buChar char="v"/>
              <a:defRPr/>
            </a:pPr>
            <a:r>
              <a:rPr lang="en-US" sz="7200" dirty="0"/>
              <a:t>We average between 900-1100 research projects per year covering a range of topics with most connected to Seton Hall, Archdiocese of Newark, and/or Catholic New Jersey.  With this said, we also work collaboratively with other repositories to help the researcher find the best possible potential for finding various resources of note to aid their respective goals. </a:t>
            </a:r>
          </a:p>
          <a:p>
            <a:pPr marL="0" indent="0">
              <a:buNone/>
              <a:defRPr/>
            </a:pPr>
            <a:endParaRPr lang="en-US" sz="7200" dirty="0">
              <a:solidFill>
                <a:schemeClr val="tx1">
                  <a:lumMod val="50000"/>
                </a:schemeClr>
              </a:solidFill>
            </a:endParaRPr>
          </a:p>
          <a:p>
            <a:pPr>
              <a:buFont typeface="Wingdings" panose="05000000000000000000" pitchFamily="2" charset="2"/>
              <a:buChar char="v"/>
              <a:defRPr/>
            </a:pPr>
            <a:r>
              <a:rPr lang="en-US" sz="7200" dirty="0"/>
              <a:t>Help is provided to those affiliated with Seton Hall and those who are off-site representing other institutions of higher education and the general public alike. Specific project types we have worked with individuals on such major projects as faculty book background, dissertation and master’s thesis assistance, senior capstone projects, digital humanities, exhibit/display creation, symposium/conference presentations (</a:t>
            </a:r>
            <a:r>
              <a:rPr lang="en-US" sz="7200"/>
              <a:t>Charter Week, Petersheim</a:t>
            </a:r>
            <a:r>
              <a:rPr lang="en-US" sz="7200" dirty="0"/>
              <a:t>, Women’s Conference, etc.) among others.</a:t>
            </a:r>
          </a:p>
          <a:p>
            <a:pPr marL="0" indent="0">
              <a:buNone/>
              <a:defRPr/>
            </a:pPr>
            <a:endParaRPr lang="en-US" sz="7200" dirty="0">
              <a:solidFill>
                <a:schemeClr val="tx1">
                  <a:lumMod val="50000"/>
                </a:schemeClr>
              </a:solidFill>
            </a:endParaRPr>
          </a:p>
          <a:p>
            <a:pPr>
              <a:buFont typeface="Wingdings" panose="05000000000000000000" pitchFamily="2" charset="2"/>
              <a:buChar char="v"/>
              <a:defRPr/>
            </a:pPr>
            <a:r>
              <a:rPr lang="en-US" sz="7200" dirty="0"/>
              <a:t>Even though we have specially focused archival collections, we also strive not only to highlight our unique holdings, but also promote the profession, career development, wider research and accessibility, collection development, preservation goals, and other aspects of the work being done within the field in general and our operations in particular.</a:t>
            </a:r>
          </a:p>
          <a:p>
            <a:endParaRPr lang="en-US" sz="7200" dirty="0"/>
          </a:p>
          <a:p>
            <a:pPr eaLnBrk="1" hangingPunct="1">
              <a:buFont typeface="Wingdings" panose="05000000000000000000" pitchFamily="2" charset="2"/>
              <a:buChar char="v"/>
              <a:defRPr/>
            </a:pPr>
            <a:endParaRPr lang="en-US" sz="7200" dirty="0">
              <a:solidFill>
                <a:schemeClr val="tx1">
                  <a:lumMod val="50000"/>
                </a:schemeClr>
              </a:solidFill>
            </a:endParaRPr>
          </a:p>
          <a:p>
            <a:pPr eaLnBrk="1" hangingPunct="1">
              <a:buFont typeface="Wingdings" panose="05000000000000000000" pitchFamily="2" charset="2"/>
              <a:buChar char="v"/>
              <a:defRPr/>
            </a:pPr>
            <a:endParaRPr lang="en-US" sz="7200" dirty="0">
              <a:solidFill>
                <a:schemeClr val="tx1">
                  <a:lumMod val="50000"/>
                </a:schemeClr>
              </a:solidFill>
            </a:endParaRPr>
          </a:p>
          <a:p>
            <a:pPr eaLnBrk="1" hangingPunct="1">
              <a:buFont typeface="Wingdings" panose="05000000000000000000" pitchFamily="2" charset="2"/>
              <a:buChar char="v"/>
              <a:defRPr/>
            </a:pPr>
            <a:endParaRPr lang="en-US" sz="7200" dirty="0">
              <a:solidFill>
                <a:schemeClr val="tx1">
                  <a:lumMod val="50000"/>
                </a:schemeClr>
              </a:solidFill>
            </a:endParaRPr>
          </a:p>
          <a:p>
            <a:pPr eaLnBrk="1" hangingPunct="1">
              <a:buFont typeface="Wingdings" panose="05000000000000000000" pitchFamily="2" charset="2"/>
              <a:buChar char="v"/>
              <a:defRPr/>
            </a:pPr>
            <a:endParaRPr lang="en-US" sz="7200" dirty="0">
              <a:solidFill>
                <a:schemeClr val="tx1">
                  <a:lumMod val="50000"/>
                </a:schemeClr>
              </a:solidFill>
            </a:endParaRPr>
          </a:p>
          <a:p>
            <a:pPr eaLnBrk="1" hangingPunct="1">
              <a:buFont typeface="Wingdings" panose="05000000000000000000" pitchFamily="2" charset="2"/>
              <a:buChar char="v"/>
              <a:defRPr/>
            </a:pPr>
            <a:endParaRPr lang="en-US" sz="7200" dirty="0">
              <a:solidFill>
                <a:schemeClr val="tx1">
                  <a:lumMod val="50000"/>
                </a:schemeClr>
              </a:solidFill>
            </a:endParaRPr>
          </a:p>
          <a:p>
            <a:pPr eaLnBrk="1" hangingPunct="1">
              <a:buFont typeface="Wingdings" panose="05000000000000000000" pitchFamily="2" charset="2"/>
              <a:buChar char="v"/>
              <a:defRPr/>
            </a:pPr>
            <a:endParaRPr lang="en-US" sz="7200" dirty="0">
              <a:solidFill>
                <a:schemeClr val="tx1">
                  <a:lumMod val="50000"/>
                </a:schemeClr>
              </a:solidFill>
            </a:endParaRPr>
          </a:p>
          <a:p>
            <a:pPr eaLnBrk="1" hangingPunct="1">
              <a:buFont typeface="Wingdings" panose="05000000000000000000" pitchFamily="2" charset="2"/>
              <a:buChar char="v"/>
              <a:defRPr/>
            </a:pPr>
            <a:endParaRPr lang="en-US" sz="7200" dirty="0">
              <a:solidFill>
                <a:schemeClr val="tx1">
                  <a:lumMod val="50000"/>
                </a:schemeClr>
              </a:solidFill>
            </a:endParaRPr>
          </a:p>
          <a:p>
            <a:pPr marL="0" indent="0" eaLnBrk="1" hangingPunct="1">
              <a:buNone/>
              <a:defRPr/>
            </a:pPr>
            <a:endParaRPr lang="en-US" sz="7200" dirty="0">
              <a:solidFill>
                <a:schemeClr val="tx1">
                  <a:lumMod val="50000"/>
                </a:schemeClr>
              </a:solidFill>
            </a:endParaRPr>
          </a:p>
          <a:p>
            <a:pPr marL="0" indent="0">
              <a:buNone/>
              <a:defRPr/>
            </a:pPr>
            <a:endParaRPr lang="en-US" sz="7200" dirty="0"/>
          </a:p>
          <a:p>
            <a:pPr marL="0" indent="0" algn="just">
              <a:buNone/>
              <a:defRPr/>
            </a:pPr>
            <a:r>
              <a:rPr lang="en-US" sz="7200" dirty="0"/>
              <a:t>The</a:t>
            </a:r>
            <a:endParaRPr lang="en-US" sz="7200" dirty="0">
              <a:solidFill>
                <a:schemeClr val="tx1">
                  <a:lumMod val="50000"/>
                </a:schemeClr>
              </a:solidFill>
            </a:endParaRPr>
          </a:p>
        </p:txBody>
      </p:sp>
    </p:spTree>
    <p:extLst>
      <p:ext uri="{BB962C8B-B14F-4D97-AF65-F5344CB8AC3E}">
        <p14:creationId xmlns:p14="http://schemas.microsoft.com/office/powerpoint/2010/main" val="4004963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1219200"/>
          </a:xfrm>
        </p:spPr>
        <p:txBody>
          <a:bodyPr>
            <a:normAutofit/>
          </a:bodyPr>
          <a:lstStyle/>
          <a:p>
            <a:pPr algn="ctr" eaLnBrk="1" hangingPunct="1"/>
            <a:r>
              <a:rPr lang="en-US" altLang="en-US" sz="3600" b="1" dirty="0"/>
              <a:t>Special Initiatives – Part I </a:t>
            </a:r>
          </a:p>
        </p:txBody>
      </p:sp>
      <p:sp>
        <p:nvSpPr>
          <p:cNvPr id="10243" name="Rectangle 3"/>
          <p:cNvSpPr>
            <a:spLocks noGrp="1" noChangeArrowheads="1"/>
          </p:cNvSpPr>
          <p:nvPr>
            <p:ph sz="quarter" idx="1"/>
          </p:nvPr>
        </p:nvSpPr>
        <p:spPr>
          <a:xfrm>
            <a:off x="612775" y="1600200"/>
            <a:ext cx="8153400" cy="4800600"/>
          </a:xfrm>
          <a:solidFill>
            <a:schemeClr val="bg2"/>
          </a:solidFill>
        </p:spPr>
        <p:txBody>
          <a:bodyPr>
            <a:normAutofit fontScale="25000" lnSpcReduction="20000"/>
          </a:bodyPr>
          <a:lstStyle/>
          <a:p>
            <a:pPr eaLnBrk="1" hangingPunct="1">
              <a:buFont typeface="Wingdings" panose="05000000000000000000" pitchFamily="2" charset="2"/>
              <a:buChar char="v"/>
              <a:defRPr/>
            </a:pPr>
            <a:endParaRPr lang="en-US" sz="3600" dirty="0">
              <a:solidFill>
                <a:schemeClr val="tx1">
                  <a:lumMod val="50000"/>
                </a:schemeClr>
              </a:solidFill>
            </a:endParaRPr>
          </a:p>
          <a:p>
            <a:pPr>
              <a:buFont typeface="Wingdings" panose="05000000000000000000" pitchFamily="2" charset="2"/>
              <a:buChar char="v"/>
              <a:defRPr/>
            </a:pPr>
            <a:r>
              <a:rPr lang="en-US" sz="7200" dirty="0"/>
              <a:t>Immaculate Conception Seminary – Msgr. Raymond Kupke  (Orientation and introduction to archival sources for the seminarian community)</a:t>
            </a:r>
          </a:p>
          <a:p>
            <a:pPr marL="0" indent="0">
              <a:buNone/>
              <a:defRPr/>
            </a:pPr>
            <a:endParaRPr lang="en-US" sz="7200" dirty="0">
              <a:solidFill>
                <a:schemeClr val="tx1">
                  <a:lumMod val="50000"/>
                </a:schemeClr>
              </a:solidFill>
            </a:endParaRPr>
          </a:p>
          <a:p>
            <a:pPr>
              <a:buFont typeface="Wingdings" panose="05000000000000000000" pitchFamily="2" charset="2"/>
              <a:buChar char="v"/>
              <a:defRPr/>
            </a:pPr>
            <a:r>
              <a:rPr lang="en-US" sz="7200" dirty="0"/>
              <a:t>Essex Vocational Tech (High School) – (Twin projects utilizing the Congressman Donald Payne Papers for a special class on local history (production of short films on photographs and text found) and another celebrating the life and legacy of Congressman Payne for a dedication ceremony)</a:t>
            </a:r>
          </a:p>
          <a:p>
            <a:pPr marL="0" indent="0">
              <a:buNone/>
              <a:defRPr/>
            </a:pPr>
            <a:endParaRPr lang="en-US" sz="7200" dirty="0">
              <a:solidFill>
                <a:schemeClr val="tx1">
                  <a:lumMod val="50000"/>
                </a:schemeClr>
              </a:solidFill>
            </a:endParaRPr>
          </a:p>
          <a:p>
            <a:pPr>
              <a:buFont typeface="Wingdings" panose="05000000000000000000" pitchFamily="2" charset="2"/>
              <a:buChar char="v"/>
              <a:defRPr/>
            </a:pPr>
            <a:r>
              <a:rPr lang="en-US" sz="7200" dirty="0"/>
              <a:t>Introduction to Archives (Museum Studies) – Various  (Class discussing the details centered on a working archival repository and connections to museum studies and their wider applications)</a:t>
            </a:r>
          </a:p>
          <a:p>
            <a:pPr marL="0" indent="0">
              <a:buNone/>
              <a:defRPr/>
            </a:pPr>
            <a:endParaRPr lang="en-US" sz="7200" dirty="0">
              <a:solidFill>
                <a:schemeClr val="tx1">
                  <a:lumMod val="50000"/>
                </a:schemeClr>
              </a:solidFill>
            </a:endParaRPr>
          </a:p>
          <a:p>
            <a:pPr>
              <a:buFont typeface="Wingdings" panose="05000000000000000000" pitchFamily="2" charset="2"/>
              <a:buChar char="v"/>
              <a:defRPr/>
            </a:pPr>
            <a:r>
              <a:rPr lang="en-US" sz="7200" dirty="0"/>
              <a:t>Monthly Orientation Session – “An Introduction to Seton Hall History” sponsored by Human Resources to provide newcomers to campus with more information on the evolution of the institution and its varied traditions and orient them to the Archives &amp; Special Collections Center.</a:t>
            </a:r>
          </a:p>
          <a:p>
            <a:pPr marL="0" indent="0">
              <a:buNone/>
            </a:pPr>
            <a:endParaRPr lang="en-US" sz="7200" dirty="0"/>
          </a:p>
          <a:p>
            <a:endParaRPr lang="en-US" sz="7200" dirty="0"/>
          </a:p>
          <a:p>
            <a:pPr eaLnBrk="1" hangingPunct="1">
              <a:buFont typeface="Wingdings" panose="05000000000000000000" pitchFamily="2" charset="2"/>
              <a:buChar char="v"/>
              <a:defRPr/>
            </a:pPr>
            <a:endParaRPr lang="en-US" sz="7200" dirty="0">
              <a:solidFill>
                <a:schemeClr val="tx1">
                  <a:lumMod val="50000"/>
                </a:schemeClr>
              </a:solidFill>
            </a:endParaRPr>
          </a:p>
          <a:p>
            <a:pPr eaLnBrk="1" hangingPunct="1">
              <a:buFont typeface="Wingdings" panose="05000000000000000000" pitchFamily="2" charset="2"/>
              <a:buChar char="v"/>
              <a:defRPr/>
            </a:pPr>
            <a:endParaRPr lang="en-US" sz="7200" dirty="0">
              <a:solidFill>
                <a:schemeClr val="tx1">
                  <a:lumMod val="50000"/>
                </a:schemeClr>
              </a:solidFill>
            </a:endParaRPr>
          </a:p>
          <a:p>
            <a:pPr eaLnBrk="1" hangingPunct="1">
              <a:buFont typeface="Wingdings" panose="05000000000000000000" pitchFamily="2" charset="2"/>
              <a:buChar char="v"/>
              <a:defRPr/>
            </a:pPr>
            <a:endParaRPr lang="en-US" sz="4800" dirty="0">
              <a:solidFill>
                <a:schemeClr val="tx1">
                  <a:lumMod val="50000"/>
                </a:schemeClr>
              </a:solidFill>
            </a:endParaRPr>
          </a:p>
          <a:p>
            <a:pPr eaLnBrk="1" hangingPunct="1">
              <a:buFont typeface="Wingdings" panose="05000000000000000000" pitchFamily="2" charset="2"/>
              <a:buChar char="v"/>
              <a:defRPr/>
            </a:pPr>
            <a:endParaRPr lang="en-US" sz="4800" dirty="0">
              <a:solidFill>
                <a:schemeClr val="tx1">
                  <a:lumMod val="50000"/>
                </a:schemeClr>
              </a:solidFill>
            </a:endParaRPr>
          </a:p>
          <a:p>
            <a:pPr eaLnBrk="1" hangingPunct="1">
              <a:buFont typeface="Wingdings" panose="05000000000000000000" pitchFamily="2" charset="2"/>
              <a:buChar char="v"/>
              <a:defRPr/>
            </a:pPr>
            <a:endParaRPr lang="en-US" sz="4800" dirty="0">
              <a:solidFill>
                <a:schemeClr val="tx1">
                  <a:lumMod val="50000"/>
                </a:schemeClr>
              </a:solidFill>
            </a:endParaRPr>
          </a:p>
          <a:p>
            <a:pPr eaLnBrk="1" hangingPunct="1">
              <a:buFont typeface="Wingdings" panose="05000000000000000000" pitchFamily="2" charset="2"/>
              <a:buChar char="v"/>
              <a:defRPr/>
            </a:pPr>
            <a:endParaRPr lang="en-US" sz="1200" dirty="0">
              <a:solidFill>
                <a:schemeClr val="tx1">
                  <a:lumMod val="50000"/>
                </a:schemeClr>
              </a:solidFill>
            </a:endParaRPr>
          </a:p>
          <a:p>
            <a:pPr eaLnBrk="1" hangingPunct="1">
              <a:buFont typeface="Wingdings" panose="05000000000000000000" pitchFamily="2" charset="2"/>
              <a:buChar char="v"/>
              <a:defRPr/>
            </a:pPr>
            <a:endParaRPr lang="en-US" sz="1200" dirty="0">
              <a:solidFill>
                <a:schemeClr val="tx1">
                  <a:lumMod val="50000"/>
                </a:schemeClr>
              </a:solidFill>
            </a:endParaRPr>
          </a:p>
          <a:p>
            <a:pPr marL="0" indent="0" eaLnBrk="1" hangingPunct="1">
              <a:buNone/>
              <a:defRPr/>
            </a:pPr>
            <a:endParaRPr lang="en-US" sz="1200" dirty="0">
              <a:solidFill>
                <a:schemeClr val="tx1">
                  <a:lumMod val="50000"/>
                </a:schemeClr>
              </a:solidFill>
            </a:endParaRPr>
          </a:p>
          <a:p>
            <a:pPr marL="0" indent="0">
              <a:buNone/>
              <a:defRPr/>
            </a:pPr>
            <a:endParaRPr lang="en-US" sz="1200" dirty="0"/>
          </a:p>
          <a:p>
            <a:pPr marL="0" indent="0" algn="just">
              <a:buNone/>
              <a:defRPr/>
            </a:pPr>
            <a:r>
              <a:rPr lang="en-US" sz="1200" dirty="0"/>
              <a:t>The</a:t>
            </a:r>
            <a:endParaRPr lang="en-US" sz="1200" dirty="0">
              <a:solidFill>
                <a:schemeClr val="tx1">
                  <a:lumMod val="50000"/>
                </a:schemeClr>
              </a:solidFill>
            </a:endParaRPr>
          </a:p>
        </p:txBody>
      </p:sp>
    </p:spTree>
    <p:extLst>
      <p:ext uri="{BB962C8B-B14F-4D97-AF65-F5344CB8AC3E}">
        <p14:creationId xmlns:p14="http://schemas.microsoft.com/office/powerpoint/2010/main" val="185016408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44633</TotalTime>
  <Words>1905</Words>
  <Application>Microsoft Office PowerPoint</Application>
  <PresentationFormat>On-screen Show (4:3)</PresentationFormat>
  <Paragraphs>294</Paragraphs>
  <Slides>24</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Calibri</vt:lpstr>
      <vt:lpstr>Tw Cen MT</vt:lpstr>
      <vt:lpstr>Wingdings</vt:lpstr>
      <vt:lpstr>Wingdings 2</vt:lpstr>
      <vt:lpstr>Median</vt:lpstr>
      <vt:lpstr> Teaching Beyond the Classroom: The University Archives and the Walsh Gallery   Center for Faculty Development Presentation </vt:lpstr>
      <vt:lpstr>What We Do – Archives &amp; Special Collections</vt:lpstr>
      <vt:lpstr>Collecting Focus - Archival</vt:lpstr>
      <vt:lpstr>Resource Types – Traditional . . .  </vt:lpstr>
      <vt:lpstr>. . . To Digital &amp; Beyond</vt:lpstr>
      <vt:lpstr>Philosophy of Archival Association</vt:lpstr>
      <vt:lpstr>Goals of Mutual Archival Association</vt:lpstr>
      <vt:lpstr>Research Commonweal – An Overview</vt:lpstr>
      <vt:lpstr>Special Initiatives – Part I </vt:lpstr>
      <vt:lpstr>Special Initiatives – Part II</vt:lpstr>
      <vt:lpstr>Example – New Jersey Catholic Experience                     (From Spiritual Settlement to Songs of Springsteen) </vt:lpstr>
      <vt:lpstr>Special Classroom Instruction &amp; Support               (Irish Studies Examples) </vt:lpstr>
      <vt:lpstr>History Department – Collaboratives, Part I</vt:lpstr>
      <vt:lpstr>History Department – Collaboratives, Part II</vt:lpstr>
      <vt:lpstr>Internship/Practicum Projects - Various</vt:lpstr>
      <vt:lpstr>Symposia/Conferences, Local Libraries,                 Historical Societies, Etc.</vt:lpstr>
      <vt:lpstr>Example - Gael Scoil (K-12 Immersion Weekend)</vt:lpstr>
      <vt:lpstr>Research Leads, Non-Traditional (Irish Examples)</vt:lpstr>
      <vt:lpstr>Initiative Ideas – Future Objectives </vt:lpstr>
      <vt:lpstr>New Jersey Catholic                    Historical Commission</vt:lpstr>
      <vt:lpstr>Additional Resources</vt:lpstr>
      <vt:lpstr>Archives &amp; Special Collections - Homepage</vt:lpstr>
      <vt:lpstr>Archives &amp; Gallery – A Valued Collaboration</vt:lpstr>
      <vt:lpstr>Follow-Up &amp; 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Seton Hall University Archives</dc:title>
  <dc:creator>delozial</dc:creator>
  <cp:lastModifiedBy>Alan B Delozier</cp:lastModifiedBy>
  <cp:revision>143</cp:revision>
  <cp:lastPrinted>2019-04-23T19:46:36Z</cp:lastPrinted>
  <dcterms:created xsi:type="dcterms:W3CDTF">2010-11-30T22:35:29Z</dcterms:created>
  <dcterms:modified xsi:type="dcterms:W3CDTF">2019-04-24T15:23:46Z</dcterms:modified>
</cp:coreProperties>
</file>