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701" r:id="rId2"/>
  </p:sldMasterIdLst>
  <p:notesMasterIdLst>
    <p:notesMasterId r:id="rId12"/>
  </p:notesMasterIdLst>
  <p:handoutMasterIdLst>
    <p:handoutMasterId r:id="rId13"/>
  </p:handoutMasterIdLst>
  <p:sldIdLst>
    <p:sldId id="256" r:id="rId3"/>
    <p:sldId id="260" r:id="rId4"/>
    <p:sldId id="258" r:id="rId5"/>
    <p:sldId id="265" r:id="rId6"/>
    <p:sldId id="261" r:id="rId7"/>
    <p:sldId id="262" r:id="rId8"/>
    <p:sldId id="263" r:id="rId9"/>
    <p:sldId id="264" r:id="rId10"/>
    <p:sldId id="259" r:id="rId11"/>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14"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0" d="100"/>
          <a:sy n="30" d="100"/>
        </p:scale>
        <p:origin x="-1188"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Bert\Desktop\SHU%20IT%20Mobile%20Student%20Survey%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manualLayout>
          <c:layoutTarget val="inner"/>
          <c:xMode val="edge"/>
          <c:yMode val="edge"/>
          <c:x val="0.17681791338582678"/>
          <c:y val="0.1223810695538058"/>
          <c:w val="0.81325678040244931"/>
          <c:h val="0.51092968642077674"/>
        </c:manualLayout>
      </c:layout>
      <c:bar3DChart>
        <c:barDir val="col"/>
        <c:grouping val="clustered"/>
        <c:ser>
          <c:idx val="0"/>
          <c:order val="0"/>
          <c:cat>
            <c:strRef>
              <c:f>Sheet1!$A$79:$A$87</c:f>
              <c:strCache>
                <c:ptCount val="9"/>
                <c:pt idx="0">
                  <c:v>A&amp;S - Art, Music and Theater</c:v>
                </c:pt>
                <c:pt idx="1">
                  <c:v>A&amp;S - Humanities</c:v>
                </c:pt>
                <c:pt idx="2">
                  <c:v>A&amp;S - Natural &amp; Physical Sciences</c:v>
                </c:pt>
                <c:pt idx="3">
                  <c:v>A&amp;S - Social Sciences</c:v>
                </c:pt>
                <c:pt idx="4">
                  <c:v>Business</c:v>
                </c:pt>
                <c:pt idx="5">
                  <c:v>Diplomacy</c:v>
                </c:pt>
                <c:pt idx="6">
                  <c:v>Education &amp; Human Services</c:v>
                </c:pt>
                <c:pt idx="7">
                  <c:v>Health and Medical Sciences</c:v>
                </c:pt>
                <c:pt idx="8">
                  <c:v>Nursing</c:v>
                </c:pt>
              </c:strCache>
            </c:strRef>
          </c:cat>
          <c:val>
            <c:numRef>
              <c:f>Sheet1!$B$79:$B$87</c:f>
              <c:numCache>
                <c:formatCode>General</c:formatCode>
                <c:ptCount val="9"/>
              </c:numCache>
            </c:numRef>
          </c:val>
        </c:ser>
        <c:ser>
          <c:idx val="1"/>
          <c:order val="1"/>
          <c:cat>
            <c:strRef>
              <c:f>Sheet1!$A$79:$A$87</c:f>
              <c:strCache>
                <c:ptCount val="9"/>
                <c:pt idx="0">
                  <c:v>A&amp;S - Art, Music and Theater</c:v>
                </c:pt>
                <c:pt idx="1">
                  <c:v>A&amp;S - Humanities</c:v>
                </c:pt>
                <c:pt idx="2">
                  <c:v>A&amp;S - Natural &amp; Physical Sciences</c:v>
                </c:pt>
                <c:pt idx="3">
                  <c:v>A&amp;S - Social Sciences</c:v>
                </c:pt>
                <c:pt idx="4">
                  <c:v>Business</c:v>
                </c:pt>
                <c:pt idx="5">
                  <c:v>Diplomacy</c:v>
                </c:pt>
                <c:pt idx="6">
                  <c:v>Education &amp; Human Services</c:v>
                </c:pt>
                <c:pt idx="7">
                  <c:v>Health and Medical Sciences</c:v>
                </c:pt>
                <c:pt idx="8">
                  <c:v>Nursing</c:v>
                </c:pt>
              </c:strCache>
            </c:strRef>
          </c:cat>
          <c:val>
            <c:numRef>
              <c:f>Sheet1!$C$79:$C$87</c:f>
              <c:numCache>
                <c:formatCode>0%</c:formatCode>
                <c:ptCount val="9"/>
                <c:pt idx="0">
                  <c:v>7.3170731707317097E-2</c:v>
                </c:pt>
                <c:pt idx="1">
                  <c:v>7.3170731707317097E-2</c:v>
                </c:pt>
                <c:pt idx="2">
                  <c:v>8.9430894308943132E-2</c:v>
                </c:pt>
                <c:pt idx="3">
                  <c:v>0.19512195121951217</c:v>
                </c:pt>
                <c:pt idx="4">
                  <c:v>0.23577235772357719</c:v>
                </c:pt>
                <c:pt idx="5">
                  <c:v>9.756097560975617E-2</c:v>
                </c:pt>
                <c:pt idx="6">
                  <c:v>6.5040650406504072E-2</c:v>
                </c:pt>
                <c:pt idx="7">
                  <c:v>3.2520325203252036E-2</c:v>
                </c:pt>
                <c:pt idx="8">
                  <c:v>0.13821138211382125</c:v>
                </c:pt>
              </c:numCache>
            </c:numRef>
          </c:val>
        </c:ser>
        <c:shape val="box"/>
        <c:axId val="97798784"/>
        <c:axId val="97846016"/>
        <c:axId val="0"/>
      </c:bar3DChart>
      <c:catAx>
        <c:axId val="97798784"/>
        <c:scaling>
          <c:orientation val="minMax"/>
        </c:scaling>
        <c:axPos val="b"/>
        <c:tickLblPos val="nextTo"/>
        <c:txPr>
          <a:bodyPr/>
          <a:lstStyle/>
          <a:p>
            <a:pPr>
              <a:defRPr sz="1100" b="1"/>
            </a:pPr>
            <a:endParaRPr lang="en-US"/>
          </a:p>
        </c:txPr>
        <c:crossAx val="97846016"/>
        <c:crosses val="autoZero"/>
        <c:auto val="1"/>
        <c:lblAlgn val="ctr"/>
        <c:lblOffset val="100"/>
      </c:catAx>
      <c:valAx>
        <c:axId val="97846016"/>
        <c:scaling>
          <c:orientation val="minMax"/>
        </c:scaling>
        <c:axPos val="l"/>
        <c:numFmt formatCode="General" sourceLinked="1"/>
        <c:tickLblPos val="nextTo"/>
        <c:crossAx val="97798784"/>
        <c:crosses val="autoZero"/>
        <c:crossBetween val="between"/>
      </c:valAx>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nchor="t" anchorCtr="0"/>
          <a:lstStyle/>
          <a:p>
            <a:pPr>
              <a:defRPr/>
            </a:pPr>
            <a:r>
              <a:rPr lang="en-US" dirty="0" smtClean="0"/>
              <a:t>At home students used:</a:t>
            </a:r>
            <a:endParaRPr lang="en-US" dirty="0"/>
          </a:p>
        </c:rich>
      </c:tx>
      <c:layout/>
    </c:title>
    <c:view3D>
      <c:rAngAx val="1"/>
    </c:view3D>
    <c:plotArea>
      <c:layout/>
      <c:bar3DChart>
        <c:barDir val="bar"/>
        <c:grouping val="clustered"/>
        <c:ser>
          <c:idx val="0"/>
          <c:order val="0"/>
          <c:dPt>
            <c:idx val="3"/>
            <c:spPr>
              <a:solidFill>
                <a:srgbClr val="FF0000"/>
              </a:solidFill>
            </c:spPr>
          </c:dPt>
          <c:dPt>
            <c:idx val="4"/>
            <c:spPr>
              <a:solidFill>
                <a:srgbClr val="FF0000"/>
              </a:solidFill>
            </c:spPr>
          </c:dPt>
          <c:dLbls>
            <c:showVal val="1"/>
          </c:dLbls>
          <c:cat>
            <c:strRef>
              <c:f>Sheet1!$A$109:$A$114</c:f>
              <c:strCache>
                <c:ptCount val="6"/>
                <c:pt idx="0">
                  <c:v>Windows PC Laptop</c:v>
                </c:pt>
                <c:pt idx="1">
                  <c:v>Windows PC Desktop</c:v>
                </c:pt>
                <c:pt idx="2">
                  <c:v>Windows PC Netbook</c:v>
                </c:pt>
                <c:pt idx="3">
                  <c:v>Mac Laptop</c:v>
                </c:pt>
                <c:pt idx="4">
                  <c:v>Mac Desktop</c:v>
                </c:pt>
                <c:pt idx="5">
                  <c:v>Other</c:v>
                </c:pt>
              </c:strCache>
            </c:strRef>
          </c:cat>
          <c:val>
            <c:numRef>
              <c:f>Sheet1!$B$109:$B$114</c:f>
              <c:numCache>
                <c:formatCode>0%</c:formatCode>
                <c:ptCount val="6"/>
                <c:pt idx="0">
                  <c:v>0.39423076923076922</c:v>
                </c:pt>
                <c:pt idx="1">
                  <c:v>0.44230769230769229</c:v>
                </c:pt>
                <c:pt idx="2">
                  <c:v>1.9230769230769232E-2</c:v>
                </c:pt>
                <c:pt idx="3">
                  <c:v>9.6153846153846159E-2</c:v>
                </c:pt>
                <c:pt idx="4">
                  <c:v>3.8461538461538464E-2</c:v>
                </c:pt>
                <c:pt idx="5">
                  <c:v>9.6153846153846159E-3</c:v>
                </c:pt>
              </c:numCache>
            </c:numRef>
          </c:val>
        </c:ser>
        <c:shape val="box"/>
        <c:axId val="61069952"/>
        <c:axId val="61075840"/>
        <c:axId val="0"/>
      </c:bar3DChart>
      <c:catAx>
        <c:axId val="61069952"/>
        <c:scaling>
          <c:orientation val="minMax"/>
        </c:scaling>
        <c:axPos val="l"/>
        <c:tickLblPos val="nextTo"/>
        <c:crossAx val="61075840"/>
        <c:crosses val="autoZero"/>
        <c:auto val="1"/>
        <c:lblAlgn val="ctr"/>
        <c:lblOffset val="100"/>
      </c:catAx>
      <c:valAx>
        <c:axId val="61075840"/>
        <c:scaling>
          <c:orientation val="minMax"/>
        </c:scaling>
        <c:delete val="1"/>
        <c:axPos val="b"/>
        <c:numFmt formatCode="0%" sourceLinked="1"/>
        <c:tickLblPos val="none"/>
        <c:crossAx val="61069952"/>
        <c:crosses val="autoZero"/>
        <c:crossBetween val="between"/>
      </c:valAx>
    </c:plotArea>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perspective val="30"/>
    </c:view3D>
    <c:plotArea>
      <c:layout>
        <c:manualLayout>
          <c:layoutTarget val="inner"/>
          <c:xMode val="edge"/>
          <c:yMode val="edge"/>
          <c:x val="3.2567049808429178E-2"/>
          <c:y val="0"/>
          <c:w val="0.95785440613026862"/>
          <c:h val="0.935813260236108"/>
        </c:manualLayout>
      </c:layout>
      <c:pie3DChart>
        <c:varyColors val="1"/>
        <c:ser>
          <c:idx val="0"/>
          <c:order val="0"/>
          <c:explosion val="7"/>
          <c:dPt>
            <c:idx val="0"/>
            <c:explosion val="4"/>
          </c:dPt>
          <c:dPt>
            <c:idx val="1"/>
            <c:explosion val="10"/>
          </c:dPt>
          <c:dLbls>
            <c:dLbl>
              <c:idx val="0"/>
              <c:layout/>
              <c:showVal val="1"/>
            </c:dLbl>
            <c:dLbl>
              <c:idx val="1"/>
              <c:layout/>
              <c:showVal val="1"/>
            </c:dLbl>
            <c:dLbl>
              <c:idx val="2"/>
              <c:layout/>
              <c:showVal val="1"/>
            </c:dLbl>
            <c:delete val="1"/>
          </c:dLbls>
          <c:cat>
            <c:strRef>
              <c:f>Sheet1!$A$4:$A$6</c:f>
              <c:strCache>
                <c:ptCount val="3"/>
                <c:pt idx="0">
                  <c:v>I prefer the current program where the University provides a standard laptop computer, software, and computer support, the fee remains consistent.</c:v>
                </c:pt>
                <c:pt idx="1">
                  <c:v>I prefer to have the University provide a computer, software, and computer support, but I would like to have a greater choice of computers, the fee depends on my choice.</c:v>
                </c:pt>
                <c:pt idx="2">
                  <c:v>I prefer to purchase my own computer, understanding that I would be responsible for computer software and repairs on my own, the fee may be lower.</c:v>
                </c:pt>
              </c:strCache>
            </c:strRef>
          </c:cat>
          <c:val>
            <c:numRef>
              <c:f>Sheet1!$B$4:$B$6</c:f>
              <c:numCache>
                <c:formatCode>0%</c:formatCode>
                <c:ptCount val="3"/>
                <c:pt idx="0">
                  <c:v>0.33009708737864091</c:v>
                </c:pt>
                <c:pt idx="1">
                  <c:v>0.53398058252427183</c:v>
                </c:pt>
                <c:pt idx="2">
                  <c:v>0.13592233009708743</c:v>
                </c:pt>
              </c:numCache>
            </c:numRef>
          </c:val>
        </c:ser>
      </c:pie3D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dPt>
            <c:idx val="2"/>
            <c:spPr>
              <a:solidFill>
                <a:srgbClr val="C00000"/>
              </a:solidFill>
            </c:spPr>
          </c:dPt>
          <c:dPt>
            <c:idx val="3"/>
            <c:spPr>
              <a:solidFill>
                <a:srgbClr val="C00000"/>
              </a:solidFill>
            </c:spPr>
          </c:dPt>
          <c:dLbls>
            <c:dLbl>
              <c:idx val="0"/>
              <c:layout/>
              <c:spPr/>
              <c:txPr>
                <a:bodyPr/>
                <a:lstStyle/>
                <a:p>
                  <a:pPr>
                    <a:defRPr sz="1400" b="1"/>
                  </a:pPr>
                  <a:endParaRPr lang="en-US"/>
                </a:p>
              </c:txPr>
              <c:showVal val="1"/>
            </c:dLbl>
            <c:dLbl>
              <c:idx val="1"/>
              <c:layout/>
              <c:showVal val="1"/>
            </c:dLbl>
            <c:dLbl>
              <c:idx val="2"/>
              <c:layout/>
              <c:showVal val="1"/>
            </c:dLbl>
            <c:dLbl>
              <c:idx val="3"/>
              <c:layout/>
              <c:showVal val="1"/>
            </c:dLbl>
            <c:delete val="1"/>
            <c:txPr>
              <a:bodyPr/>
              <a:lstStyle/>
              <a:p>
                <a:pPr>
                  <a:defRPr sz="1200"/>
                </a:pPr>
                <a:endParaRPr lang="en-US"/>
              </a:p>
            </c:txPr>
          </c:dLbls>
          <c:cat>
            <c:strRef>
              <c:f>Sheet1!$A$22:$A$25</c:f>
              <c:strCache>
                <c:ptCount val="4"/>
                <c:pt idx="0">
                  <c:v>I used my own laptop or netbook computer</c:v>
                </c:pt>
                <c:pt idx="1">
                  <c:v>I used my own desktop computer</c:v>
                </c:pt>
                <c:pt idx="2">
                  <c:v>I used a family computer</c:v>
                </c:pt>
                <c:pt idx="3">
                  <c:v>I used a school or library computer</c:v>
                </c:pt>
              </c:strCache>
            </c:strRef>
          </c:cat>
          <c:val>
            <c:numRef>
              <c:f>Sheet1!$B$22:$B$25</c:f>
              <c:numCache>
                <c:formatCode>0%</c:formatCode>
                <c:ptCount val="4"/>
                <c:pt idx="0">
                  <c:v>0.54716981132075471</c:v>
                </c:pt>
                <c:pt idx="1">
                  <c:v>0.19811320754716988</c:v>
                </c:pt>
                <c:pt idx="2">
                  <c:v>0.23584905660377359</c:v>
                </c:pt>
                <c:pt idx="3">
                  <c:v>1.8867924528301886E-2</c:v>
                </c:pt>
              </c:numCache>
            </c:numRef>
          </c:val>
        </c:ser>
        <c:shape val="box"/>
        <c:axId val="97879552"/>
        <c:axId val="97881088"/>
        <c:axId val="0"/>
      </c:bar3DChart>
      <c:catAx>
        <c:axId val="97879552"/>
        <c:scaling>
          <c:orientation val="minMax"/>
        </c:scaling>
        <c:axPos val="b"/>
        <c:tickLblPos val="nextTo"/>
        <c:txPr>
          <a:bodyPr/>
          <a:lstStyle/>
          <a:p>
            <a:pPr>
              <a:defRPr sz="1200" b="1"/>
            </a:pPr>
            <a:endParaRPr lang="en-US"/>
          </a:p>
        </c:txPr>
        <c:crossAx val="97881088"/>
        <c:crosses val="autoZero"/>
        <c:auto val="1"/>
        <c:lblAlgn val="ctr"/>
        <c:lblOffset val="100"/>
      </c:catAx>
      <c:valAx>
        <c:axId val="97881088"/>
        <c:scaling>
          <c:orientation val="minMax"/>
        </c:scaling>
        <c:delete val="1"/>
        <c:axPos val="l"/>
        <c:numFmt formatCode="0%" sourceLinked="1"/>
        <c:tickLblPos val="none"/>
        <c:crossAx val="9787955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manualLayout>
          <c:layoutTarget val="inner"/>
          <c:xMode val="edge"/>
          <c:yMode val="edge"/>
          <c:x val="7.4551618547681539E-2"/>
          <c:y val="6.1123836793128127E-2"/>
          <c:w val="0.87182004593175855"/>
          <c:h val="0.65066054243219629"/>
        </c:manualLayout>
      </c:layout>
      <c:bar3DChart>
        <c:barDir val="col"/>
        <c:grouping val="clustered"/>
        <c:ser>
          <c:idx val="0"/>
          <c:order val="0"/>
          <c:dPt>
            <c:idx val="2"/>
            <c:spPr>
              <a:solidFill>
                <a:srgbClr val="C00000"/>
              </a:solidFill>
            </c:spPr>
          </c:dPt>
          <c:dLbls>
            <c:txPr>
              <a:bodyPr/>
              <a:lstStyle/>
              <a:p>
                <a:pPr>
                  <a:defRPr sz="1400" b="1"/>
                </a:pPr>
                <a:endParaRPr lang="en-US"/>
              </a:p>
            </c:txPr>
            <c:showVal val="1"/>
          </c:dLbls>
          <c:cat>
            <c:strRef>
              <c:f>Sheet1!$A$29:$A$31</c:f>
              <c:strCache>
                <c:ptCount val="3"/>
                <c:pt idx="0">
                  <c:v>Less than a year old</c:v>
                </c:pt>
                <c:pt idx="1">
                  <c:v>One or two years old</c:v>
                </c:pt>
                <c:pt idx="2">
                  <c:v>Three or more years old</c:v>
                </c:pt>
              </c:strCache>
            </c:strRef>
          </c:cat>
          <c:val>
            <c:numRef>
              <c:f>Sheet1!$B$29:$B$31</c:f>
              <c:numCache>
                <c:formatCode>0%</c:formatCode>
                <c:ptCount val="3"/>
                <c:pt idx="0">
                  <c:v>0.23076923076923089</c:v>
                </c:pt>
                <c:pt idx="1">
                  <c:v>0.45192307692307698</c:v>
                </c:pt>
                <c:pt idx="2">
                  <c:v>0.31730769230769257</c:v>
                </c:pt>
              </c:numCache>
            </c:numRef>
          </c:val>
        </c:ser>
        <c:shape val="cylinder"/>
        <c:axId val="97893376"/>
        <c:axId val="63714048"/>
        <c:axId val="0"/>
      </c:bar3DChart>
      <c:catAx>
        <c:axId val="97893376"/>
        <c:scaling>
          <c:orientation val="minMax"/>
        </c:scaling>
        <c:axPos val="b"/>
        <c:tickLblPos val="nextTo"/>
        <c:txPr>
          <a:bodyPr/>
          <a:lstStyle/>
          <a:p>
            <a:pPr>
              <a:defRPr sz="1200" b="1"/>
            </a:pPr>
            <a:endParaRPr lang="en-US"/>
          </a:p>
        </c:txPr>
        <c:crossAx val="63714048"/>
        <c:crosses val="autoZero"/>
        <c:auto val="1"/>
        <c:lblAlgn val="ctr"/>
        <c:lblOffset val="100"/>
      </c:catAx>
      <c:valAx>
        <c:axId val="63714048"/>
        <c:scaling>
          <c:orientation val="minMax"/>
        </c:scaling>
        <c:delete val="1"/>
        <c:axPos val="l"/>
        <c:numFmt formatCode="0%" sourceLinked="1"/>
        <c:tickLblPos val="none"/>
        <c:crossAx val="9789337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1"/>
            <c:spPr>
              <a:solidFill>
                <a:srgbClr val="FFC000"/>
              </a:solidFill>
            </c:spPr>
          </c:dPt>
          <c:dLbls>
            <c:showCatName val="1"/>
            <c:showPercent val="1"/>
            <c:showLeaderLines val="1"/>
          </c:dLbls>
          <c:cat>
            <c:strRef>
              <c:f>Sheet1!$A$47:$A$48</c:f>
              <c:strCache>
                <c:ptCount val="2"/>
                <c:pt idx="0">
                  <c:v>No</c:v>
                </c:pt>
                <c:pt idx="1">
                  <c:v>Yes</c:v>
                </c:pt>
              </c:strCache>
            </c:strRef>
          </c:cat>
          <c:val>
            <c:numRef>
              <c:f>Sheet1!$C$47:$C$48</c:f>
              <c:numCache>
                <c:formatCode>General</c:formatCode>
                <c:ptCount val="2"/>
                <c:pt idx="0">
                  <c:v>90</c:v>
                </c:pt>
                <c:pt idx="1">
                  <c:v>16</c:v>
                </c:pt>
              </c:numCache>
            </c:numRef>
          </c:val>
        </c:ser>
        <c:dLbls>
          <c:showCatName val="1"/>
          <c:showPercent val="1"/>
        </c:dLbls>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cat>
            <c:strRef>
              <c:f>Sheet1!$A$95:$A$103</c:f>
              <c:strCache>
                <c:ptCount val="9"/>
                <c:pt idx="0">
                  <c:v>Smart Phone</c:v>
                </c:pt>
                <c:pt idx="1">
                  <c:v>Personal music/video player</c:v>
                </c:pt>
                <c:pt idx="2">
                  <c:v>Portable Gaming Device</c:v>
                </c:pt>
                <c:pt idx="3">
                  <c:v>Gaming Console</c:v>
                </c:pt>
                <c:pt idx="4">
                  <c:v>Entertainment Console</c:v>
                </c:pt>
                <c:pt idx="5">
                  <c:v>eReader</c:v>
                </c:pt>
                <c:pt idx="6">
                  <c:v>Android/iOS Tablet</c:v>
                </c:pt>
                <c:pt idx="7">
                  <c:v>None</c:v>
                </c:pt>
                <c:pt idx="8">
                  <c:v>Other</c:v>
                </c:pt>
              </c:strCache>
            </c:strRef>
          </c:cat>
          <c:val>
            <c:numRef>
              <c:f>Sheet1!$B$95:$B$103</c:f>
              <c:numCache>
                <c:formatCode>General</c:formatCode>
                <c:ptCount val="9"/>
              </c:numCache>
            </c:numRef>
          </c:val>
        </c:ser>
        <c:ser>
          <c:idx val="1"/>
          <c:order val="1"/>
          <c:cat>
            <c:strRef>
              <c:f>Sheet1!$A$95:$A$103</c:f>
              <c:strCache>
                <c:ptCount val="9"/>
                <c:pt idx="0">
                  <c:v>Smart Phone</c:v>
                </c:pt>
                <c:pt idx="1">
                  <c:v>Personal music/video player</c:v>
                </c:pt>
                <c:pt idx="2">
                  <c:v>Portable Gaming Device</c:v>
                </c:pt>
                <c:pt idx="3">
                  <c:v>Gaming Console</c:v>
                </c:pt>
                <c:pt idx="4">
                  <c:v>Entertainment Console</c:v>
                </c:pt>
                <c:pt idx="5">
                  <c:v>eReader</c:v>
                </c:pt>
                <c:pt idx="6">
                  <c:v>Android/iOS Tablet</c:v>
                </c:pt>
                <c:pt idx="7">
                  <c:v>None</c:v>
                </c:pt>
                <c:pt idx="8">
                  <c:v>Other</c:v>
                </c:pt>
              </c:strCache>
            </c:strRef>
          </c:cat>
          <c:val>
            <c:numRef>
              <c:f>Sheet1!$C$95:$C$103</c:f>
              <c:numCache>
                <c:formatCode>0%</c:formatCode>
                <c:ptCount val="9"/>
                <c:pt idx="0">
                  <c:v>0.43400000000000005</c:v>
                </c:pt>
                <c:pt idx="1">
                  <c:v>0.3680000000000001</c:v>
                </c:pt>
                <c:pt idx="2">
                  <c:v>4.7000000000000007E-2</c:v>
                </c:pt>
                <c:pt idx="3">
                  <c:v>0.20800000000000002</c:v>
                </c:pt>
                <c:pt idx="4">
                  <c:v>1.9000000000000003E-2</c:v>
                </c:pt>
                <c:pt idx="5">
                  <c:v>1.9000000000000003E-2</c:v>
                </c:pt>
                <c:pt idx="6">
                  <c:v>7.5000000000000011E-2</c:v>
                </c:pt>
                <c:pt idx="7">
                  <c:v>0.27400000000000002</c:v>
                </c:pt>
                <c:pt idx="8">
                  <c:v>9.0000000000000028E-3</c:v>
                </c:pt>
              </c:numCache>
            </c:numRef>
          </c:val>
        </c:ser>
        <c:shape val="box"/>
        <c:axId val="63838080"/>
        <c:axId val="63839616"/>
        <c:axId val="0"/>
      </c:bar3DChart>
      <c:catAx>
        <c:axId val="63838080"/>
        <c:scaling>
          <c:orientation val="minMax"/>
        </c:scaling>
        <c:axPos val="b"/>
        <c:tickLblPos val="nextTo"/>
        <c:crossAx val="63839616"/>
        <c:crosses val="autoZero"/>
        <c:auto val="1"/>
        <c:lblAlgn val="ctr"/>
        <c:lblOffset val="100"/>
      </c:catAx>
      <c:valAx>
        <c:axId val="63839616"/>
        <c:scaling>
          <c:orientation val="minMax"/>
        </c:scaling>
        <c:axPos val="l"/>
        <c:majorGridlines/>
        <c:numFmt formatCode="General" sourceLinked="1"/>
        <c:tickLblPos val="nextTo"/>
        <c:crossAx val="6383808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bar3DChart>
        <c:barDir val="col"/>
        <c:grouping val="clustered"/>
        <c:ser>
          <c:idx val="0"/>
          <c:order val="0"/>
          <c:tx>
            <c:strRef>
              <c:f>Sheet1!$B$34</c:f>
              <c:strCache>
                <c:ptCount val="1"/>
                <c:pt idx="0">
                  <c:v>Very Satisfied</c:v>
                </c:pt>
              </c:strCache>
            </c:strRef>
          </c:tx>
          <c:cat>
            <c:strRef>
              <c:f>Sheet1!$A$35:$A$42</c:f>
              <c:strCache>
                <c:ptCount val="8"/>
                <c:pt idx="0">
                  <c:v>Laptop computer received</c:v>
                </c:pt>
                <c:pt idx="1">
                  <c:v>PC Support Repair Facility</c:v>
                </c:pt>
                <c:pt idx="2">
                  <c:v>Technology Help Desk</c:v>
                </c:pt>
                <c:pt idx="3">
                  <c:v>Campus wireless network</c:v>
                </c:pt>
                <c:pt idx="4">
                  <c:v>Blackboard</c:v>
                </c:pt>
                <c:pt idx="5">
                  <c:v>PirateNet</c:v>
                </c:pt>
                <c:pt idx="6">
                  <c:v> University's website</c:v>
                </c:pt>
                <c:pt idx="7">
                  <c:v>Microsoft email &amp; services</c:v>
                </c:pt>
              </c:strCache>
            </c:strRef>
          </c:cat>
          <c:val>
            <c:numRef>
              <c:f>Sheet1!$B$35:$B$42</c:f>
              <c:numCache>
                <c:formatCode>0%</c:formatCode>
                <c:ptCount val="8"/>
                <c:pt idx="0">
                  <c:v>0.2264150943396227</c:v>
                </c:pt>
                <c:pt idx="1">
                  <c:v>0.24528301886792458</c:v>
                </c:pt>
                <c:pt idx="2">
                  <c:v>0.17924528301886794</c:v>
                </c:pt>
                <c:pt idx="3">
                  <c:v>0.19811320754716988</c:v>
                </c:pt>
                <c:pt idx="4">
                  <c:v>0.16037735849056603</c:v>
                </c:pt>
                <c:pt idx="5">
                  <c:v>0.20754716981132082</c:v>
                </c:pt>
                <c:pt idx="6">
                  <c:v>0.17924528301886794</c:v>
                </c:pt>
                <c:pt idx="7">
                  <c:v>0.19811320754716988</c:v>
                </c:pt>
              </c:numCache>
            </c:numRef>
          </c:val>
        </c:ser>
        <c:ser>
          <c:idx val="1"/>
          <c:order val="1"/>
          <c:tx>
            <c:strRef>
              <c:f>Sheet1!$C$34</c:f>
              <c:strCache>
                <c:ptCount val="1"/>
                <c:pt idx="0">
                  <c:v>Satisfied</c:v>
                </c:pt>
              </c:strCache>
            </c:strRef>
          </c:tx>
          <c:cat>
            <c:strRef>
              <c:f>Sheet1!$A$35:$A$42</c:f>
              <c:strCache>
                <c:ptCount val="8"/>
                <c:pt idx="0">
                  <c:v>Laptop computer received</c:v>
                </c:pt>
                <c:pt idx="1">
                  <c:v>PC Support Repair Facility</c:v>
                </c:pt>
                <c:pt idx="2">
                  <c:v>Technology Help Desk</c:v>
                </c:pt>
                <c:pt idx="3">
                  <c:v>Campus wireless network</c:v>
                </c:pt>
                <c:pt idx="4">
                  <c:v>Blackboard</c:v>
                </c:pt>
                <c:pt idx="5">
                  <c:v>PirateNet</c:v>
                </c:pt>
                <c:pt idx="6">
                  <c:v> University's website</c:v>
                </c:pt>
                <c:pt idx="7">
                  <c:v>Microsoft email &amp; services</c:v>
                </c:pt>
              </c:strCache>
            </c:strRef>
          </c:cat>
          <c:val>
            <c:numRef>
              <c:f>Sheet1!$C$35:$C$42</c:f>
              <c:numCache>
                <c:formatCode>0%</c:formatCode>
                <c:ptCount val="8"/>
                <c:pt idx="0">
                  <c:v>0.37735849056603782</c:v>
                </c:pt>
                <c:pt idx="1">
                  <c:v>0.3867924528301887</c:v>
                </c:pt>
                <c:pt idx="2">
                  <c:v>0.32075471698113206</c:v>
                </c:pt>
                <c:pt idx="3">
                  <c:v>0.34905660377358488</c:v>
                </c:pt>
                <c:pt idx="4">
                  <c:v>0.46226415094339623</c:v>
                </c:pt>
                <c:pt idx="5">
                  <c:v>0.47169811320754723</c:v>
                </c:pt>
                <c:pt idx="6">
                  <c:v>0.55660377358490565</c:v>
                </c:pt>
                <c:pt idx="7">
                  <c:v>0.55660377358490565</c:v>
                </c:pt>
              </c:numCache>
            </c:numRef>
          </c:val>
        </c:ser>
        <c:ser>
          <c:idx val="2"/>
          <c:order val="2"/>
          <c:tx>
            <c:strRef>
              <c:f>Sheet1!$D$34</c:f>
              <c:strCache>
                <c:ptCount val="1"/>
                <c:pt idx="0">
                  <c:v>Neutral</c:v>
                </c:pt>
              </c:strCache>
            </c:strRef>
          </c:tx>
          <c:cat>
            <c:strRef>
              <c:f>Sheet1!$A$35:$A$42</c:f>
              <c:strCache>
                <c:ptCount val="8"/>
                <c:pt idx="0">
                  <c:v>Laptop computer received</c:v>
                </c:pt>
                <c:pt idx="1">
                  <c:v>PC Support Repair Facility</c:v>
                </c:pt>
                <c:pt idx="2">
                  <c:v>Technology Help Desk</c:v>
                </c:pt>
                <c:pt idx="3">
                  <c:v>Campus wireless network</c:v>
                </c:pt>
                <c:pt idx="4">
                  <c:v>Blackboard</c:v>
                </c:pt>
                <c:pt idx="5">
                  <c:v>PirateNet</c:v>
                </c:pt>
                <c:pt idx="6">
                  <c:v> University's website</c:v>
                </c:pt>
                <c:pt idx="7">
                  <c:v>Microsoft email &amp; services</c:v>
                </c:pt>
              </c:strCache>
            </c:strRef>
          </c:cat>
          <c:val>
            <c:numRef>
              <c:f>Sheet1!$D$35:$D$42</c:f>
              <c:numCache>
                <c:formatCode>0%</c:formatCode>
                <c:ptCount val="8"/>
                <c:pt idx="0">
                  <c:v>0.19811320754716988</c:v>
                </c:pt>
                <c:pt idx="1">
                  <c:v>0.20754716981132082</c:v>
                </c:pt>
                <c:pt idx="2">
                  <c:v>0.30188679245283029</c:v>
                </c:pt>
                <c:pt idx="3">
                  <c:v>0.23584905660377359</c:v>
                </c:pt>
                <c:pt idx="4">
                  <c:v>0.29245283018867935</c:v>
                </c:pt>
                <c:pt idx="5">
                  <c:v>0.25471698113207553</c:v>
                </c:pt>
                <c:pt idx="6">
                  <c:v>0.25471698113207553</c:v>
                </c:pt>
                <c:pt idx="7">
                  <c:v>0.16981132075471697</c:v>
                </c:pt>
              </c:numCache>
            </c:numRef>
          </c:val>
        </c:ser>
        <c:ser>
          <c:idx val="3"/>
          <c:order val="3"/>
          <c:tx>
            <c:strRef>
              <c:f>Sheet1!$E$34</c:f>
              <c:strCache>
                <c:ptCount val="1"/>
                <c:pt idx="0">
                  <c:v>Unsatisfied</c:v>
                </c:pt>
              </c:strCache>
            </c:strRef>
          </c:tx>
          <c:cat>
            <c:strRef>
              <c:f>Sheet1!$A$35:$A$42</c:f>
              <c:strCache>
                <c:ptCount val="8"/>
                <c:pt idx="0">
                  <c:v>Laptop computer received</c:v>
                </c:pt>
                <c:pt idx="1">
                  <c:v>PC Support Repair Facility</c:v>
                </c:pt>
                <c:pt idx="2">
                  <c:v>Technology Help Desk</c:v>
                </c:pt>
                <c:pt idx="3">
                  <c:v>Campus wireless network</c:v>
                </c:pt>
                <c:pt idx="4">
                  <c:v>Blackboard</c:v>
                </c:pt>
                <c:pt idx="5">
                  <c:v>PirateNet</c:v>
                </c:pt>
                <c:pt idx="6">
                  <c:v> University's website</c:v>
                </c:pt>
                <c:pt idx="7">
                  <c:v>Microsoft email &amp; services</c:v>
                </c:pt>
              </c:strCache>
            </c:strRef>
          </c:cat>
          <c:val>
            <c:numRef>
              <c:f>Sheet1!$E$35:$E$42</c:f>
              <c:numCache>
                <c:formatCode>0%</c:formatCode>
                <c:ptCount val="8"/>
                <c:pt idx="0">
                  <c:v>0.14150943396226423</c:v>
                </c:pt>
                <c:pt idx="1">
                  <c:v>6.6037735849056617E-2</c:v>
                </c:pt>
                <c:pt idx="2">
                  <c:v>4.7169811320754713E-2</c:v>
                </c:pt>
                <c:pt idx="3">
                  <c:v>0.14150943396226423</c:v>
                </c:pt>
                <c:pt idx="4">
                  <c:v>5.6603773584905662E-2</c:v>
                </c:pt>
                <c:pt idx="5">
                  <c:v>6.6037735849056617E-2</c:v>
                </c:pt>
                <c:pt idx="6">
                  <c:v>9.4339622641509448E-3</c:v>
                </c:pt>
                <c:pt idx="7">
                  <c:v>3.7735849056603786E-2</c:v>
                </c:pt>
              </c:numCache>
            </c:numRef>
          </c:val>
        </c:ser>
        <c:ser>
          <c:idx val="4"/>
          <c:order val="4"/>
          <c:tx>
            <c:strRef>
              <c:f>Sheet1!$F$34</c:f>
              <c:strCache>
                <c:ptCount val="1"/>
                <c:pt idx="0">
                  <c:v>Very Unsatisfied</c:v>
                </c:pt>
              </c:strCache>
            </c:strRef>
          </c:tx>
          <c:cat>
            <c:strRef>
              <c:f>Sheet1!$A$35:$A$42</c:f>
              <c:strCache>
                <c:ptCount val="8"/>
                <c:pt idx="0">
                  <c:v>Laptop computer received</c:v>
                </c:pt>
                <c:pt idx="1">
                  <c:v>PC Support Repair Facility</c:v>
                </c:pt>
                <c:pt idx="2">
                  <c:v>Technology Help Desk</c:v>
                </c:pt>
                <c:pt idx="3">
                  <c:v>Campus wireless network</c:v>
                </c:pt>
                <c:pt idx="4">
                  <c:v>Blackboard</c:v>
                </c:pt>
                <c:pt idx="5">
                  <c:v>PirateNet</c:v>
                </c:pt>
                <c:pt idx="6">
                  <c:v> University's website</c:v>
                </c:pt>
                <c:pt idx="7">
                  <c:v>Microsoft email &amp; services</c:v>
                </c:pt>
              </c:strCache>
            </c:strRef>
          </c:cat>
          <c:val>
            <c:numRef>
              <c:f>Sheet1!$F$35:$F$42</c:f>
              <c:numCache>
                <c:formatCode>0%</c:formatCode>
                <c:ptCount val="8"/>
                <c:pt idx="0">
                  <c:v>5.6603773584905662E-2</c:v>
                </c:pt>
                <c:pt idx="1">
                  <c:v>9.4339622641509448E-3</c:v>
                </c:pt>
                <c:pt idx="2">
                  <c:v>1.8867924528301886E-2</c:v>
                </c:pt>
                <c:pt idx="3">
                  <c:v>7.5471698113207544E-2</c:v>
                </c:pt>
                <c:pt idx="4">
                  <c:v>1.8867924528301886E-2</c:v>
                </c:pt>
                <c:pt idx="5">
                  <c:v>0</c:v>
                </c:pt>
                <c:pt idx="6">
                  <c:v>0</c:v>
                </c:pt>
                <c:pt idx="7">
                  <c:v>2.8301886792452827E-2</c:v>
                </c:pt>
              </c:numCache>
            </c:numRef>
          </c:val>
        </c:ser>
        <c:shape val="cylinder"/>
        <c:axId val="63884672"/>
        <c:axId val="63890560"/>
        <c:axId val="0"/>
      </c:bar3DChart>
      <c:catAx>
        <c:axId val="63884672"/>
        <c:scaling>
          <c:orientation val="minMax"/>
        </c:scaling>
        <c:axPos val="b"/>
        <c:tickLblPos val="nextTo"/>
        <c:txPr>
          <a:bodyPr/>
          <a:lstStyle/>
          <a:p>
            <a:pPr>
              <a:defRPr sz="1200" b="1"/>
            </a:pPr>
            <a:endParaRPr lang="en-US"/>
          </a:p>
        </c:txPr>
        <c:crossAx val="63890560"/>
        <c:crosses val="autoZero"/>
        <c:auto val="1"/>
        <c:lblAlgn val="ctr"/>
        <c:lblOffset val="100"/>
      </c:catAx>
      <c:valAx>
        <c:axId val="63890560"/>
        <c:scaling>
          <c:orientation val="minMax"/>
        </c:scaling>
        <c:axPos val="l"/>
        <c:majorGridlines/>
        <c:numFmt formatCode="0%" sourceLinked="1"/>
        <c:tickLblPos val="nextTo"/>
        <c:crossAx val="63884672"/>
        <c:crosses val="autoZero"/>
        <c:crossBetween val="between"/>
      </c:valAx>
    </c:plotArea>
    <c:legend>
      <c:legendPos val="r"/>
      <c:layout/>
      <c:txPr>
        <a:bodyPr/>
        <a:lstStyle/>
        <a:p>
          <a:pPr>
            <a:defRPr sz="1200" b="1"/>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bar3DChart>
        <c:barDir val="col"/>
        <c:grouping val="clustered"/>
        <c:ser>
          <c:idx val="0"/>
          <c:order val="0"/>
          <c:tx>
            <c:strRef>
              <c:f>Sheet1!$B$52</c:f>
              <c:strCache>
                <c:ptCount val="1"/>
                <c:pt idx="0">
                  <c:v>Very Important</c:v>
                </c:pt>
              </c:strCache>
            </c:strRef>
          </c:tx>
          <c:cat>
            <c:strRef>
              <c:f>Sheet1!$A$53:$A$57</c:f>
              <c:strCache>
                <c:ptCount val="5"/>
                <c:pt idx="0">
                  <c:v>computer repair facility on campus</c:v>
                </c:pt>
                <c:pt idx="1">
                  <c:v>technology telephone support available 24/7</c:v>
                </c:pt>
                <c:pt idx="2">
                  <c:v>computer labs available in library and other academic buildings</c:v>
                </c:pt>
                <c:pt idx="3">
                  <c:v>technology training opportunities</c:v>
                </c:pt>
                <c:pt idx="4">
                  <c:v>wireless network access around campus</c:v>
                </c:pt>
              </c:strCache>
            </c:strRef>
          </c:cat>
          <c:val>
            <c:numRef>
              <c:f>Sheet1!$B$53:$B$57</c:f>
              <c:numCache>
                <c:formatCode>0%</c:formatCode>
                <c:ptCount val="5"/>
                <c:pt idx="0">
                  <c:v>0.80188679245283023</c:v>
                </c:pt>
                <c:pt idx="1">
                  <c:v>0.55660377358490565</c:v>
                </c:pt>
                <c:pt idx="2">
                  <c:v>0.57547169811320764</c:v>
                </c:pt>
                <c:pt idx="3">
                  <c:v>0.33962264150943405</c:v>
                </c:pt>
                <c:pt idx="4">
                  <c:v>0.94339622641509446</c:v>
                </c:pt>
              </c:numCache>
            </c:numRef>
          </c:val>
        </c:ser>
        <c:ser>
          <c:idx val="1"/>
          <c:order val="1"/>
          <c:tx>
            <c:strRef>
              <c:f>Sheet1!$C$52</c:f>
              <c:strCache>
                <c:ptCount val="1"/>
                <c:pt idx="0">
                  <c:v>Important</c:v>
                </c:pt>
              </c:strCache>
            </c:strRef>
          </c:tx>
          <c:cat>
            <c:strRef>
              <c:f>Sheet1!$A$53:$A$57</c:f>
              <c:strCache>
                <c:ptCount val="5"/>
                <c:pt idx="0">
                  <c:v>computer repair facility on campus</c:v>
                </c:pt>
                <c:pt idx="1">
                  <c:v>technology telephone support available 24/7</c:v>
                </c:pt>
                <c:pt idx="2">
                  <c:v>computer labs available in library and other academic buildings</c:v>
                </c:pt>
                <c:pt idx="3">
                  <c:v>technology training opportunities</c:v>
                </c:pt>
                <c:pt idx="4">
                  <c:v>wireless network access around campus</c:v>
                </c:pt>
              </c:strCache>
            </c:strRef>
          </c:cat>
          <c:val>
            <c:numRef>
              <c:f>Sheet1!$C$53:$C$57</c:f>
              <c:numCache>
                <c:formatCode>0%</c:formatCode>
                <c:ptCount val="5"/>
                <c:pt idx="0">
                  <c:v>0.16037735849056603</c:v>
                </c:pt>
                <c:pt idx="1">
                  <c:v>0.33962264150943405</c:v>
                </c:pt>
                <c:pt idx="2">
                  <c:v>0.28301886792452846</c:v>
                </c:pt>
                <c:pt idx="3">
                  <c:v>0.26415094339622641</c:v>
                </c:pt>
                <c:pt idx="4">
                  <c:v>3.7735849056603786E-2</c:v>
                </c:pt>
              </c:numCache>
            </c:numRef>
          </c:val>
        </c:ser>
        <c:ser>
          <c:idx val="2"/>
          <c:order val="2"/>
          <c:tx>
            <c:strRef>
              <c:f>Sheet1!$D$52</c:f>
              <c:strCache>
                <c:ptCount val="1"/>
                <c:pt idx="0">
                  <c:v>Neutral</c:v>
                </c:pt>
              </c:strCache>
            </c:strRef>
          </c:tx>
          <c:cat>
            <c:strRef>
              <c:f>Sheet1!$A$53:$A$57</c:f>
              <c:strCache>
                <c:ptCount val="5"/>
                <c:pt idx="0">
                  <c:v>computer repair facility on campus</c:v>
                </c:pt>
                <c:pt idx="1">
                  <c:v>technology telephone support available 24/7</c:v>
                </c:pt>
                <c:pt idx="2">
                  <c:v>computer labs available in library and other academic buildings</c:v>
                </c:pt>
                <c:pt idx="3">
                  <c:v>technology training opportunities</c:v>
                </c:pt>
                <c:pt idx="4">
                  <c:v>wireless network access around campus</c:v>
                </c:pt>
              </c:strCache>
            </c:strRef>
          </c:cat>
          <c:val>
            <c:numRef>
              <c:f>Sheet1!$D$53:$D$57</c:f>
              <c:numCache>
                <c:formatCode>0%</c:formatCode>
                <c:ptCount val="5"/>
                <c:pt idx="0">
                  <c:v>3.7735849056603786E-2</c:v>
                </c:pt>
                <c:pt idx="1">
                  <c:v>9.4339622641509455E-2</c:v>
                </c:pt>
                <c:pt idx="2">
                  <c:v>0.11320754716981132</c:v>
                </c:pt>
                <c:pt idx="3">
                  <c:v>0.31132075471698117</c:v>
                </c:pt>
                <c:pt idx="4">
                  <c:v>9.4339622641509448E-3</c:v>
                </c:pt>
              </c:numCache>
            </c:numRef>
          </c:val>
        </c:ser>
        <c:ser>
          <c:idx val="3"/>
          <c:order val="3"/>
          <c:tx>
            <c:strRef>
              <c:f>Sheet1!$E$52</c:f>
              <c:strCache>
                <c:ptCount val="1"/>
                <c:pt idx="0">
                  <c:v>Unimportant</c:v>
                </c:pt>
              </c:strCache>
            </c:strRef>
          </c:tx>
          <c:cat>
            <c:strRef>
              <c:f>Sheet1!$A$53:$A$57</c:f>
              <c:strCache>
                <c:ptCount val="5"/>
                <c:pt idx="0">
                  <c:v>computer repair facility on campus</c:v>
                </c:pt>
                <c:pt idx="1">
                  <c:v>technology telephone support available 24/7</c:v>
                </c:pt>
                <c:pt idx="2">
                  <c:v>computer labs available in library and other academic buildings</c:v>
                </c:pt>
                <c:pt idx="3">
                  <c:v>technology training opportunities</c:v>
                </c:pt>
                <c:pt idx="4">
                  <c:v>wireless network access around campus</c:v>
                </c:pt>
              </c:strCache>
            </c:strRef>
          </c:cat>
          <c:val>
            <c:numRef>
              <c:f>Sheet1!$E$53:$E$57</c:f>
              <c:numCache>
                <c:formatCode>0%</c:formatCode>
                <c:ptCount val="5"/>
                <c:pt idx="0">
                  <c:v>0</c:v>
                </c:pt>
                <c:pt idx="1">
                  <c:v>9.4339622641509448E-3</c:v>
                </c:pt>
                <c:pt idx="2">
                  <c:v>2.8301886792452827E-2</c:v>
                </c:pt>
                <c:pt idx="3">
                  <c:v>8.4905660377358527E-2</c:v>
                </c:pt>
                <c:pt idx="4">
                  <c:v>0</c:v>
                </c:pt>
              </c:numCache>
            </c:numRef>
          </c:val>
        </c:ser>
        <c:ser>
          <c:idx val="4"/>
          <c:order val="4"/>
          <c:tx>
            <c:strRef>
              <c:f>Sheet1!$F$52</c:f>
              <c:strCache>
                <c:ptCount val="1"/>
                <c:pt idx="0">
                  <c:v>Very Unimportant</c:v>
                </c:pt>
              </c:strCache>
            </c:strRef>
          </c:tx>
          <c:cat>
            <c:strRef>
              <c:f>Sheet1!$A$53:$A$57</c:f>
              <c:strCache>
                <c:ptCount val="5"/>
                <c:pt idx="0">
                  <c:v>computer repair facility on campus</c:v>
                </c:pt>
                <c:pt idx="1">
                  <c:v>technology telephone support available 24/7</c:v>
                </c:pt>
                <c:pt idx="2">
                  <c:v>computer labs available in library and other academic buildings</c:v>
                </c:pt>
                <c:pt idx="3">
                  <c:v>technology training opportunities</c:v>
                </c:pt>
                <c:pt idx="4">
                  <c:v>wireless network access around campus</c:v>
                </c:pt>
              </c:strCache>
            </c:strRef>
          </c:cat>
          <c:val>
            <c:numRef>
              <c:f>Sheet1!$F$53:$F$57</c:f>
              <c:numCache>
                <c:formatCode>0%</c:formatCode>
                <c:ptCount val="5"/>
                <c:pt idx="0">
                  <c:v>0</c:v>
                </c:pt>
                <c:pt idx="1">
                  <c:v>0</c:v>
                </c:pt>
                <c:pt idx="2">
                  <c:v>0</c:v>
                </c:pt>
                <c:pt idx="3">
                  <c:v>0</c:v>
                </c:pt>
                <c:pt idx="4">
                  <c:v>9.4339622641509448E-3</c:v>
                </c:pt>
              </c:numCache>
            </c:numRef>
          </c:val>
        </c:ser>
        <c:shape val="cylinder"/>
        <c:axId val="62308736"/>
        <c:axId val="62310272"/>
        <c:axId val="0"/>
      </c:bar3DChart>
      <c:catAx>
        <c:axId val="62308736"/>
        <c:scaling>
          <c:orientation val="minMax"/>
        </c:scaling>
        <c:axPos val="b"/>
        <c:tickLblPos val="nextTo"/>
        <c:txPr>
          <a:bodyPr/>
          <a:lstStyle/>
          <a:p>
            <a:pPr>
              <a:defRPr sz="1200" b="1"/>
            </a:pPr>
            <a:endParaRPr lang="en-US"/>
          </a:p>
        </c:txPr>
        <c:crossAx val="62310272"/>
        <c:crosses val="autoZero"/>
        <c:auto val="1"/>
        <c:lblAlgn val="ctr"/>
        <c:lblOffset val="100"/>
      </c:catAx>
      <c:valAx>
        <c:axId val="62310272"/>
        <c:scaling>
          <c:orientation val="minMax"/>
        </c:scaling>
        <c:axPos val="l"/>
        <c:majorGridlines/>
        <c:numFmt formatCode="0%" sourceLinked="1"/>
        <c:tickLblPos val="nextTo"/>
        <c:crossAx val="62308736"/>
        <c:crosses val="autoZero"/>
        <c:crossBetween val="between"/>
      </c:valAx>
    </c:plotArea>
    <c:legend>
      <c:legendPos val="r"/>
      <c:layout/>
      <c:txPr>
        <a:bodyPr/>
        <a:lstStyle/>
        <a:p>
          <a:pPr>
            <a:defRPr sz="1200" b="1"/>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view3D>
      <c:rAngAx val="1"/>
    </c:view3D>
    <c:sideWall>
      <c:spPr>
        <a:noFill/>
        <a:ln w="25400">
          <a:noFill/>
        </a:ln>
      </c:spPr>
    </c:sideWall>
    <c:backWall>
      <c:spPr>
        <a:noFill/>
        <a:ln w="25400">
          <a:noFill/>
        </a:ln>
      </c:spPr>
    </c:backWall>
    <c:plotArea>
      <c:layout/>
      <c:bar3DChart>
        <c:barDir val="col"/>
        <c:grouping val="clustered"/>
        <c:ser>
          <c:idx val="0"/>
          <c:order val="0"/>
          <c:dLbls>
            <c:dLbl>
              <c:idx val="0"/>
              <c:layout>
                <c:manualLayout>
                  <c:x val="3.0303030303030332E-2"/>
                  <c:y val="-5.7575757575757565E-2"/>
                </c:manualLayout>
              </c:layout>
              <c:showVal val="1"/>
            </c:dLbl>
            <c:dLbl>
              <c:idx val="1"/>
              <c:layout>
                <c:manualLayout>
                  <c:x val="2.8787878787878796E-2"/>
                  <c:y val="-4.5454545454545463E-2"/>
                </c:manualLayout>
              </c:layout>
              <c:showVal val="1"/>
            </c:dLbl>
            <c:dLbl>
              <c:idx val="2"/>
              <c:layout>
                <c:manualLayout>
                  <c:x val="1.9696969696969699E-2"/>
                  <c:y val="-5.7575757575757565E-2"/>
                </c:manualLayout>
              </c:layout>
              <c:showVal val="1"/>
            </c:dLbl>
            <c:txPr>
              <a:bodyPr/>
              <a:lstStyle/>
              <a:p>
                <a:pPr>
                  <a:defRPr sz="1800" b="1"/>
                </a:pPr>
                <a:endParaRPr lang="en-US"/>
              </a:p>
            </c:txPr>
            <c:showVal val="1"/>
          </c:dLbls>
          <c:cat>
            <c:strRef>
              <c:f>Sheet1!$A$61:$A$63</c:f>
              <c:strCache>
                <c:ptCount val="3"/>
                <c:pt idx="0">
                  <c:v>Continue with separate technology fee</c:v>
                </c:pt>
                <c:pt idx="1">
                  <c:v>Roll technology fee into tuition</c:v>
                </c:pt>
                <c:pt idx="2">
                  <c:v>No preference</c:v>
                </c:pt>
              </c:strCache>
            </c:strRef>
          </c:cat>
          <c:val>
            <c:numRef>
              <c:f>Sheet1!$B$61:$B$63</c:f>
              <c:numCache>
                <c:formatCode>0%</c:formatCode>
                <c:ptCount val="3"/>
                <c:pt idx="0">
                  <c:v>0.2075471698113209</c:v>
                </c:pt>
                <c:pt idx="1">
                  <c:v>0.40566037735849081</c:v>
                </c:pt>
                <c:pt idx="2">
                  <c:v>0.3867924528301887</c:v>
                </c:pt>
              </c:numCache>
            </c:numRef>
          </c:val>
        </c:ser>
        <c:shape val="box"/>
        <c:axId val="63994112"/>
        <c:axId val="64000000"/>
        <c:axId val="0"/>
      </c:bar3DChart>
      <c:catAx>
        <c:axId val="63994112"/>
        <c:scaling>
          <c:orientation val="minMax"/>
        </c:scaling>
        <c:axPos val="b"/>
        <c:tickLblPos val="nextTo"/>
        <c:txPr>
          <a:bodyPr/>
          <a:lstStyle/>
          <a:p>
            <a:pPr>
              <a:defRPr sz="1200" b="1"/>
            </a:pPr>
            <a:endParaRPr lang="en-US"/>
          </a:p>
        </c:txPr>
        <c:crossAx val="64000000"/>
        <c:crosses val="autoZero"/>
        <c:auto val="1"/>
        <c:lblAlgn val="ctr"/>
        <c:lblOffset val="100"/>
      </c:catAx>
      <c:valAx>
        <c:axId val="64000000"/>
        <c:scaling>
          <c:orientation val="minMax"/>
        </c:scaling>
        <c:delete val="1"/>
        <c:axPos val="l"/>
        <c:numFmt formatCode="0%" sourceLinked="1"/>
        <c:tickLblPos val="none"/>
        <c:crossAx val="63994112"/>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manualLayout>
          <c:layoutTarget val="inner"/>
          <c:xMode val="edge"/>
          <c:yMode val="edge"/>
          <c:x val="7.0772989313835785E-2"/>
          <c:y val="8.0714384386162352E-2"/>
          <c:w val="0.89361396231721024"/>
          <c:h val="0.51092968642077696"/>
        </c:manualLayout>
      </c:layout>
      <c:bar3DChart>
        <c:barDir val="col"/>
        <c:grouping val="clustered"/>
        <c:ser>
          <c:idx val="0"/>
          <c:order val="0"/>
          <c:dLbls>
            <c:txPr>
              <a:bodyPr/>
              <a:lstStyle/>
              <a:p>
                <a:pPr>
                  <a:defRPr sz="1400" b="1"/>
                </a:pPr>
                <a:endParaRPr lang="en-US"/>
              </a:p>
            </c:txPr>
            <c:showVal val="1"/>
          </c:dLbls>
          <c:cat>
            <c:strRef>
              <c:f>Sheet1!$A$68:$A$74</c:f>
              <c:strCache>
                <c:ptCount val="7"/>
                <c:pt idx="0">
                  <c:v>I would choose a laptop similar to the one I currently have</c:v>
                </c:pt>
                <c:pt idx="1">
                  <c:v>I would choose one with a larger screen and faster processor which may be heavier with a shorter battery life</c:v>
                </c:pt>
                <c:pt idx="2">
                  <c:v>I would choose one with a smaller screen and slower processor which may be lighter with a longer battery life</c:v>
                </c:pt>
                <c:pt idx="3">
                  <c:v>I would choose a convertible tablet / PC</c:v>
                </c:pt>
                <c:pt idx="4">
                  <c:v>I would choose a Mac laptop</c:v>
                </c:pt>
                <c:pt idx="5">
                  <c:v>I would choose a Netbook</c:v>
                </c:pt>
                <c:pt idx="6">
                  <c:v>I would choose a laptop plus an iPad, Android, or similar tablet</c:v>
                </c:pt>
              </c:strCache>
            </c:strRef>
          </c:cat>
          <c:val>
            <c:numRef>
              <c:f>Sheet1!$B$68:$B$74</c:f>
              <c:numCache>
                <c:formatCode>0%</c:formatCode>
                <c:ptCount val="7"/>
                <c:pt idx="0">
                  <c:v>0.16037735849056603</c:v>
                </c:pt>
                <c:pt idx="1">
                  <c:v>9.4339622641509469E-2</c:v>
                </c:pt>
                <c:pt idx="2">
                  <c:v>5.6603773584905662E-2</c:v>
                </c:pt>
                <c:pt idx="3">
                  <c:v>7.5471698113207544E-2</c:v>
                </c:pt>
                <c:pt idx="4">
                  <c:v>0.47169811320754734</c:v>
                </c:pt>
                <c:pt idx="5">
                  <c:v>0</c:v>
                </c:pt>
                <c:pt idx="6">
                  <c:v>0.12264150943396226</c:v>
                </c:pt>
              </c:numCache>
            </c:numRef>
          </c:val>
        </c:ser>
        <c:shape val="box"/>
        <c:axId val="64013056"/>
        <c:axId val="64014592"/>
        <c:axId val="0"/>
      </c:bar3DChart>
      <c:catAx>
        <c:axId val="64013056"/>
        <c:scaling>
          <c:orientation val="minMax"/>
        </c:scaling>
        <c:axPos val="b"/>
        <c:tickLblPos val="nextTo"/>
        <c:txPr>
          <a:bodyPr/>
          <a:lstStyle/>
          <a:p>
            <a:pPr>
              <a:defRPr sz="1100" b="1"/>
            </a:pPr>
            <a:endParaRPr lang="en-US"/>
          </a:p>
        </c:txPr>
        <c:crossAx val="64014592"/>
        <c:crosses val="autoZero"/>
        <c:auto val="1"/>
        <c:lblAlgn val="ctr"/>
        <c:lblOffset val="100"/>
      </c:catAx>
      <c:valAx>
        <c:axId val="64014592"/>
        <c:scaling>
          <c:orientation val="minMax"/>
        </c:scaling>
        <c:delete val="1"/>
        <c:axPos val="l"/>
        <c:numFmt formatCode="0%" sourceLinked="1"/>
        <c:tickLblPos val="none"/>
        <c:crossAx val="64013056"/>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70255" cy="479399"/>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eaLnBrk="1" hangingPunct="1">
              <a:defRPr sz="1300">
                <a:latin typeface="Century Gothic" pitchFamily="34" charset="0"/>
              </a:defRPr>
            </a:lvl1pPr>
          </a:lstStyle>
          <a:p>
            <a:endParaRPr lang="en-US"/>
          </a:p>
        </p:txBody>
      </p:sp>
      <p:sp>
        <p:nvSpPr>
          <p:cNvPr id="77827" name="Rectangle 3"/>
          <p:cNvSpPr>
            <a:spLocks noGrp="1" noChangeArrowheads="1"/>
          </p:cNvSpPr>
          <p:nvPr>
            <p:ph type="dt" sz="quarter" idx="1"/>
          </p:nvPr>
        </p:nvSpPr>
        <p:spPr bwMode="auto">
          <a:xfrm>
            <a:off x="4143271" y="0"/>
            <a:ext cx="3170255" cy="479399"/>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eaLnBrk="1" hangingPunct="1">
              <a:defRPr sz="1300">
                <a:latin typeface="Century Gothic" pitchFamily="34" charset="0"/>
              </a:defRPr>
            </a:lvl1pPr>
          </a:lstStyle>
          <a:p>
            <a:endParaRPr lang="en-US"/>
          </a:p>
        </p:txBody>
      </p:sp>
      <p:sp>
        <p:nvSpPr>
          <p:cNvPr id="77828" name="Rectangle 4"/>
          <p:cNvSpPr>
            <a:spLocks noGrp="1" noChangeArrowheads="1"/>
          </p:cNvSpPr>
          <p:nvPr>
            <p:ph type="ftr" sz="quarter" idx="2"/>
          </p:nvPr>
        </p:nvSpPr>
        <p:spPr bwMode="auto">
          <a:xfrm>
            <a:off x="0" y="9120149"/>
            <a:ext cx="3170255" cy="479399"/>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eaLnBrk="1" hangingPunct="1">
              <a:defRPr sz="1300">
                <a:latin typeface="Century Gothic" pitchFamily="34" charset="0"/>
              </a:defRPr>
            </a:lvl1pPr>
          </a:lstStyle>
          <a:p>
            <a:endParaRPr lang="en-US"/>
          </a:p>
        </p:txBody>
      </p:sp>
      <p:sp>
        <p:nvSpPr>
          <p:cNvPr id="77829" name="Rectangle 5"/>
          <p:cNvSpPr>
            <a:spLocks noGrp="1" noChangeArrowheads="1"/>
          </p:cNvSpPr>
          <p:nvPr>
            <p:ph type="sldNum" sz="quarter" idx="3"/>
          </p:nvPr>
        </p:nvSpPr>
        <p:spPr bwMode="auto">
          <a:xfrm>
            <a:off x="4143271" y="9120149"/>
            <a:ext cx="3170255" cy="479399"/>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eaLnBrk="1" hangingPunct="1">
              <a:defRPr sz="1300">
                <a:latin typeface="Century Gothic" pitchFamily="34" charset="0"/>
              </a:defRPr>
            </a:lvl1pPr>
          </a:lstStyle>
          <a:p>
            <a:fld id="{048F68AC-EE47-4FDB-B79B-E5AE96595FF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170255" cy="479399"/>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eaLnBrk="1" hangingPunct="1">
              <a:defRPr sz="1300">
                <a:latin typeface="Century Gothic" pitchFamily="34" charset="0"/>
              </a:defRPr>
            </a:lvl1pPr>
          </a:lstStyle>
          <a:p>
            <a:endParaRPr lang="en-US"/>
          </a:p>
        </p:txBody>
      </p:sp>
      <p:sp>
        <p:nvSpPr>
          <p:cNvPr id="75779" name="Rectangle 3"/>
          <p:cNvSpPr>
            <a:spLocks noGrp="1" noChangeArrowheads="1"/>
          </p:cNvSpPr>
          <p:nvPr>
            <p:ph type="dt" idx="1"/>
          </p:nvPr>
        </p:nvSpPr>
        <p:spPr bwMode="auto">
          <a:xfrm>
            <a:off x="4143271" y="0"/>
            <a:ext cx="3170255" cy="479399"/>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eaLnBrk="1" hangingPunct="1">
              <a:defRPr sz="1300">
                <a:latin typeface="Century Gothic" pitchFamily="34" charset="0"/>
              </a:defRPr>
            </a:lvl1pPr>
          </a:lstStyle>
          <a:p>
            <a:endParaRPr lang="en-US"/>
          </a:p>
        </p:txBody>
      </p:sp>
      <p:sp>
        <p:nvSpPr>
          <p:cNvPr id="7578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731856" y="4560901"/>
            <a:ext cx="5851490" cy="4319548"/>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0" y="9120149"/>
            <a:ext cx="3170255" cy="479399"/>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eaLnBrk="1" hangingPunct="1">
              <a:defRPr sz="1300">
                <a:latin typeface="Century Gothic" pitchFamily="34" charset="0"/>
              </a:defRPr>
            </a:lvl1pPr>
          </a:lstStyle>
          <a:p>
            <a:endParaRPr lang="en-US"/>
          </a:p>
        </p:txBody>
      </p:sp>
      <p:sp>
        <p:nvSpPr>
          <p:cNvPr id="75783" name="Rectangle 7"/>
          <p:cNvSpPr>
            <a:spLocks noGrp="1" noChangeArrowheads="1"/>
          </p:cNvSpPr>
          <p:nvPr>
            <p:ph type="sldNum" sz="quarter" idx="5"/>
          </p:nvPr>
        </p:nvSpPr>
        <p:spPr bwMode="auto">
          <a:xfrm>
            <a:off x="4143271" y="9120149"/>
            <a:ext cx="3170255" cy="479399"/>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eaLnBrk="1" hangingPunct="1">
              <a:defRPr sz="1300">
                <a:latin typeface="Century Gothic" pitchFamily="34" charset="0"/>
              </a:defRPr>
            </a:lvl1pPr>
          </a:lstStyle>
          <a:p>
            <a:fld id="{67FEAB74-E24C-42B5-971E-86229F3C320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entury Gothic" pitchFamily="34" charset="0"/>
        <a:ea typeface="+mn-ea"/>
        <a:cs typeface="+mn-cs"/>
      </a:defRPr>
    </a:lvl1pPr>
    <a:lvl2pPr marL="457200" algn="l" rtl="0" fontAlgn="base">
      <a:spcBef>
        <a:spcPct val="30000"/>
      </a:spcBef>
      <a:spcAft>
        <a:spcPct val="0"/>
      </a:spcAft>
      <a:defRPr sz="1200" kern="1200">
        <a:solidFill>
          <a:schemeClr val="tx1"/>
        </a:solidFill>
        <a:latin typeface="Century Gothic" pitchFamily="34" charset="0"/>
        <a:ea typeface="+mn-ea"/>
        <a:cs typeface="+mn-cs"/>
      </a:defRPr>
    </a:lvl2pPr>
    <a:lvl3pPr marL="914400" algn="l" rtl="0" fontAlgn="base">
      <a:spcBef>
        <a:spcPct val="30000"/>
      </a:spcBef>
      <a:spcAft>
        <a:spcPct val="0"/>
      </a:spcAft>
      <a:defRPr sz="1200" kern="1200">
        <a:solidFill>
          <a:schemeClr val="tx1"/>
        </a:solidFill>
        <a:latin typeface="Century Gothic" pitchFamily="34" charset="0"/>
        <a:ea typeface="+mn-ea"/>
        <a:cs typeface="+mn-cs"/>
      </a:defRPr>
    </a:lvl3pPr>
    <a:lvl4pPr marL="1371600" algn="l" rtl="0" fontAlgn="base">
      <a:spcBef>
        <a:spcPct val="30000"/>
      </a:spcBef>
      <a:spcAft>
        <a:spcPct val="0"/>
      </a:spcAft>
      <a:defRPr sz="1200" kern="1200">
        <a:solidFill>
          <a:schemeClr val="tx1"/>
        </a:solidFill>
        <a:latin typeface="Century Gothic" pitchFamily="34" charset="0"/>
        <a:ea typeface="+mn-ea"/>
        <a:cs typeface="+mn-cs"/>
      </a:defRPr>
    </a:lvl4pPr>
    <a:lvl5pPr marL="1828800" algn="l" rtl="0" fontAlgn="base">
      <a:spcBef>
        <a:spcPct val="3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34E5F0-9C12-4D39-9972-4EE313BF27A3}" type="slidenum">
              <a:rPr lang="en-US"/>
              <a:pPr/>
              <a:t>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DFB45-F71D-49D9-B464-75792351DBAB}" type="slidenum">
              <a:rPr lang="en-US"/>
              <a:pPr/>
              <a:t>3</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3DFB45-F71D-49D9-B464-75792351DBAB}" type="slidenum">
              <a:rPr lang="en-US"/>
              <a:pPr/>
              <a:t>9</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33861E-C54C-4C06-B5F7-24D1006D9F4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0AE432-DFF2-4B74-8913-1D9074F1B19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1676400"/>
            <a:ext cx="516255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58A56D-7A7E-4BDD-927A-A5B15FE1390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52600" y="2819400"/>
            <a:ext cx="7086600" cy="31242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C0B90D9-B493-4AD7-8AD6-F30FF18F99D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33861E-C54C-4C06-B5F7-24D1006D9F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BDD22B-E9D6-4F49-ADD6-F799B644E7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367A-0EC5-4FBC-9CD4-C4D7192B31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2B302-345E-4868-8FE2-F66E15BEEF1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FB0963-614E-4E16-B538-C86B942BE3D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516F9-BCF1-43D6-96AA-881C3EAFAFB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FDCE8-66E8-4F2D-9FA1-F9834FAB93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ABDD22B-E9D6-4F49-ADD6-F799B644E7E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6C6AF-8053-410A-9C6F-5A44DE640073}"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B168E-DDCD-42DA-9B67-B358CC77A6C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0AE432-DFF2-4B74-8913-1D9074F1B19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A56D-7A7E-4BDD-927A-A5B15FE1390A}"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52600" y="1676400"/>
            <a:ext cx="7086600" cy="8842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52600" y="2819400"/>
            <a:ext cx="7086600" cy="31242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4C0B90D9-B493-4AD7-8AD6-F30FF18F99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90367A-0EC5-4FBC-9CD4-C4D7192B31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A72B302-345E-4868-8FE2-F66E15BEEF1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3FB0963-614E-4E16-B538-C86B942BE3D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9516F9-BCF1-43D6-96AA-881C3EAFAF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00FDCE8-66E8-4F2D-9FA1-F9834FAB93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86C6AF-8053-410A-9C6F-5A44DE64007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DB168E-DDCD-42DA-9B67-B358CC77A6C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752600" y="1676400"/>
            <a:ext cx="7086600" cy="8842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1752600" y="2819400"/>
            <a:ext cx="7086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900">
                <a:latin typeface="+mn-lt"/>
              </a:defRPr>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a:latin typeface="+mn-lt"/>
              </a:defRPr>
            </a:lvl1pPr>
          </a:lstStyle>
          <a:p>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a:latin typeface="+mn-lt"/>
              </a:defRPr>
            </a:lvl1pPr>
          </a:lstStyle>
          <a:p>
            <a:fld id="{1FE1B7B4-4FD1-4C2A-8F52-B42CE21A2F6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fontAlgn="base">
        <a:spcBef>
          <a:spcPct val="0"/>
        </a:spcBef>
        <a:spcAft>
          <a:spcPct val="0"/>
        </a:spcAft>
        <a:defRPr sz="3000" b="1">
          <a:solidFill>
            <a:schemeClr val="tx2"/>
          </a:solidFill>
          <a:latin typeface="+mj-lt"/>
          <a:ea typeface="+mj-ea"/>
          <a:cs typeface="+mj-cs"/>
        </a:defRPr>
      </a:lvl1pPr>
      <a:lvl2pPr algn="l" rtl="0" fontAlgn="base">
        <a:spcBef>
          <a:spcPct val="0"/>
        </a:spcBef>
        <a:spcAft>
          <a:spcPct val="0"/>
        </a:spcAft>
        <a:defRPr sz="3000" b="1">
          <a:solidFill>
            <a:schemeClr val="tx2"/>
          </a:solidFill>
          <a:latin typeface="Century Gothic" pitchFamily="34" charset="0"/>
        </a:defRPr>
      </a:lvl2pPr>
      <a:lvl3pPr algn="l" rtl="0" fontAlgn="base">
        <a:spcBef>
          <a:spcPct val="0"/>
        </a:spcBef>
        <a:spcAft>
          <a:spcPct val="0"/>
        </a:spcAft>
        <a:defRPr sz="3000" b="1">
          <a:solidFill>
            <a:schemeClr val="tx2"/>
          </a:solidFill>
          <a:latin typeface="Century Gothic" pitchFamily="34" charset="0"/>
        </a:defRPr>
      </a:lvl3pPr>
      <a:lvl4pPr algn="l" rtl="0" fontAlgn="base">
        <a:spcBef>
          <a:spcPct val="0"/>
        </a:spcBef>
        <a:spcAft>
          <a:spcPct val="0"/>
        </a:spcAft>
        <a:defRPr sz="3000" b="1">
          <a:solidFill>
            <a:schemeClr val="tx2"/>
          </a:solidFill>
          <a:latin typeface="Century Gothic" pitchFamily="34" charset="0"/>
        </a:defRPr>
      </a:lvl4pPr>
      <a:lvl5pPr algn="l" rtl="0" fontAlgn="base">
        <a:spcBef>
          <a:spcPct val="0"/>
        </a:spcBef>
        <a:spcAft>
          <a:spcPct val="0"/>
        </a:spcAft>
        <a:defRPr sz="3000" b="1">
          <a:solidFill>
            <a:schemeClr val="tx2"/>
          </a:solidFill>
          <a:latin typeface="Century Gothic" pitchFamily="34" charset="0"/>
        </a:defRPr>
      </a:lvl5pPr>
      <a:lvl6pPr marL="457200" algn="l" rtl="0" fontAlgn="base">
        <a:spcBef>
          <a:spcPct val="0"/>
        </a:spcBef>
        <a:spcAft>
          <a:spcPct val="0"/>
        </a:spcAft>
        <a:defRPr sz="3000" b="1">
          <a:solidFill>
            <a:schemeClr val="tx2"/>
          </a:solidFill>
          <a:latin typeface="Century Gothic" pitchFamily="34" charset="0"/>
        </a:defRPr>
      </a:lvl6pPr>
      <a:lvl7pPr marL="914400" algn="l" rtl="0" fontAlgn="base">
        <a:spcBef>
          <a:spcPct val="0"/>
        </a:spcBef>
        <a:spcAft>
          <a:spcPct val="0"/>
        </a:spcAft>
        <a:defRPr sz="3000" b="1">
          <a:solidFill>
            <a:schemeClr val="tx2"/>
          </a:solidFill>
          <a:latin typeface="Century Gothic" pitchFamily="34" charset="0"/>
        </a:defRPr>
      </a:lvl7pPr>
      <a:lvl8pPr marL="1371600" algn="l" rtl="0" fontAlgn="base">
        <a:spcBef>
          <a:spcPct val="0"/>
        </a:spcBef>
        <a:spcAft>
          <a:spcPct val="0"/>
        </a:spcAft>
        <a:defRPr sz="3000" b="1">
          <a:solidFill>
            <a:schemeClr val="tx2"/>
          </a:solidFill>
          <a:latin typeface="Century Gothic" pitchFamily="34" charset="0"/>
        </a:defRPr>
      </a:lvl8pPr>
      <a:lvl9pPr marL="1828800" algn="l" rtl="0" fontAlgn="base">
        <a:spcBef>
          <a:spcPct val="0"/>
        </a:spcBef>
        <a:spcAft>
          <a:spcPct val="0"/>
        </a:spcAft>
        <a:defRPr sz="3000" b="1">
          <a:solidFill>
            <a:schemeClr val="tx2"/>
          </a:solidFill>
          <a:latin typeface="Century Gothic" pitchFamily="34"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E1B7B4-4FD1-4C2A-8F52-B42CE21A2F6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US" sz="3000" dirty="0" smtClean="0"/>
              <a:t>SHU Student IT Survey</a:t>
            </a:r>
            <a:endParaRPr lang="en-US" sz="3000" dirty="0"/>
          </a:p>
        </p:txBody>
      </p:sp>
      <p:sp>
        <p:nvSpPr>
          <p:cNvPr id="27651" name="Rectangle 3"/>
          <p:cNvSpPr>
            <a:spLocks noGrp="1" noChangeArrowheads="1"/>
          </p:cNvSpPr>
          <p:nvPr>
            <p:ph type="subTitle" idx="1"/>
          </p:nvPr>
        </p:nvSpPr>
        <p:spPr/>
        <p:txBody>
          <a:bodyPr/>
          <a:lstStyle/>
          <a:p>
            <a:pPr>
              <a:lnSpc>
                <a:spcPct val="90000"/>
              </a:lnSpc>
            </a:pPr>
            <a:r>
              <a:rPr lang="en-US" dirty="0" smtClean="0"/>
              <a:t/>
            </a:r>
            <a:br>
              <a:rPr lang="en-US" dirty="0" smtClean="0"/>
            </a:br>
            <a:r>
              <a:rPr lang="en-US" dirty="0" smtClean="0"/>
              <a:t>The Student Perspective </a:t>
            </a:r>
            <a:br>
              <a:rPr lang="en-US" dirty="0" smtClean="0"/>
            </a:br>
            <a:r>
              <a:rPr lang="en-US" dirty="0" smtClean="0"/>
              <a:t>on the </a:t>
            </a:r>
            <a:r>
              <a:rPr lang="en-US" dirty="0" smtClean="0"/>
              <a:t>Mobile Computing Program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About this Survey</a:t>
            </a:r>
            <a:endParaRPr lang="en-US" dirty="0"/>
          </a:p>
        </p:txBody>
      </p:sp>
      <p:sp>
        <p:nvSpPr>
          <p:cNvPr id="5" name="Content Placeholder 4"/>
          <p:cNvSpPr>
            <a:spLocks noGrp="1"/>
          </p:cNvSpPr>
          <p:nvPr>
            <p:ph idx="1"/>
          </p:nvPr>
        </p:nvSpPr>
        <p:spPr>
          <a:xfrm>
            <a:off x="228600" y="1935480"/>
            <a:ext cx="8686800" cy="4922520"/>
          </a:xfrm>
        </p:spPr>
        <p:txBody>
          <a:bodyPr>
            <a:normAutofit/>
          </a:bodyPr>
          <a:lstStyle/>
          <a:p>
            <a:r>
              <a:rPr lang="en-US" sz="2000" dirty="0" smtClean="0"/>
              <a:t>Yearly surveys, alternating between faculty and students</a:t>
            </a:r>
            <a:endParaRPr lang="en-US" sz="2000" dirty="0" smtClean="0"/>
          </a:p>
          <a:p>
            <a:r>
              <a:rPr lang="en-US" sz="2000" dirty="0" smtClean="0"/>
              <a:t>Usually about </a:t>
            </a:r>
            <a:r>
              <a:rPr lang="en-US" sz="2000" i="1" dirty="0" smtClean="0"/>
              <a:t>how </a:t>
            </a:r>
            <a:r>
              <a:rPr lang="en-US" sz="2000" dirty="0" smtClean="0"/>
              <a:t>students </a:t>
            </a:r>
            <a:br>
              <a:rPr lang="en-US" sz="2000" dirty="0" smtClean="0"/>
            </a:br>
            <a:r>
              <a:rPr lang="en-US" sz="2000" dirty="0" smtClean="0"/>
              <a:t>used </a:t>
            </a:r>
            <a:r>
              <a:rPr lang="en-US" sz="2000" i="1" dirty="0" smtClean="0"/>
              <a:t>what </a:t>
            </a:r>
            <a:r>
              <a:rPr lang="en-US" sz="2000" dirty="0" smtClean="0"/>
              <a:t>technology</a:t>
            </a:r>
            <a:r>
              <a:rPr lang="en-US" sz="2400" dirty="0" smtClean="0"/>
              <a:t/>
            </a:r>
            <a:br>
              <a:rPr lang="en-US" sz="2400" dirty="0" smtClean="0"/>
            </a:br>
            <a:endParaRPr lang="en-US" sz="2400" dirty="0" smtClean="0"/>
          </a:p>
          <a:p>
            <a:r>
              <a:rPr lang="en-US" b="1" dirty="0" smtClean="0"/>
              <a:t>Spring 2011</a:t>
            </a:r>
          </a:p>
          <a:p>
            <a:pPr marL="450850" lvl="1" indent="-246063"/>
            <a:r>
              <a:rPr lang="en-US" i="1" dirty="0" smtClean="0"/>
              <a:t>Different</a:t>
            </a:r>
            <a:r>
              <a:rPr lang="en-US" dirty="0" smtClean="0"/>
              <a:t> questions</a:t>
            </a:r>
            <a:br>
              <a:rPr lang="en-US" dirty="0" smtClean="0"/>
            </a:br>
            <a:r>
              <a:rPr lang="en-US" dirty="0" smtClean="0"/>
              <a:t>about mobile program</a:t>
            </a:r>
            <a:br>
              <a:rPr lang="en-US" dirty="0" smtClean="0"/>
            </a:br>
            <a:r>
              <a:rPr lang="en-US" dirty="0" smtClean="0"/>
              <a:t>in general</a:t>
            </a:r>
          </a:p>
          <a:p>
            <a:pPr marL="450850" lvl="1" indent="-246063"/>
            <a:r>
              <a:rPr lang="en-US" dirty="0" smtClean="0"/>
              <a:t>106 </a:t>
            </a:r>
            <a:r>
              <a:rPr lang="en-US" dirty="0" smtClean="0"/>
              <a:t>randomly </a:t>
            </a:r>
            <a:br>
              <a:rPr lang="en-US" dirty="0" smtClean="0"/>
            </a:br>
            <a:r>
              <a:rPr lang="en-US" dirty="0" smtClean="0"/>
              <a:t>selected </a:t>
            </a:r>
            <a:r>
              <a:rPr lang="en-US" dirty="0" smtClean="0"/>
              <a:t>students</a:t>
            </a:r>
            <a:endParaRPr lang="en-US" dirty="0" smtClean="0"/>
          </a:p>
          <a:p>
            <a:pPr marL="450850" lvl="1" indent="-246063"/>
            <a:r>
              <a:rPr lang="en-US" dirty="0" smtClean="0"/>
              <a:t>93% </a:t>
            </a:r>
            <a:r>
              <a:rPr lang="en-US" dirty="0" smtClean="0"/>
              <a:t>Freshmen</a:t>
            </a:r>
            <a:endParaRPr lang="en-US" dirty="0" smtClean="0"/>
          </a:p>
        </p:txBody>
      </p:sp>
      <p:graphicFrame>
        <p:nvGraphicFramePr>
          <p:cNvPr id="6" name="Chart 5"/>
          <p:cNvGraphicFramePr/>
          <p:nvPr/>
        </p:nvGraphicFramePr>
        <p:xfrm>
          <a:off x="3048000" y="1905000"/>
          <a:ext cx="60960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884238"/>
          </a:xfrm>
        </p:spPr>
        <p:txBody>
          <a:bodyPr>
            <a:normAutofit/>
          </a:bodyPr>
          <a:lstStyle/>
          <a:p>
            <a:r>
              <a:rPr lang="en-US" dirty="0" smtClean="0"/>
              <a:t>Background of Students</a:t>
            </a:r>
            <a:endParaRPr lang="en-US" dirty="0"/>
          </a:p>
        </p:txBody>
      </p:sp>
      <p:graphicFrame>
        <p:nvGraphicFramePr>
          <p:cNvPr id="17" name="Chart 16"/>
          <p:cNvGraphicFramePr/>
          <p:nvPr/>
        </p:nvGraphicFramePr>
        <p:xfrm>
          <a:off x="228600" y="2971800"/>
          <a:ext cx="50292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18" name="Rectangle 17"/>
          <p:cNvSpPr/>
          <p:nvPr/>
        </p:nvSpPr>
        <p:spPr>
          <a:xfrm>
            <a:off x="533400" y="1828800"/>
            <a:ext cx="4495800" cy="646331"/>
          </a:xfrm>
          <a:prstGeom prst="rect">
            <a:avLst/>
          </a:prstGeom>
        </p:spPr>
        <p:txBody>
          <a:bodyPr wrap="square">
            <a:spAutoFit/>
          </a:bodyPr>
          <a:lstStyle/>
          <a:p>
            <a:r>
              <a:rPr lang="en-US" i="1" dirty="0" smtClean="0"/>
              <a:t> Before coming to Seton Hall University, what computer did you primarily use?</a:t>
            </a:r>
            <a:endParaRPr lang="en-US" i="1" dirty="0"/>
          </a:p>
        </p:txBody>
      </p:sp>
      <p:sp>
        <p:nvSpPr>
          <p:cNvPr id="19" name="Rectangle 18"/>
          <p:cNvSpPr/>
          <p:nvPr/>
        </p:nvSpPr>
        <p:spPr>
          <a:xfrm>
            <a:off x="5943600" y="1981200"/>
            <a:ext cx="2743200" cy="369332"/>
          </a:xfrm>
          <a:prstGeom prst="rect">
            <a:avLst/>
          </a:prstGeom>
        </p:spPr>
        <p:txBody>
          <a:bodyPr wrap="square">
            <a:spAutoFit/>
          </a:bodyPr>
          <a:lstStyle/>
          <a:p>
            <a:r>
              <a:rPr lang="en-US" i="1" dirty="0" smtClean="0"/>
              <a:t>… and how old was it:</a:t>
            </a:r>
            <a:endParaRPr lang="en-US" i="1" dirty="0"/>
          </a:p>
        </p:txBody>
      </p:sp>
      <p:graphicFrame>
        <p:nvGraphicFramePr>
          <p:cNvPr id="20" name="Chart 19"/>
          <p:cNvGraphicFramePr/>
          <p:nvPr/>
        </p:nvGraphicFramePr>
        <p:xfrm>
          <a:off x="5486400" y="3276600"/>
          <a:ext cx="3657600" cy="2514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ox(in)">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Graphic spid="20" grpId="0">
        <p:bldAsOne/>
      </p:bldGraphic>
      <p:bldGraphic spid="20"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1143000"/>
          </a:xfrm>
        </p:spPr>
        <p:txBody>
          <a:bodyPr/>
          <a:lstStyle/>
          <a:p>
            <a:r>
              <a:rPr lang="en-US" dirty="0" smtClean="0"/>
              <a:t>What Students bring to SHU</a:t>
            </a:r>
            <a:endParaRPr lang="en-US" dirty="0"/>
          </a:p>
        </p:txBody>
      </p:sp>
      <p:sp>
        <p:nvSpPr>
          <p:cNvPr id="6" name="Content Placeholder 5"/>
          <p:cNvSpPr>
            <a:spLocks noGrp="1"/>
          </p:cNvSpPr>
          <p:nvPr>
            <p:ph idx="1"/>
          </p:nvPr>
        </p:nvSpPr>
        <p:spPr>
          <a:xfrm>
            <a:off x="304800" y="1905000"/>
            <a:ext cx="4648200" cy="914400"/>
          </a:xfrm>
        </p:spPr>
        <p:txBody>
          <a:bodyPr>
            <a:normAutofit/>
          </a:bodyPr>
          <a:lstStyle/>
          <a:p>
            <a:pPr marL="0" indent="0">
              <a:buNone/>
            </a:pPr>
            <a:r>
              <a:rPr lang="en-US" sz="1800" i="1" dirty="0" smtClean="0"/>
              <a:t>In addition to the University-issued laptop, did you bring another computer to Seton </a:t>
            </a:r>
            <a:br>
              <a:rPr lang="en-US" sz="1800" i="1" dirty="0" smtClean="0"/>
            </a:br>
            <a:r>
              <a:rPr lang="en-US" sz="1800" i="1" dirty="0" smtClean="0"/>
              <a:t>Hall University?</a:t>
            </a:r>
            <a:endParaRPr lang="en-US" sz="1800" i="1" dirty="0"/>
          </a:p>
        </p:txBody>
      </p:sp>
      <p:graphicFrame>
        <p:nvGraphicFramePr>
          <p:cNvPr id="7" name="Chart 6"/>
          <p:cNvGraphicFramePr/>
          <p:nvPr/>
        </p:nvGraphicFramePr>
        <p:xfrm>
          <a:off x="4038600" y="1524000"/>
          <a:ext cx="3810000" cy="213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nvGraphicFramePr>
        <p:xfrm>
          <a:off x="3733800" y="3352800"/>
          <a:ext cx="54102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5"/>
          <p:cNvSpPr txBox="1">
            <a:spLocks/>
          </p:cNvSpPr>
          <p:nvPr/>
        </p:nvSpPr>
        <p:spPr>
          <a:xfrm>
            <a:off x="304800" y="3886200"/>
            <a:ext cx="3352800" cy="1569720"/>
          </a:xfrm>
          <a:prstGeom prst="rect">
            <a:avLst/>
          </a:prstGeom>
        </p:spPr>
        <p:txBody>
          <a:bodyPr vert="horz">
            <a:normAutofit/>
          </a:bodyPr>
          <a:lstStyle/>
          <a:p>
            <a:pPr lvl="0" eaLnBrk="1" fontAlgn="auto" hangingPunct="1">
              <a:spcBef>
                <a:spcPct val="20000"/>
              </a:spcBef>
              <a:spcAft>
                <a:spcPts val="0"/>
              </a:spcAft>
              <a:buClr>
                <a:schemeClr val="accent3"/>
              </a:buClr>
              <a:buSzPct val="95000"/>
            </a:pPr>
            <a:r>
              <a:rPr lang="en-US" i="1" dirty="0" smtClean="0">
                <a:latin typeface="+mn-lt"/>
              </a:rPr>
              <a:t>Which of the non-University devices listed below do you connect to the University's network?</a:t>
            </a:r>
            <a:endParaRPr kumimoji="0" lang="en-US" sz="18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7086600" cy="884238"/>
          </a:xfrm>
        </p:spPr>
        <p:txBody>
          <a:bodyPr/>
          <a:lstStyle/>
          <a:p>
            <a:r>
              <a:rPr lang="en-US" dirty="0" smtClean="0"/>
              <a:t>Satisfaction with …</a:t>
            </a:r>
            <a:endParaRPr lang="en-US" dirty="0"/>
          </a:p>
        </p:txBody>
      </p:sp>
      <p:graphicFrame>
        <p:nvGraphicFramePr>
          <p:cNvPr id="4" name="Chart 3"/>
          <p:cNvGraphicFramePr/>
          <p:nvPr/>
        </p:nvGraphicFramePr>
        <p:xfrm>
          <a:off x="27296" y="1828800"/>
          <a:ext cx="9144000" cy="51520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086600" cy="884238"/>
          </a:xfrm>
        </p:spPr>
        <p:txBody>
          <a:bodyPr/>
          <a:lstStyle/>
          <a:p>
            <a:r>
              <a:rPr lang="en-US" dirty="0" smtClean="0"/>
              <a:t>What Students value</a:t>
            </a:r>
            <a:endParaRPr lang="en-US" dirty="0"/>
          </a:p>
        </p:txBody>
      </p:sp>
      <p:graphicFrame>
        <p:nvGraphicFramePr>
          <p:cNvPr id="4" name="Chart 3"/>
          <p:cNvGraphicFramePr/>
          <p:nvPr/>
        </p:nvGraphicFramePr>
        <p:xfrm>
          <a:off x="0" y="1752600"/>
          <a:ext cx="89154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86600" cy="884238"/>
          </a:xfrm>
        </p:spPr>
        <p:txBody>
          <a:bodyPr/>
          <a:lstStyle/>
          <a:p>
            <a:r>
              <a:rPr lang="en-US" dirty="0" smtClean="0"/>
              <a:t>How Students wish to pay</a:t>
            </a:r>
            <a:endParaRPr lang="en-US" dirty="0"/>
          </a:p>
        </p:txBody>
      </p:sp>
      <p:sp>
        <p:nvSpPr>
          <p:cNvPr id="4" name="Rectangle 3"/>
          <p:cNvSpPr/>
          <p:nvPr/>
        </p:nvSpPr>
        <p:spPr>
          <a:xfrm>
            <a:off x="228600" y="6027003"/>
            <a:ext cx="8686800" cy="830997"/>
          </a:xfrm>
          <a:prstGeom prst="rect">
            <a:avLst/>
          </a:prstGeom>
        </p:spPr>
        <p:txBody>
          <a:bodyPr wrap="square">
            <a:spAutoFit/>
          </a:bodyPr>
          <a:lstStyle/>
          <a:p>
            <a:r>
              <a:rPr lang="en-US" sz="1600" i="1" dirty="0" smtClean="0"/>
              <a:t>Seton Hall University currently charges a separate technology fee that funds the Mobile Computing program, the campus wireless network, the Blackboard Learning System and more. How would you prefer to pay for these services in the future?</a:t>
            </a:r>
            <a:endParaRPr lang="en-US" sz="1600" i="1" dirty="0"/>
          </a:p>
        </p:txBody>
      </p:sp>
      <p:graphicFrame>
        <p:nvGraphicFramePr>
          <p:cNvPr id="5" name="Chart 4"/>
          <p:cNvGraphicFramePr/>
          <p:nvPr/>
        </p:nvGraphicFramePr>
        <p:xfrm>
          <a:off x="228600" y="1676400"/>
          <a:ext cx="83820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086600" cy="884238"/>
          </a:xfrm>
        </p:spPr>
        <p:txBody>
          <a:bodyPr/>
          <a:lstStyle/>
          <a:p>
            <a:r>
              <a:rPr lang="en-US" dirty="0" smtClean="0"/>
              <a:t>What Students would pick</a:t>
            </a:r>
            <a:endParaRPr lang="en-US" dirty="0"/>
          </a:p>
        </p:txBody>
      </p:sp>
      <p:sp>
        <p:nvSpPr>
          <p:cNvPr id="4" name="Rectangle 3"/>
          <p:cNvSpPr/>
          <p:nvPr/>
        </p:nvSpPr>
        <p:spPr>
          <a:xfrm>
            <a:off x="228600" y="6273225"/>
            <a:ext cx="8458200" cy="584775"/>
          </a:xfrm>
          <a:prstGeom prst="rect">
            <a:avLst/>
          </a:prstGeom>
        </p:spPr>
        <p:txBody>
          <a:bodyPr wrap="square">
            <a:spAutoFit/>
          </a:bodyPr>
          <a:lstStyle/>
          <a:p>
            <a:r>
              <a:rPr lang="en-US" sz="1600" i="1" dirty="0" smtClean="0"/>
              <a:t>If the University gave you the choice to select a different computer than the one currently issued as part of the Mobile Computing Program, what would you most likely choose?</a:t>
            </a:r>
            <a:endParaRPr lang="en-US" sz="1600" i="1" dirty="0"/>
          </a:p>
        </p:txBody>
      </p:sp>
      <p:graphicFrame>
        <p:nvGraphicFramePr>
          <p:cNvPr id="7" name="Chart 6"/>
          <p:cNvGraphicFramePr/>
          <p:nvPr/>
        </p:nvGraphicFramePr>
        <p:xfrm>
          <a:off x="0" y="1066800"/>
          <a:ext cx="9144000" cy="5562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1295400" y="1066800"/>
          <a:ext cx="3886200" cy="228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884238"/>
          </a:xfrm>
        </p:spPr>
        <p:txBody>
          <a:bodyPr>
            <a:normAutofit/>
          </a:bodyPr>
          <a:lstStyle/>
          <a:p>
            <a:r>
              <a:rPr lang="en-US" dirty="0" smtClean="0"/>
              <a:t>Changes to Mobile Program</a:t>
            </a:r>
            <a:endParaRPr lang="en-US" dirty="0"/>
          </a:p>
        </p:txBody>
      </p:sp>
      <p:graphicFrame>
        <p:nvGraphicFramePr>
          <p:cNvPr id="6" name="Chart 5"/>
          <p:cNvGraphicFramePr/>
          <p:nvPr/>
        </p:nvGraphicFramePr>
        <p:xfrm>
          <a:off x="838200" y="2667000"/>
          <a:ext cx="7391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ular Callout 12"/>
          <p:cNvSpPr/>
          <p:nvPr/>
        </p:nvSpPr>
        <p:spPr>
          <a:xfrm>
            <a:off x="457200" y="5791200"/>
            <a:ext cx="5486400" cy="838200"/>
          </a:xfrm>
          <a:prstGeom prst="wedgeRectCallout">
            <a:avLst>
              <a:gd name="adj1" fmla="val 22527"/>
              <a:gd name="adj2" fmla="val -6700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smtClean="0">
                <a:solidFill>
                  <a:schemeClr val="tx1"/>
                </a:solidFill>
              </a:rPr>
              <a:t>I prefer to have the University provide a computer, software, and computer support, but I would like to have a greater choice of computers, the fee depends on my choice.</a:t>
            </a:r>
            <a:endParaRPr lang="en-US" sz="1600" i="1" dirty="0">
              <a:solidFill>
                <a:schemeClr val="tx1"/>
              </a:solidFill>
            </a:endParaRPr>
          </a:p>
        </p:txBody>
      </p:sp>
      <p:sp>
        <p:nvSpPr>
          <p:cNvPr id="15" name="Rectangular Callout 14"/>
          <p:cNvSpPr/>
          <p:nvPr/>
        </p:nvSpPr>
        <p:spPr>
          <a:xfrm>
            <a:off x="5105400" y="1752600"/>
            <a:ext cx="3810000" cy="1143000"/>
          </a:xfrm>
          <a:prstGeom prst="wedgeRectCallout">
            <a:avLst>
              <a:gd name="adj1" fmla="val -21523"/>
              <a:gd name="adj2" fmla="val 7407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i="1" dirty="0" smtClean="0">
                <a:solidFill>
                  <a:schemeClr val="tx1"/>
                </a:solidFill>
              </a:rPr>
              <a:t>I prefer the current program where the University provides a standard laptop computer, software, and computer support, the fee remains consistent.</a:t>
            </a:r>
            <a:endParaRPr lang="en-US" sz="1600" i="1" dirty="0">
              <a:solidFill>
                <a:schemeClr val="tx1"/>
              </a:solidFill>
            </a:endParaRPr>
          </a:p>
        </p:txBody>
      </p:sp>
      <p:sp>
        <p:nvSpPr>
          <p:cNvPr id="16" name="Rectangular Callout 15"/>
          <p:cNvSpPr/>
          <p:nvPr/>
        </p:nvSpPr>
        <p:spPr>
          <a:xfrm>
            <a:off x="228600" y="1676400"/>
            <a:ext cx="3886200" cy="1143000"/>
          </a:xfrm>
          <a:prstGeom prst="wedgeRectCallout">
            <a:avLst>
              <a:gd name="adj1" fmla="val 35340"/>
              <a:gd name="adj2" fmla="val 70754"/>
            </a:avLst>
          </a:prstGeom>
          <a:no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i="1" dirty="0" smtClean="0">
                <a:solidFill>
                  <a:schemeClr val="tx1"/>
                </a:solidFill>
              </a:rPr>
              <a:t>I prefer to purchase my own computer, understanding that I would be responsible for computer software and repairs on my own, the fee may be lower.</a:t>
            </a:r>
            <a:endParaRPr lang="en-US" sz="1600" i="1" dirty="0">
              <a:solidFill>
                <a:schemeClr val="tx1"/>
              </a:solidFill>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TotalTime>
  <Words>287</Words>
  <Application>Microsoft Office PowerPoint</Application>
  <PresentationFormat>On-screen Show (4:3)</PresentationFormat>
  <Paragraphs>39</Paragraphs>
  <Slides>9</Slides>
  <Notes>3</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1_Custom Design</vt:lpstr>
      <vt:lpstr>Flow</vt:lpstr>
      <vt:lpstr>SHU Student IT Survey</vt:lpstr>
      <vt:lpstr>About this Survey</vt:lpstr>
      <vt:lpstr>Background of Students</vt:lpstr>
      <vt:lpstr>What Students bring to SHU</vt:lpstr>
      <vt:lpstr>Satisfaction with …</vt:lpstr>
      <vt:lpstr>What Students value</vt:lpstr>
      <vt:lpstr>How Students wish to pay</vt:lpstr>
      <vt:lpstr>What Students would pick</vt:lpstr>
      <vt:lpstr>Changes to Mobile Program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Budget 2013</dc:title>
  <dc:creator>Bert Wachsmuth</dc:creator>
  <cp:lastModifiedBy>Bert Wachsmuth</cp:lastModifiedBy>
  <cp:revision>108</cp:revision>
  <cp:lastPrinted>1601-01-01T00:00:00Z</cp:lastPrinted>
  <dcterms:created xsi:type="dcterms:W3CDTF">2013-01-18T02:01:02Z</dcterms:created>
  <dcterms:modified xsi:type="dcterms:W3CDTF">2013-01-31T19:37:51Z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TC010175311033</vt:lpwstr>
  </property>
</Properties>
</file>