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8" r:id="rId4"/>
    <p:sldId id="267" r:id="rId5"/>
    <p:sldId id="260" r:id="rId6"/>
    <p:sldId id="261" r:id="rId7"/>
    <p:sldId id="262" r:id="rId8"/>
    <p:sldId id="263" r:id="rId9"/>
    <p:sldId id="273" r:id="rId10"/>
    <p:sldId id="269" r:id="rId11"/>
    <p:sldId id="270" r:id="rId12"/>
    <p:sldId id="2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r>
              <a:rPr lang="en-US" dirty="0"/>
              <a:t>Academic Unit Membership N=166</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Core</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Sheet1!$B$2</c:f>
              <c:numCache>
                <c:formatCode>General</c:formatCode>
                <c:ptCount val="1"/>
                <c:pt idx="0">
                  <c:v>0</c:v>
                </c:pt>
              </c:numCache>
            </c:numRef>
          </c:val>
          <c:extLst>
            <c:ext xmlns:c16="http://schemas.microsoft.com/office/drawing/2014/chart" uri="{C3380CC4-5D6E-409C-BE32-E72D297353CC}">
              <c16:uniqueId val="{00000000-0130-4F78-BB61-3FB2F8E525A6}"/>
            </c:ext>
          </c:extLst>
        </c:ser>
        <c:ser>
          <c:idx val="1"/>
          <c:order val="1"/>
          <c:tx>
            <c:strRef>
              <c:f>Sheet1!$C$1</c:f>
              <c:strCache>
                <c:ptCount val="1"/>
                <c:pt idx="0">
                  <c:v>CAS</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4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Sheet1!$C$2</c:f>
              <c:numCache>
                <c:formatCode>General</c:formatCode>
                <c:ptCount val="1"/>
                <c:pt idx="0">
                  <c:v>39</c:v>
                </c:pt>
              </c:numCache>
            </c:numRef>
          </c:val>
          <c:extLst>
            <c:ext xmlns:c16="http://schemas.microsoft.com/office/drawing/2014/chart" uri="{C3380CC4-5D6E-409C-BE32-E72D297353CC}">
              <c16:uniqueId val="{00000001-0130-4F78-BB61-3FB2F8E525A6}"/>
            </c:ext>
          </c:extLst>
        </c:ser>
        <c:ser>
          <c:idx val="2"/>
          <c:order val="2"/>
          <c:tx>
            <c:strRef>
              <c:f>Sheet1!$D$1</c:f>
              <c:strCache>
                <c:ptCount val="1"/>
                <c:pt idx="0">
                  <c:v>Stillman</c:v>
                </c:pt>
              </c:strCache>
            </c:strRef>
          </c:tx>
          <c:spPr>
            <a:solidFill>
              <a:schemeClr val="accent3"/>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Sheet1!$D$2</c:f>
              <c:numCache>
                <c:formatCode>General</c:formatCode>
                <c:ptCount val="1"/>
                <c:pt idx="0">
                  <c:v>30</c:v>
                </c:pt>
              </c:numCache>
            </c:numRef>
          </c:val>
          <c:extLst>
            <c:ext xmlns:c16="http://schemas.microsoft.com/office/drawing/2014/chart" uri="{C3380CC4-5D6E-409C-BE32-E72D297353CC}">
              <c16:uniqueId val="{00000002-0130-4F78-BB61-3FB2F8E525A6}"/>
            </c:ext>
          </c:extLst>
        </c:ser>
        <c:ser>
          <c:idx val="3"/>
          <c:order val="3"/>
          <c:tx>
            <c:strRef>
              <c:f>Sheet1!$E$1</c:f>
              <c:strCache>
                <c:ptCount val="1"/>
                <c:pt idx="0">
                  <c:v>COAR</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Sheet1!$E$2</c:f>
              <c:numCache>
                <c:formatCode>General</c:formatCode>
                <c:ptCount val="1"/>
                <c:pt idx="0">
                  <c:v>12</c:v>
                </c:pt>
              </c:numCache>
            </c:numRef>
          </c:val>
          <c:extLst>
            <c:ext xmlns:c16="http://schemas.microsoft.com/office/drawing/2014/chart" uri="{C3380CC4-5D6E-409C-BE32-E72D297353CC}">
              <c16:uniqueId val="{00000003-0130-4F78-BB61-3FB2F8E525A6}"/>
            </c:ext>
          </c:extLst>
        </c:ser>
        <c:ser>
          <c:idx val="4"/>
          <c:order val="4"/>
          <c:tx>
            <c:strRef>
              <c:f>Sheet1!$F$1</c:f>
              <c:strCache>
                <c:ptCount val="1"/>
                <c:pt idx="0">
                  <c:v>DIPLO</c:v>
                </c:pt>
              </c:strCache>
            </c:strRef>
          </c:tx>
          <c:spPr>
            <a:solidFill>
              <a:schemeClr val="accent5"/>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Sheet1!$F$2</c:f>
              <c:numCache>
                <c:formatCode>General</c:formatCode>
                <c:ptCount val="1"/>
                <c:pt idx="0">
                  <c:v>11</c:v>
                </c:pt>
              </c:numCache>
            </c:numRef>
          </c:val>
          <c:extLst>
            <c:ext xmlns:c16="http://schemas.microsoft.com/office/drawing/2014/chart" uri="{C3380CC4-5D6E-409C-BE32-E72D297353CC}">
              <c16:uniqueId val="{00000004-0130-4F78-BB61-3FB2F8E525A6}"/>
            </c:ext>
          </c:extLst>
        </c:ser>
        <c:ser>
          <c:idx val="5"/>
          <c:order val="5"/>
          <c:tx>
            <c:strRef>
              <c:f>Sheet1!$G$1</c:f>
              <c:strCache>
                <c:ptCount val="1"/>
                <c:pt idx="0">
                  <c:v>CEHS</c:v>
                </c:pt>
              </c:strCache>
            </c:strRef>
          </c:tx>
          <c:spPr>
            <a:solidFill>
              <a:schemeClr val="accent6"/>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Sheet1!$G$2</c:f>
              <c:numCache>
                <c:formatCode>General</c:formatCode>
                <c:ptCount val="1"/>
                <c:pt idx="0">
                  <c:v>24</c:v>
                </c:pt>
              </c:numCache>
            </c:numRef>
          </c:val>
          <c:extLst>
            <c:ext xmlns:c16="http://schemas.microsoft.com/office/drawing/2014/chart" uri="{C3380CC4-5D6E-409C-BE32-E72D297353CC}">
              <c16:uniqueId val="{00000005-0130-4F78-BB61-3FB2F8E525A6}"/>
            </c:ext>
          </c:extLst>
        </c:ser>
        <c:ser>
          <c:idx val="6"/>
          <c:order val="6"/>
          <c:tx>
            <c:strRef>
              <c:f>Sheet1!$H$1</c:f>
              <c:strCache>
                <c:ptCount val="1"/>
                <c:pt idx="0">
                  <c:v>SHMS</c:v>
                </c:pt>
              </c:strCache>
            </c:strRef>
          </c:tx>
          <c:spPr>
            <a:solidFill>
              <a:schemeClr val="accent1">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Sheet1!$H$2</c:f>
              <c:numCache>
                <c:formatCode>General</c:formatCode>
                <c:ptCount val="1"/>
                <c:pt idx="0">
                  <c:v>20</c:v>
                </c:pt>
              </c:numCache>
            </c:numRef>
          </c:val>
          <c:extLst>
            <c:ext xmlns:c16="http://schemas.microsoft.com/office/drawing/2014/chart" uri="{C3380CC4-5D6E-409C-BE32-E72D297353CC}">
              <c16:uniqueId val="{00000006-0130-4F78-BB61-3FB2F8E525A6}"/>
            </c:ext>
          </c:extLst>
        </c:ser>
        <c:ser>
          <c:idx val="7"/>
          <c:order val="7"/>
          <c:tx>
            <c:strRef>
              <c:f>Sheet1!$I$1</c:f>
              <c:strCache>
                <c:ptCount val="1"/>
                <c:pt idx="0">
                  <c:v>Law</c:v>
                </c:pt>
              </c:strCache>
            </c:strRef>
          </c:tx>
          <c:spPr>
            <a:solidFill>
              <a:schemeClr val="accent2">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Sheet1!$I$2</c:f>
              <c:numCache>
                <c:formatCode>General</c:formatCode>
                <c:ptCount val="1"/>
                <c:pt idx="0">
                  <c:v>0</c:v>
                </c:pt>
              </c:numCache>
            </c:numRef>
          </c:val>
          <c:extLst>
            <c:ext xmlns:c16="http://schemas.microsoft.com/office/drawing/2014/chart" uri="{C3380CC4-5D6E-409C-BE32-E72D297353CC}">
              <c16:uniqueId val="{00000007-0130-4F78-BB61-3FB2F8E525A6}"/>
            </c:ext>
          </c:extLst>
        </c:ser>
        <c:ser>
          <c:idx val="8"/>
          <c:order val="8"/>
          <c:tx>
            <c:strRef>
              <c:f>Sheet1!$J$1</c:f>
              <c:strCache>
                <c:ptCount val="1"/>
                <c:pt idx="0">
                  <c:v>Nursing</c:v>
                </c:pt>
              </c:strCache>
            </c:strRef>
          </c:tx>
          <c:spPr>
            <a:solidFill>
              <a:schemeClr val="accent4">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Sheet1!$J$2</c:f>
              <c:numCache>
                <c:formatCode>General</c:formatCode>
                <c:ptCount val="1"/>
                <c:pt idx="0">
                  <c:v>14</c:v>
                </c:pt>
              </c:numCache>
            </c:numRef>
          </c:val>
          <c:extLst>
            <c:ext xmlns:c16="http://schemas.microsoft.com/office/drawing/2014/chart" uri="{C3380CC4-5D6E-409C-BE32-E72D297353CC}">
              <c16:uniqueId val="{00000008-0130-4F78-BB61-3FB2F8E525A6}"/>
            </c:ext>
          </c:extLst>
        </c:ser>
        <c:ser>
          <c:idx val="9"/>
          <c:order val="9"/>
          <c:tx>
            <c:strRef>
              <c:f>Sheet1!$K$1</c:f>
              <c:strCache>
                <c:ptCount val="1"/>
                <c:pt idx="0">
                  <c:v>Seminary</c:v>
                </c:pt>
              </c:strCache>
            </c:strRef>
          </c:tx>
          <c:spPr>
            <a:solidFill>
              <a:schemeClr val="accent2">
                <a:lumMod val="60000"/>
                <a:lumOff val="4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Sheet1!$K$2</c:f>
              <c:numCache>
                <c:formatCode>General</c:formatCode>
                <c:ptCount val="1"/>
                <c:pt idx="0">
                  <c:v>10</c:v>
                </c:pt>
              </c:numCache>
            </c:numRef>
          </c:val>
          <c:extLst>
            <c:ext xmlns:c16="http://schemas.microsoft.com/office/drawing/2014/chart" uri="{C3380CC4-5D6E-409C-BE32-E72D297353CC}">
              <c16:uniqueId val="{00000009-0130-4F78-BB61-3FB2F8E525A6}"/>
            </c:ext>
          </c:extLst>
        </c:ser>
        <c:ser>
          <c:idx val="10"/>
          <c:order val="10"/>
          <c:tx>
            <c:strRef>
              <c:f>Sheet1!$L$1</c:f>
              <c:strCache>
                <c:ptCount val="1"/>
                <c:pt idx="0">
                  <c:v>Libraries</c:v>
                </c:pt>
              </c:strCache>
            </c:strRef>
          </c:tx>
          <c:spPr>
            <a:solidFill>
              <a:schemeClr val="accent5">
                <a:lumMod val="60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20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Units</c:v>
                </c:pt>
              </c:strCache>
            </c:strRef>
          </c:cat>
          <c:val>
            <c:numRef>
              <c:f>Sheet1!$L$2</c:f>
              <c:numCache>
                <c:formatCode>General</c:formatCode>
                <c:ptCount val="1"/>
                <c:pt idx="0">
                  <c:v>6</c:v>
                </c:pt>
              </c:numCache>
            </c:numRef>
          </c:val>
          <c:extLst>
            <c:ext xmlns:c16="http://schemas.microsoft.com/office/drawing/2014/chart" uri="{C3380CC4-5D6E-409C-BE32-E72D297353CC}">
              <c16:uniqueId val="{0000000A-0130-4F78-BB61-3FB2F8E525A6}"/>
            </c:ext>
          </c:extLst>
        </c:ser>
        <c:dLbls>
          <c:dLblPos val="outEnd"/>
          <c:showLegendKey val="0"/>
          <c:showVal val="1"/>
          <c:showCatName val="0"/>
          <c:showSerName val="0"/>
          <c:showPercent val="0"/>
          <c:showBubbleSize val="0"/>
        </c:dLbls>
        <c:gapWidth val="444"/>
        <c:overlap val="-90"/>
        <c:axId val="764524688"/>
        <c:axId val="764523376"/>
      </c:barChart>
      <c:catAx>
        <c:axId val="7645246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764523376"/>
        <c:crosses val="autoZero"/>
        <c:auto val="1"/>
        <c:lblAlgn val="ctr"/>
        <c:lblOffset val="100"/>
        <c:noMultiLvlLbl val="0"/>
      </c:catAx>
      <c:valAx>
        <c:axId val="764523376"/>
        <c:scaling>
          <c:orientation val="minMax"/>
        </c:scaling>
        <c:delete val="1"/>
        <c:axPos val="l"/>
        <c:numFmt formatCode="General" sourceLinked="1"/>
        <c:majorTickMark val="none"/>
        <c:minorTickMark val="none"/>
        <c:tickLblPos val="nextTo"/>
        <c:crossAx val="764524688"/>
        <c:crosses val="autoZero"/>
        <c:crossBetween val="between"/>
      </c:valAx>
      <c:spPr>
        <a:noFill/>
        <a:ln>
          <a:noFill/>
        </a:ln>
        <a:effectLst/>
      </c:spPr>
    </c:plotArea>
    <c:legend>
      <c:legendPos val="t"/>
      <c:layout>
        <c:manualLayout>
          <c:xMode val="edge"/>
          <c:yMode val="edge"/>
          <c:x val="3.5930348582460248E-2"/>
          <c:y val="8.0029373769685039E-2"/>
          <c:w val="0.93502635517667732"/>
          <c:h val="9.2703001968503937E-2"/>
        </c:manualLayout>
      </c:layout>
      <c:overlay val="0"/>
      <c:spPr>
        <a:noFill/>
        <a:ln>
          <a:noFill/>
        </a:ln>
        <a:effectLst/>
      </c:spPr>
      <c:txPr>
        <a:bodyPr rot="0" spcFirstLastPara="1" vertOverflow="ellipsis" vert="horz" wrap="square" anchor="ctr" anchorCtr="1"/>
        <a:lstStyle/>
        <a:p>
          <a:pPr>
            <a:defRPr sz="1800" b="0" i="0" u="none" strike="noStrike" kern="1200" baseline="0">
              <a:ln>
                <a:noFill/>
              </a:ln>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Virtual Meeting Time Preferences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885211896744418"/>
          <c:y val="0.17113565760393779"/>
          <c:w val="0.87155100387371198"/>
          <c:h val="0.77741456836760658"/>
        </c:manualLayout>
      </c:layout>
      <c:barChart>
        <c:barDir val="bar"/>
        <c:grouping val="clustered"/>
        <c:varyColors val="0"/>
        <c:ser>
          <c:idx val="0"/>
          <c:order val="0"/>
          <c:tx>
            <c:strRef>
              <c:f>Sheet1!$B$1</c:f>
              <c:strCache>
                <c:ptCount val="1"/>
                <c:pt idx="0">
                  <c:v>60 min</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Meeting Times</c:v>
                </c:pt>
              </c:strCache>
            </c:strRef>
          </c:cat>
          <c:val>
            <c:numRef>
              <c:f>Sheet1!$B$2</c:f>
              <c:numCache>
                <c:formatCode>General</c:formatCode>
                <c:ptCount val="1"/>
                <c:pt idx="0">
                  <c:v>12</c:v>
                </c:pt>
              </c:numCache>
            </c:numRef>
          </c:val>
          <c:extLst>
            <c:ext xmlns:c16="http://schemas.microsoft.com/office/drawing/2014/chart" uri="{C3380CC4-5D6E-409C-BE32-E72D297353CC}">
              <c16:uniqueId val="{00000000-E76C-4CB4-B01F-2AB2FBF18B8D}"/>
            </c:ext>
          </c:extLst>
        </c:ser>
        <c:ser>
          <c:idx val="1"/>
          <c:order val="1"/>
          <c:tx>
            <c:strRef>
              <c:f>Sheet1!$C$1</c:f>
              <c:strCache>
                <c:ptCount val="1"/>
                <c:pt idx="0">
                  <c:v>50</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Meeting Times</c:v>
                </c:pt>
              </c:strCache>
            </c:strRef>
          </c:cat>
          <c:val>
            <c:numRef>
              <c:f>Sheet1!$C$2</c:f>
              <c:numCache>
                <c:formatCode>General</c:formatCode>
                <c:ptCount val="1"/>
                <c:pt idx="0">
                  <c:v>49</c:v>
                </c:pt>
              </c:numCache>
            </c:numRef>
          </c:val>
          <c:extLst>
            <c:ext xmlns:c16="http://schemas.microsoft.com/office/drawing/2014/chart" uri="{C3380CC4-5D6E-409C-BE32-E72D297353CC}">
              <c16:uniqueId val="{00000001-E76C-4CB4-B01F-2AB2FBF18B8D}"/>
            </c:ext>
          </c:extLst>
        </c:ser>
        <c:ser>
          <c:idx val="2"/>
          <c:order val="2"/>
          <c:tx>
            <c:strRef>
              <c:f>Sheet1!$D$1</c:f>
              <c:strCache>
                <c:ptCount val="1"/>
                <c:pt idx="0">
                  <c:v>45</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Meeting Times</c:v>
                </c:pt>
              </c:strCache>
            </c:strRef>
          </c:cat>
          <c:val>
            <c:numRef>
              <c:f>Sheet1!$D$2</c:f>
              <c:numCache>
                <c:formatCode>General</c:formatCode>
                <c:ptCount val="1"/>
                <c:pt idx="0">
                  <c:v>64</c:v>
                </c:pt>
              </c:numCache>
            </c:numRef>
          </c:val>
          <c:extLst>
            <c:ext xmlns:c16="http://schemas.microsoft.com/office/drawing/2014/chart" uri="{C3380CC4-5D6E-409C-BE32-E72D297353CC}">
              <c16:uniqueId val="{00000002-E76C-4CB4-B01F-2AB2FBF18B8D}"/>
            </c:ext>
          </c:extLst>
        </c:ser>
        <c:ser>
          <c:idx val="3"/>
          <c:order val="3"/>
          <c:tx>
            <c:strRef>
              <c:f>Sheet1!$E$1</c:f>
              <c:strCache>
                <c:ptCount val="1"/>
                <c:pt idx="0">
                  <c:v>No preference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Meeting Times</c:v>
                </c:pt>
              </c:strCache>
            </c:strRef>
          </c:cat>
          <c:val>
            <c:numRef>
              <c:f>Sheet1!$E$2</c:f>
              <c:numCache>
                <c:formatCode>General</c:formatCode>
                <c:ptCount val="1"/>
                <c:pt idx="0">
                  <c:v>28</c:v>
                </c:pt>
              </c:numCache>
            </c:numRef>
          </c:val>
          <c:extLst>
            <c:ext xmlns:c16="http://schemas.microsoft.com/office/drawing/2014/chart" uri="{C3380CC4-5D6E-409C-BE32-E72D297353CC}">
              <c16:uniqueId val="{00000003-E76C-4CB4-B01F-2AB2FBF18B8D}"/>
            </c:ext>
          </c:extLst>
        </c:ser>
        <c:ser>
          <c:idx val="4"/>
          <c:order val="4"/>
          <c:tx>
            <c:strRef>
              <c:f>Sheet1!$F$1</c:f>
              <c:strCache>
                <c:ptCount val="1"/>
                <c:pt idx="0">
                  <c:v>Other</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Meeting Times</c:v>
                </c:pt>
              </c:strCache>
            </c:strRef>
          </c:cat>
          <c:val>
            <c:numRef>
              <c:f>Sheet1!$F$2</c:f>
              <c:numCache>
                <c:formatCode>General</c:formatCode>
                <c:ptCount val="1"/>
                <c:pt idx="0">
                  <c:v>42</c:v>
                </c:pt>
              </c:numCache>
            </c:numRef>
          </c:val>
          <c:extLst>
            <c:ext xmlns:c16="http://schemas.microsoft.com/office/drawing/2014/chart" uri="{C3380CC4-5D6E-409C-BE32-E72D297353CC}">
              <c16:uniqueId val="{00000004-E76C-4CB4-B01F-2AB2FBF18B8D}"/>
            </c:ext>
          </c:extLst>
        </c:ser>
        <c:dLbls>
          <c:dLblPos val="inEnd"/>
          <c:showLegendKey val="0"/>
          <c:showVal val="1"/>
          <c:showCatName val="0"/>
          <c:showSerName val="0"/>
          <c:showPercent val="0"/>
          <c:showBubbleSize val="0"/>
        </c:dLbls>
        <c:gapWidth val="115"/>
        <c:overlap val="-20"/>
        <c:axId val="934389808"/>
        <c:axId val="934390136"/>
      </c:barChart>
      <c:catAx>
        <c:axId val="934389808"/>
        <c:scaling>
          <c:orientation val="minMax"/>
        </c:scaling>
        <c:delete val="1"/>
        <c:axPos val="l"/>
        <c:numFmt formatCode="General" sourceLinked="1"/>
        <c:majorTickMark val="none"/>
        <c:minorTickMark val="none"/>
        <c:tickLblPos val="nextTo"/>
        <c:crossAx val="934390136"/>
        <c:crosses val="autoZero"/>
        <c:auto val="1"/>
        <c:lblAlgn val="ctr"/>
        <c:lblOffset val="100"/>
        <c:noMultiLvlLbl val="0"/>
      </c:catAx>
      <c:valAx>
        <c:axId val="934390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4389808"/>
        <c:crosses val="autoZero"/>
        <c:crossBetween val="between"/>
      </c:valAx>
      <c:spPr>
        <a:noFill/>
        <a:ln>
          <a:noFill/>
        </a:ln>
        <a:effectLst/>
      </c:spPr>
    </c:plotArea>
    <c:legend>
      <c:legendPos val="b"/>
      <c:layout>
        <c:manualLayout>
          <c:xMode val="edge"/>
          <c:yMode val="edge"/>
          <c:x val="0.21183603681393612"/>
          <c:y val="0.10050696848838904"/>
          <c:w val="0.555838429247693"/>
          <c:h val="4.4411991230796859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udentshu-my.sharepoint.com/:w:/g/personal/maygrace_shu_edu/EQQr_JqfD65Ni6aMFioIkeoBmsMFZgInrYz4UwPhqVO0GQ?e=hImbzq" TargetMode="External"/><Relationship Id="rId1" Type="http://schemas.openxmlformats.org/officeDocument/2006/relationships/hyperlink" Target="https://studentshu-my.sharepoint.com/:w:/g/personal/maygrace_shu_edu/ETPAm3iuczxAqZNc0gN6Y2UB8xSiRCvqcWJ27HjEQpZDMQ?e=XRRev0" TargetMode="Externa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diagrams/_rels/drawing2.xml.rels><?xml version="1.0" encoding="UTF-8" standalone="yes"?>
<Relationships xmlns="http://schemas.openxmlformats.org/package/2006/relationships"><Relationship Id="rId3" Type="http://schemas.openxmlformats.org/officeDocument/2006/relationships/hyperlink" Target="https://studentshu-my.sharepoint.com/:w:/g/personal/maygrace_shu_edu/ETPAm3iuczxAqZNc0gN6Y2UB8xSiRCvqcWJ27HjEQpZDMQ?e=XRRev0" TargetMode="External"/><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hyperlink" Target="https://studentshu-my.sharepoint.com/:w:/g/personal/maygrace_shu_edu/EQQr_JqfD65Ni6aMFioIkeoBmsMFZgInrYz4UwPhqVO0GQ?e=hImbzq" TargetMode="External"/><Relationship Id="rId5" Type="http://schemas.openxmlformats.org/officeDocument/2006/relationships/image" Target="../media/image4.svg"/><Relationship Id="rId4"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22CEC5-2CEE-4850-A7F5-BAECCA88C78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23EDC2C-DE3C-47BD-8797-8418CCC83015}">
      <dgm:prSet/>
      <dgm:spPr/>
      <dgm:t>
        <a:bodyPr/>
        <a:lstStyle/>
        <a:p>
          <a:r>
            <a:rPr lang="en-US"/>
            <a:t>The survey was sent to all full-time faculty via FDC representatives within each unit. </a:t>
          </a:r>
        </a:p>
      </dgm:t>
    </dgm:pt>
    <dgm:pt modelId="{C63EBBAE-4B86-450E-BE55-90B8F58AA269}" type="parTrans" cxnId="{18D3EBAC-CA73-4D84-88AE-85FFBF617D43}">
      <dgm:prSet/>
      <dgm:spPr/>
      <dgm:t>
        <a:bodyPr/>
        <a:lstStyle/>
        <a:p>
          <a:endParaRPr lang="en-US"/>
        </a:p>
      </dgm:t>
    </dgm:pt>
    <dgm:pt modelId="{DE1F8C02-2287-44D8-802E-1A678A1A7AB0}" type="sibTrans" cxnId="{18D3EBAC-CA73-4D84-88AE-85FFBF617D43}">
      <dgm:prSet/>
      <dgm:spPr/>
      <dgm:t>
        <a:bodyPr/>
        <a:lstStyle/>
        <a:p>
          <a:endParaRPr lang="en-US"/>
        </a:p>
      </dgm:t>
    </dgm:pt>
    <dgm:pt modelId="{AA7516E3-BAA6-4EC7-A2DD-3A3A524A33A1}">
      <dgm:prSet/>
      <dgm:spPr/>
      <dgm:t>
        <a:bodyPr/>
        <a:lstStyle/>
        <a:p>
          <a:r>
            <a:rPr lang="en-US"/>
            <a:t>If there were no representatives on the committee, the chair of the FDC sent the survey request to a recommended faculty member within the unit.</a:t>
          </a:r>
        </a:p>
      </dgm:t>
    </dgm:pt>
    <dgm:pt modelId="{60F6580C-9C05-4490-A8E5-B4A1153CE340}" type="parTrans" cxnId="{C35F458B-818E-427A-8B85-468D143285F8}">
      <dgm:prSet/>
      <dgm:spPr/>
      <dgm:t>
        <a:bodyPr/>
        <a:lstStyle/>
        <a:p>
          <a:endParaRPr lang="en-US"/>
        </a:p>
      </dgm:t>
    </dgm:pt>
    <dgm:pt modelId="{90D2B5F2-7D85-454F-9BC0-FC3C4248FD8F}" type="sibTrans" cxnId="{C35F458B-818E-427A-8B85-468D143285F8}">
      <dgm:prSet/>
      <dgm:spPr/>
      <dgm:t>
        <a:bodyPr/>
        <a:lstStyle/>
        <a:p>
          <a:endParaRPr lang="en-US"/>
        </a:p>
      </dgm:t>
    </dgm:pt>
    <dgm:pt modelId="{23BD890A-42B5-4ED8-8248-0C67B22D3BCC}" type="pres">
      <dgm:prSet presAssocID="{4C22CEC5-2CEE-4850-A7F5-BAECCA88C781}" presName="linear" presStyleCnt="0">
        <dgm:presLayoutVars>
          <dgm:animLvl val="lvl"/>
          <dgm:resizeHandles val="exact"/>
        </dgm:presLayoutVars>
      </dgm:prSet>
      <dgm:spPr/>
    </dgm:pt>
    <dgm:pt modelId="{8946F4BE-ED7B-480D-A86E-9D243565A27E}" type="pres">
      <dgm:prSet presAssocID="{323EDC2C-DE3C-47BD-8797-8418CCC83015}" presName="parentText" presStyleLbl="node1" presStyleIdx="0" presStyleCnt="2">
        <dgm:presLayoutVars>
          <dgm:chMax val="0"/>
          <dgm:bulletEnabled val="1"/>
        </dgm:presLayoutVars>
      </dgm:prSet>
      <dgm:spPr/>
    </dgm:pt>
    <dgm:pt modelId="{71D146CD-E058-4015-B7A3-19D718891478}" type="pres">
      <dgm:prSet presAssocID="{DE1F8C02-2287-44D8-802E-1A678A1A7AB0}" presName="spacer" presStyleCnt="0"/>
      <dgm:spPr/>
    </dgm:pt>
    <dgm:pt modelId="{F90F51EF-9F46-46E4-8A09-111E2B93959C}" type="pres">
      <dgm:prSet presAssocID="{AA7516E3-BAA6-4EC7-A2DD-3A3A524A33A1}" presName="parentText" presStyleLbl="node1" presStyleIdx="1" presStyleCnt="2">
        <dgm:presLayoutVars>
          <dgm:chMax val="0"/>
          <dgm:bulletEnabled val="1"/>
        </dgm:presLayoutVars>
      </dgm:prSet>
      <dgm:spPr/>
    </dgm:pt>
  </dgm:ptLst>
  <dgm:cxnLst>
    <dgm:cxn modelId="{2DE6221E-DF47-4681-942D-2E111A299B0F}" type="presOf" srcId="{323EDC2C-DE3C-47BD-8797-8418CCC83015}" destId="{8946F4BE-ED7B-480D-A86E-9D243565A27E}" srcOrd="0" destOrd="0" presId="urn:microsoft.com/office/officeart/2005/8/layout/vList2"/>
    <dgm:cxn modelId="{C35F458B-818E-427A-8B85-468D143285F8}" srcId="{4C22CEC5-2CEE-4850-A7F5-BAECCA88C781}" destId="{AA7516E3-BAA6-4EC7-A2DD-3A3A524A33A1}" srcOrd="1" destOrd="0" parTransId="{60F6580C-9C05-4490-A8E5-B4A1153CE340}" sibTransId="{90D2B5F2-7D85-454F-9BC0-FC3C4248FD8F}"/>
    <dgm:cxn modelId="{6AA50FA4-5937-4815-B8A0-8CAE9165356C}" type="presOf" srcId="{4C22CEC5-2CEE-4850-A7F5-BAECCA88C781}" destId="{23BD890A-42B5-4ED8-8248-0C67B22D3BCC}" srcOrd="0" destOrd="0" presId="urn:microsoft.com/office/officeart/2005/8/layout/vList2"/>
    <dgm:cxn modelId="{5C2EF0A4-1BD0-4210-918B-86CF987C9DAF}" type="presOf" srcId="{AA7516E3-BAA6-4EC7-A2DD-3A3A524A33A1}" destId="{F90F51EF-9F46-46E4-8A09-111E2B93959C}" srcOrd="0" destOrd="0" presId="urn:microsoft.com/office/officeart/2005/8/layout/vList2"/>
    <dgm:cxn modelId="{18D3EBAC-CA73-4D84-88AE-85FFBF617D43}" srcId="{4C22CEC5-2CEE-4850-A7F5-BAECCA88C781}" destId="{323EDC2C-DE3C-47BD-8797-8418CCC83015}" srcOrd="0" destOrd="0" parTransId="{C63EBBAE-4B86-450E-BE55-90B8F58AA269}" sibTransId="{DE1F8C02-2287-44D8-802E-1A678A1A7AB0}"/>
    <dgm:cxn modelId="{3AD7769E-1C5A-40AF-AA9A-98E645FE355C}" type="presParOf" srcId="{23BD890A-42B5-4ED8-8248-0C67B22D3BCC}" destId="{8946F4BE-ED7B-480D-A86E-9D243565A27E}" srcOrd="0" destOrd="0" presId="urn:microsoft.com/office/officeart/2005/8/layout/vList2"/>
    <dgm:cxn modelId="{06787C38-85C8-46DE-999A-A58D817BCACB}" type="presParOf" srcId="{23BD890A-42B5-4ED8-8248-0C67B22D3BCC}" destId="{71D146CD-E058-4015-B7A3-19D718891478}" srcOrd="1" destOrd="0" presId="urn:microsoft.com/office/officeart/2005/8/layout/vList2"/>
    <dgm:cxn modelId="{291DBC79-5810-4555-BFD6-CA9906E5144A}" type="presParOf" srcId="{23BD890A-42B5-4ED8-8248-0C67B22D3BCC}" destId="{F90F51EF-9F46-46E4-8A09-111E2B93959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857CB6-58F8-419F-B614-C53DCF9637BC}"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DDD53390-3AB2-404C-9245-8F882002D63C}">
      <dgm:prSet/>
      <dgm:spPr/>
      <dgm:t>
        <a:bodyPr/>
        <a:lstStyle/>
        <a:p>
          <a:pPr>
            <a:lnSpc>
              <a:spcPct val="100000"/>
            </a:lnSpc>
            <a:defRPr cap="all"/>
          </a:pPr>
          <a:r>
            <a:rPr lang="en-US">
              <a:hlinkClick xmlns:r="http://schemas.openxmlformats.org/officeDocument/2006/relationships" r:id="rId1"/>
            </a:rPr>
            <a:t>FDC Qualitative Research Comments Sp 22.docx</a:t>
          </a:r>
          <a:endParaRPr lang="en-US"/>
        </a:p>
      </dgm:t>
    </dgm:pt>
    <dgm:pt modelId="{2906A987-3802-44CA-8273-A8FBF07F2A45}" type="parTrans" cxnId="{EF5656D2-0C4B-4823-A2AF-974273D1BF6A}">
      <dgm:prSet/>
      <dgm:spPr/>
      <dgm:t>
        <a:bodyPr/>
        <a:lstStyle/>
        <a:p>
          <a:endParaRPr lang="en-US"/>
        </a:p>
      </dgm:t>
    </dgm:pt>
    <dgm:pt modelId="{6A0F9E2D-E828-4E8A-B53E-DFE1E5320C08}" type="sibTrans" cxnId="{EF5656D2-0C4B-4823-A2AF-974273D1BF6A}">
      <dgm:prSet/>
      <dgm:spPr/>
      <dgm:t>
        <a:bodyPr/>
        <a:lstStyle/>
        <a:p>
          <a:endParaRPr lang="en-US"/>
        </a:p>
      </dgm:t>
    </dgm:pt>
    <dgm:pt modelId="{E72B29ED-CE11-4A30-84F3-C92FB076A1E9}">
      <dgm:prSet/>
      <dgm:spPr/>
      <dgm:t>
        <a:bodyPr/>
        <a:lstStyle/>
        <a:p>
          <a:pPr>
            <a:lnSpc>
              <a:spcPct val="100000"/>
            </a:lnSpc>
            <a:defRPr cap="all"/>
          </a:pPr>
          <a:r>
            <a:rPr lang="fr-FR">
              <a:hlinkClick xmlns:r="http://schemas.openxmlformats.org/officeDocument/2006/relationships" r:id="rId2"/>
            </a:rPr>
            <a:t>FDC Qualitative Support Needs Comments.docx</a:t>
          </a:r>
          <a:endParaRPr lang="en-US"/>
        </a:p>
      </dgm:t>
    </dgm:pt>
    <dgm:pt modelId="{2D45C94D-ADAF-4D68-892C-B142348AD47E}" type="parTrans" cxnId="{4507B01A-D325-43FD-BA77-687D6EFC34EA}">
      <dgm:prSet/>
      <dgm:spPr/>
      <dgm:t>
        <a:bodyPr/>
        <a:lstStyle/>
        <a:p>
          <a:endParaRPr lang="en-US"/>
        </a:p>
      </dgm:t>
    </dgm:pt>
    <dgm:pt modelId="{CFFD24CF-78B3-4822-B38C-46C6114204E2}" type="sibTrans" cxnId="{4507B01A-D325-43FD-BA77-687D6EFC34EA}">
      <dgm:prSet/>
      <dgm:spPr/>
      <dgm:t>
        <a:bodyPr/>
        <a:lstStyle/>
        <a:p>
          <a:endParaRPr lang="en-US"/>
        </a:p>
      </dgm:t>
    </dgm:pt>
    <dgm:pt modelId="{EC28B1B3-281E-4F5A-ACF3-D74E1E90D997}" type="pres">
      <dgm:prSet presAssocID="{67857CB6-58F8-419F-B614-C53DCF9637BC}" presName="root" presStyleCnt="0">
        <dgm:presLayoutVars>
          <dgm:dir/>
          <dgm:resizeHandles val="exact"/>
        </dgm:presLayoutVars>
      </dgm:prSet>
      <dgm:spPr/>
    </dgm:pt>
    <dgm:pt modelId="{85D7C01A-CA40-4CAC-88C6-D43559C24927}" type="pres">
      <dgm:prSet presAssocID="{DDD53390-3AB2-404C-9245-8F882002D63C}" presName="compNode" presStyleCnt="0"/>
      <dgm:spPr/>
    </dgm:pt>
    <dgm:pt modelId="{FB84CBE9-29CD-4F25-9248-69C3E0487813}" type="pres">
      <dgm:prSet presAssocID="{DDD53390-3AB2-404C-9245-8F882002D63C}" presName="iconBgRect" presStyleLbl="bgShp" presStyleIdx="0" presStyleCnt="2"/>
      <dgm:spPr/>
    </dgm:pt>
    <dgm:pt modelId="{30B2AA86-529C-4104-A904-66A150AA80DD}" type="pres">
      <dgm:prSet presAssocID="{DDD53390-3AB2-404C-9245-8F882002D63C}"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hat"/>
        </a:ext>
      </dgm:extLst>
    </dgm:pt>
    <dgm:pt modelId="{947AD76E-FF63-4672-B23D-8A5124DB400E}" type="pres">
      <dgm:prSet presAssocID="{DDD53390-3AB2-404C-9245-8F882002D63C}" presName="spaceRect" presStyleCnt="0"/>
      <dgm:spPr/>
    </dgm:pt>
    <dgm:pt modelId="{AE035330-78A3-4042-96DD-A2B9E454F344}" type="pres">
      <dgm:prSet presAssocID="{DDD53390-3AB2-404C-9245-8F882002D63C}" presName="textRect" presStyleLbl="revTx" presStyleIdx="0" presStyleCnt="2">
        <dgm:presLayoutVars>
          <dgm:chMax val="1"/>
          <dgm:chPref val="1"/>
        </dgm:presLayoutVars>
      </dgm:prSet>
      <dgm:spPr/>
    </dgm:pt>
    <dgm:pt modelId="{B1C61823-5C68-4170-AA0D-E8AEF7F77D76}" type="pres">
      <dgm:prSet presAssocID="{6A0F9E2D-E828-4E8A-B53E-DFE1E5320C08}" presName="sibTrans" presStyleCnt="0"/>
      <dgm:spPr/>
    </dgm:pt>
    <dgm:pt modelId="{26516666-08EC-4DB5-8753-07BDA73DBA8D}" type="pres">
      <dgm:prSet presAssocID="{E72B29ED-CE11-4A30-84F3-C92FB076A1E9}" presName="compNode" presStyleCnt="0"/>
      <dgm:spPr/>
    </dgm:pt>
    <dgm:pt modelId="{64A93570-99E4-42D4-A73A-6C2D713A8FAB}" type="pres">
      <dgm:prSet presAssocID="{E72B29ED-CE11-4A30-84F3-C92FB076A1E9}" presName="iconBgRect" presStyleLbl="bgShp" presStyleIdx="1" presStyleCnt="2"/>
      <dgm:spPr/>
    </dgm:pt>
    <dgm:pt modelId="{9B986FC3-1C61-4DD7-94A6-F008013A3702}" type="pres">
      <dgm:prSet presAssocID="{E72B29ED-CE11-4A30-84F3-C92FB076A1E9}"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ker"/>
        </a:ext>
      </dgm:extLst>
    </dgm:pt>
    <dgm:pt modelId="{6C73D577-8DB3-4B9C-9420-77FD070D0702}" type="pres">
      <dgm:prSet presAssocID="{E72B29ED-CE11-4A30-84F3-C92FB076A1E9}" presName="spaceRect" presStyleCnt="0"/>
      <dgm:spPr/>
    </dgm:pt>
    <dgm:pt modelId="{F59E9D23-7AD7-43D9-A047-DBA9C76A4090}" type="pres">
      <dgm:prSet presAssocID="{E72B29ED-CE11-4A30-84F3-C92FB076A1E9}" presName="textRect" presStyleLbl="revTx" presStyleIdx="1" presStyleCnt="2">
        <dgm:presLayoutVars>
          <dgm:chMax val="1"/>
          <dgm:chPref val="1"/>
        </dgm:presLayoutVars>
      </dgm:prSet>
      <dgm:spPr/>
    </dgm:pt>
  </dgm:ptLst>
  <dgm:cxnLst>
    <dgm:cxn modelId="{4507B01A-D325-43FD-BA77-687D6EFC34EA}" srcId="{67857CB6-58F8-419F-B614-C53DCF9637BC}" destId="{E72B29ED-CE11-4A30-84F3-C92FB076A1E9}" srcOrd="1" destOrd="0" parTransId="{2D45C94D-ADAF-4D68-892C-B142348AD47E}" sibTransId="{CFFD24CF-78B3-4822-B38C-46C6114204E2}"/>
    <dgm:cxn modelId="{E3674464-82F0-4783-96EC-8BF99CB484B6}" type="presOf" srcId="{E72B29ED-CE11-4A30-84F3-C92FB076A1E9}" destId="{F59E9D23-7AD7-43D9-A047-DBA9C76A4090}" srcOrd="0" destOrd="0" presId="urn:microsoft.com/office/officeart/2018/5/layout/IconCircleLabelList"/>
    <dgm:cxn modelId="{3195FD66-863A-4057-B3CF-CF79C6509DB9}" type="presOf" srcId="{67857CB6-58F8-419F-B614-C53DCF9637BC}" destId="{EC28B1B3-281E-4F5A-ACF3-D74E1E90D997}" srcOrd="0" destOrd="0" presId="urn:microsoft.com/office/officeart/2018/5/layout/IconCircleLabelList"/>
    <dgm:cxn modelId="{24722BC7-8A43-4D4A-AF5B-C09198AC8BB5}" type="presOf" srcId="{DDD53390-3AB2-404C-9245-8F882002D63C}" destId="{AE035330-78A3-4042-96DD-A2B9E454F344}" srcOrd="0" destOrd="0" presId="urn:microsoft.com/office/officeart/2018/5/layout/IconCircleLabelList"/>
    <dgm:cxn modelId="{EF5656D2-0C4B-4823-A2AF-974273D1BF6A}" srcId="{67857CB6-58F8-419F-B614-C53DCF9637BC}" destId="{DDD53390-3AB2-404C-9245-8F882002D63C}" srcOrd="0" destOrd="0" parTransId="{2906A987-3802-44CA-8273-A8FBF07F2A45}" sibTransId="{6A0F9E2D-E828-4E8A-B53E-DFE1E5320C08}"/>
    <dgm:cxn modelId="{8A0022DB-872C-4EAD-B566-C7B390041AC9}" type="presParOf" srcId="{EC28B1B3-281E-4F5A-ACF3-D74E1E90D997}" destId="{85D7C01A-CA40-4CAC-88C6-D43559C24927}" srcOrd="0" destOrd="0" presId="urn:microsoft.com/office/officeart/2018/5/layout/IconCircleLabelList"/>
    <dgm:cxn modelId="{BB91C34C-D535-4942-834E-DBA2FE772D52}" type="presParOf" srcId="{85D7C01A-CA40-4CAC-88C6-D43559C24927}" destId="{FB84CBE9-29CD-4F25-9248-69C3E0487813}" srcOrd="0" destOrd="0" presId="urn:microsoft.com/office/officeart/2018/5/layout/IconCircleLabelList"/>
    <dgm:cxn modelId="{7513E53C-B187-4AAA-BC13-7601FF61F0DC}" type="presParOf" srcId="{85D7C01A-CA40-4CAC-88C6-D43559C24927}" destId="{30B2AA86-529C-4104-A904-66A150AA80DD}" srcOrd="1" destOrd="0" presId="urn:microsoft.com/office/officeart/2018/5/layout/IconCircleLabelList"/>
    <dgm:cxn modelId="{C9738FDD-9647-4A8A-9E36-21DBA63912B9}" type="presParOf" srcId="{85D7C01A-CA40-4CAC-88C6-D43559C24927}" destId="{947AD76E-FF63-4672-B23D-8A5124DB400E}" srcOrd="2" destOrd="0" presId="urn:microsoft.com/office/officeart/2018/5/layout/IconCircleLabelList"/>
    <dgm:cxn modelId="{585897F1-2DEE-4076-83CA-FA1A489083F7}" type="presParOf" srcId="{85D7C01A-CA40-4CAC-88C6-D43559C24927}" destId="{AE035330-78A3-4042-96DD-A2B9E454F344}" srcOrd="3" destOrd="0" presId="urn:microsoft.com/office/officeart/2018/5/layout/IconCircleLabelList"/>
    <dgm:cxn modelId="{77E5BB89-1F68-4098-9A1F-012C1DC1DEEB}" type="presParOf" srcId="{EC28B1B3-281E-4F5A-ACF3-D74E1E90D997}" destId="{B1C61823-5C68-4170-AA0D-E8AEF7F77D76}" srcOrd="1" destOrd="0" presId="urn:microsoft.com/office/officeart/2018/5/layout/IconCircleLabelList"/>
    <dgm:cxn modelId="{F81F3C66-9ECD-4B80-845A-BD11063B67E4}" type="presParOf" srcId="{EC28B1B3-281E-4F5A-ACF3-D74E1E90D997}" destId="{26516666-08EC-4DB5-8753-07BDA73DBA8D}" srcOrd="2" destOrd="0" presId="urn:microsoft.com/office/officeart/2018/5/layout/IconCircleLabelList"/>
    <dgm:cxn modelId="{9C5774AF-2C86-4D68-854B-3DA23870DB0D}" type="presParOf" srcId="{26516666-08EC-4DB5-8753-07BDA73DBA8D}" destId="{64A93570-99E4-42D4-A73A-6C2D713A8FAB}" srcOrd="0" destOrd="0" presId="urn:microsoft.com/office/officeart/2018/5/layout/IconCircleLabelList"/>
    <dgm:cxn modelId="{E830F6A5-43C2-4B2A-B761-864FE9577EBE}" type="presParOf" srcId="{26516666-08EC-4DB5-8753-07BDA73DBA8D}" destId="{9B986FC3-1C61-4DD7-94A6-F008013A3702}" srcOrd="1" destOrd="0" presId="urn:microsoft.com/office/officeart/2018/5/layout/IconCircleLabelList"/>
    <dgm:cxn modelId="{05755D3B-82ED-45A2-A21C-ABA7EFB0E95D}" type="presParOf" srcId="{26516666-08EC-4DB5-8753-07BDA73DBA8D}" destId="{6C73D577-8DB3-4B9C-9420-77FD070D0702}" srcOrd="2" destOrd="0" presId="urn:microsoft.com/office/officeart/2018/5/layout/IconCircleLabelList"/>
    <dgm:cxn modelId="{28D366A8-3B33-489E-BB21-EC0FBCCA3B9B}" type="presParOf" srcId="{26516666-08EC-4DB5-8753-07BDA73DBA8D}" destId="{F59E9D23-7AD7-43D9-A047-DBA9C76A409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6F4BE-ED7B-480D-A86E-9D243565A27E}">
      <dsp:nvSpPr>
        <dsp:cNvPr id="0" name=""/>
        <dsp:cNvSpPr/>
      </dsp:nvSpPr>
      <dsp:spPr>
        <a:xfrm>
          <a:off x="0" y="78983"/>
          <a:ext cx="5019040" cy="20621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 survey was sent to all full-time faculty via FDC representatives within each unit. </a:t>
          </a:r>
        </a:p>
      </dsp:txBody>
      <dsp:txXfrm>
        <a:off x="100665" y="179648"/>
        <a:ext cx="4817710" cy="1860795"/>
      </dsp:txXfrm>
    </dsp:sp>
    <dsp:sp modelId="{F90F51EF-9F46-46E4-8A09-111E2B93959C}">
      <dsp:nvSpPr>
        <dsp:cNvPr id="0" name=""/>
        <dsp:cNvSpPr/>
      </dsp:nvSpPr>
      <dsp:spPr>
        <a:xfrm>
          <a:off x="0" y="2210229"/>
          <a:ext cx="5019040" cy="20621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If there were no representatives on the committee, the chair of the FDC sent the survey request to a recommended faculty member within the unit.</a:t>
          </a:r>
        </a:p>
      </dsp:txBody>
      <dsp:txXfrm>
        <a:off x="100665" y="2310894"/>
        <a:ext cx="4817710" cy="18607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4CBE9-29CD-4F25-9248-69C3E0487813}">
      <dsp:nvSpPr>
        <dsp:cNvPr id="0" name=""/>
        <dsp:cNvSpPr/>
      </dsp:nvSpPr>
      <dsp:spPr>
        <a:xfrm>
          <a:off x="532605" y="825669"/>
          <a:ext cx="1509750" cy="150975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2AA86-529C-4104-A904-66A150AA80DD}">
      <dsp:nvSpPr>
        <dsp:cNvPr id="0" name=""/>
        <dsp:cNvSpPr/>
      </dsp:nvSpPr>
      <dsp:spPr>
        <a:xfrm>
          <a:off x="854356" y="1147419"/>
          <a:ext cx="866250" cy="8662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035330-78A3-4042-96DD-A2B9E454F344}">
      <dsp:nvSpPr>
        <dsp:cNvPr id="0" name=""/>
        <dsp:cNvSpPr/>
      </dsp:nvSpPr>
      <dsp:spPr>
        <a:xfrm>
          <a:off x="49980" y="2805669"/>
          <a:ext cx="247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en-US" sz="1600" kern="1200">
              <a:hlinkClick xmlns:r="http://schemas.openxmlformats.org/officeDocument/2006/relationships" r:id="rId3"/>
            </a:rPr>
            <a:t>FDC Qualitative Research Comments Sp 22.docx</a:t>
          </a:r>
          <a:endParaRPr lang="en-US" sz="1600" kern="1200"/>
        </a:p>
      </dsp:txBody>
      <dsp:txXfrm>
        <a:off x="49980" y="2805669"/>
        <a:ext cx="2475000" cy="720000"/>
      </dsp:txXfrm>
    </dsp:sp>
    <dsp:sp modelId="{64A93570-99E4-42D4-A73A-6C2D713A8FAB}">
      <dsp:nvSpPr>
        <dsp:cNvPr id="0" name=""/>
        <dsp:cNvSpPr/>
      </dsp:nvSpPr>
      <dsp:spPr>
        <a:xfrm>
          <a:off x="3440731" y="825669"/>
          <a:ext cx="1509750" cy="150975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986FC3-1C61-4DD7-94A6-F008013A3702}">
      <dsp:nvSpPr>
        <dsp:cNvPr id="0" name=""/>
        <dsp:cNvSpPr/>
      </dsp:nvSpPr>
      <dsp:spPr>
        <a:xfrm>
          <a:off x="3762481" y="1147419"/>
          <a:ext cx="866250" cy="86625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9E9D23-7AD7-43D9-A047-DBA9C76A4090}">
      <dsp:nvSpPr>
        <dsp:cNvPr id="0" name=""/>
        <dsp:cNvSpPr/>
      </dsp:nvSpPr>
      <dsp:spPr>
        <a:xfrm>
          <a:off x="2958106" y="2805669"/>
          <a:ext cx="247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fr-FR" sz="1600" kern="1200">
              <a:hlinkClick xmlns:r="http://schemas.openxmlformats.org/officeDocument/2006/relationships" r:id="rId6"/>
            </a:rPr>
            <a:t>FDC Qualitative Support Needs Comments.docx</a:t>
          </a:r>
          <a:endParaRPr lang="en-US" sz="1600" kern="1200"/>
        </a:p>
      </dsp:txBody>
      <dsp:txXfrm>
        <a:off x="2958106" y="2805669"/>
        <a:ext cx="2475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6-02T02:27:27.367"/>
    </inkml:context>
    <inkml:brush xml:id="br0">
      <inkml:brushProperty name="width" value="0.025" units="cm"/>
      <inkml:brushProperty name="height" value="0.025" units="cm"/>
      <inkml:brushProperty name="color" value="#E71224"/>
    </inkml:brush>
  </inkml:definitions>
  <inkml:trace contextRef="#ctx0" brushRef="#br0">170 667 24575,'10'0'0,"0"0"0,1 1 0,-1 0 0,0 0 0,0 1 0,0 0 0,0 1 0,0 0 0,-1 1 0,1 0 0,11 7 0,-9-5 0,1-1 0,0-1 0,1 0 0,-1-1 0,23 3 0,7 2 0,12 1 0,0-3 0,0-2 0,92-6 0,-43 0 0,-87 1 0,0-1 0,0 0 0,21-7 0,-18 4 0,38-4 0,105 8 0,-157 0 0,0-1 0,0 1 0,0-1 0,-1 0 0,1-1 0,-1 1 0,1-1 0,9-7 0,-10 6 0,1 1 0,1-1 0,-1 1 0,0 0 0,1 1 0,10-4 0,11 2 0,-15 2 0,1-1 0,0 0 0,-1 0 0,0-1 0,0-1 0,18-9 0,112-79 0,-139 90 0,0 0 0,0 0 0,-1-1 0,1 1 0,-1-1 0,0 0 0,0 0 0,0 0 0,0 0 0,-1 0 0,1 0 0,-1-1 0,0 1 0,-1-1 0,1 0 0,-1 1 0,0-1 0,0 0 0,0 0 0,-1-5 0,2-11 0,-2 1 0,-1-1 0,-3-28 0,1 33 0,0 0 0,-1 0 0,0 0 0,-1 1 0,-1-1 0,-10-18 0,10 27 0,0 0 0,0 0 0,0 1 0,-1 0 0,0 1 0,0-1 0,0 1 0,-1 1 0,0-1 0,-10-3 0,-19-13 0,12 5 0,0 1 0,-1 1 0,-52-20 0,60 30 0,-1 0 0,0 2 0,0 0 0,-35 1 0,31 1 0,0-1 0,-39-6 0,19-1 0,0 3 0,-47-1 0,-89 7 0,64 1 0,94-1 0,1 1 0,-36 8 0,-13 2 0,55-10 0,0 1 0,0 1 0,0 0 0,0 1 0,1 1 0,0 0 0,0 1 0,1 0 0,-18 13 0,15-10 0,-68 34 0,-11 9 0,83-46 0,1 0 0,1 1 0,0 0 0,0 1 0,0 0 0,-12 17 0,18-21 0,0 1 0,0-1 0,1 1 0,-1-1 0,1 1 0,1 0 0,-1 0 0,1 0 0,0 0 0,0 0 0,1 1 0,0-1 0,0 0 0,1 9 0,0-11 0,-1-1 0,1 1 0,0 0 0,0-1 0,0 0 0,0 1 0,1-1 0,-1 0 0,1 1 0,0-1 0,0 0 0,0 0 0,0 0 0,1-1 0,-1 1 0,1-1 0,-1 1 0,1-1 0,0 0 0,0 0 0,0 0 0,0 0 0,1 0 0,-1-1 0,5 2 0,37 8-1365,-27-5-5461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8B06-5B21-AA02-40B2-B19768AB89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EDB487-A845-45A8-55EB-E9512AA574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E22AF5-4B5B-4201-B08E-8D69A8DBBCF7}"/>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5" name="Footer Placeholder 4">
            <a:extLst>
              <a:ext uri="{FF2B5EF4-FFF2-40B4-BE49-F238E27FC236}">
                <a16:creationId xmlns:a16="http://schemas.microsoft.com/office/drawing/2014/main" id="{ECD3E0DD-0499-066E-83A5-872C4B18F6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44A3D9-4B43-47AE-6491-01CA7F46BA7E}"/>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345369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96044-1A6F-8B5B-F142-F2B87EE9C2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B87054-A6A4-70B1-77EB-933F9854C5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46F0B-0949-3939-5323-3C5018E11D1E}"/>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5" name="Footer Placeholder 4">
            <a:extLst>
              <a:ext uri="{FF2B5EF4-FFF2-40B4-BE49-F238E27FC236}">
                <a16:creationId xmlns:a16="http://schemas.microsoft.com/office/drawing/2014/main" id="{F496280C-883C-69C0-7DFE-A9846A428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037CD-0BB5-1D82-8882-1498143B7826}"/>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76287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D58A61-5424-A206-7C7A-AB3546784A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060504-75FE-2100-8F9D-3D6D4C8576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1FF71-9889-1C56-DEA5-5B26A2B0188B}"/>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5" name="Footer Placeholder 4">
            <a:extLst>
              <a:ext uri="{FF2B5EF4-FFF2-40B4-BE49-F238E27FC236}">
                <a16:creationId xmlns:a16="http://schemas.microsoft.com/office/drawing/2014/main" id="{38B7DABB-BA5E-81B3-EB8F-FD35DD60A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9EF55B-B40C-22B5-4E6F-83BFE6EF9AF9}"/>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361978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1E5C2-0A25-32AA-A677-CF5EC3D28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2B8834-1E34-6850-41A0-41C4F3FC5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7E0E8E-6834-189F-4C2C-35E4E42A9761}"/>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5" name="Footer Placeholder 4">
            <a:extLst>
              <a:ext uri="{FF2B5EF4-FFF2-40B4-BE49-F238E27FC236}">
                <a16:creationId xmlns:a16="http://schemas.microsoft.com/office/drawing/2014/main" id="{A66A766F-CC2E-FA4D-C947-B233C7BED9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07FFB2-E452-4D54-7B13-8B69EF2FA2AA}"/>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104906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444F0-C73D-05BF-1E93-BBB259DBD5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07C582-C473-0A24-72DB-52A8AD881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1E26E8-F42B-2E40-66C3-44CF403B950B}"/>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5" name="Footer Placeholder 4">
            <a:extLst>
              <a:ext uri="{FF2B5EF4-FFF2-40B4-BE49-F238E27FC236}">
                <a16:creationId xmlns:a16="http://schemas.microsoft.com/office/drawing/2014/main" id="{097DFC81-F2C6-82B4-42A9-62F5EC0AD2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A6C4C-3EE9-F283-4886-FB2F0C165D94}"/>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592431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E844B-E461-9E7A-1FEF-96F7A2243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ADB2A7-0EDE-85FB-D1E0-30B04606E8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FA12CB-5816-861F-6C61-15B9223BFC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06FFB2-DAAD-2641-3B28-5500F4E0AC20}"/>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6" name="Footer Placeholder 5">
            <a:extLst>
              <a:ext uri="{FF2B5EF4-FFF2-40B4-BE49-F238E27FC236}">
                <a16:creationId xmlns:a16="http://schemas.microsoft.com/office/drawing/2014/main" id="{6E22BE61-77A2-B7FC-C2FB-6C88866A2F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808D56-1800-1EB0-8006-B678AD7E8C90}"/>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183300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C9134-33CE-0BAD-5F28-888685D94E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6A88DB-1019-8108-3F3B-ED1497A31A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9E1668-77D2-4612-168D-FE82737B33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3CEC0A-6233-E3DA-4875-BA12C6D8A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7AED29-1A75-4BE1-4C51-8AC6E60B70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A0738-58C8-B7A0-D1C1-8DDEC2E986BB}"/>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8" name="Footer Placeholder 7">
            <a:extLst>
              <a:ext uri="{FF2B5EF4-FFF2-40B4-BE49-F238E27FC236}">
                <a16:creationId xmlns:a16="http://schemas.microsoft.com/office/drawing/2014/main" id="{4223B0D7-EB8E-B36E-469F-AD94FAEF6C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885290-C167-2C19-608D-A90BAC0F874F}"/>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1318738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AD6B9-01AA-A614-FDA9-10513041B8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3519E3-8719-BD78-1287-71D6819693E5}"/>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4" name="Footer Placeholder 3">
            <a:extLst>
              <a:ext uri="{FF2B5EF4-FFF2-40B4-BE49-F238E27FC236}">
                <a16:creationId xmlns:a16="http://schemas.microsoft.com/office/drawing/2014/main" id="{EEAC2A40-4CCB-C4F6-8F2F-0B0573585B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5CF28D-28D9-CD2A-2C8B-BE2A19612336}"/>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340923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5261A-120C-AC55-7C77-CE1C51D53097}"/>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3" name="Footer Placeholder 2">
            <a:extLst>
              <a:ext uri="{FF2B5EF4-FFF2-40B4-BE49-F238E27FC236}">
                <a16:creationId xmlns:a16="http://schemas.microsoft.com/office/drawing/2014/main" id="{AAC6E26D-EF48-C810-7D48-1D8C34CA45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B3352E-79D5-F037-7FC0-3F5E017008C7}"/>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276486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2506-682F-45CE-2AA3-4D046DCECF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73788B-8369-0A3C-2E78-D3A660BB4B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F747DC-3891-26D8-40D8-53B176BD1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15A05E-A678-4989-BD10-B0B2DEA44B75}"/>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6" name="Footer Placeholder 5">
            <a:extLst>
              <a:ext uri="{FF2B5EF4-FFF2-40B4-BE49-F238E27FC236}">
                <a16:creationId xmlns:a16="http://schemas.microsoft.com/office/drawing/2014/main" id="{BA6F9ADC-510B-92C0-1096-A8878072E5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ECADC3-61C7-BEE5-3216-20D34A8938B8}"/>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203975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CC77-F754-FC95-8D75-BFEC1FA6FA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B348E2-AEB2-0697-A4A5-F75E52FE96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1F9037-D27A-9919-015B-B8012C70AD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7AB50B-7E5C-7335-6B4B-EA331517768F}"/>
              </a:ext>
            </a:extLst>
          </p:cNvPr>
          <p:cNvSpPr>
            <a:spLocks noGrp="1"/>
          </p:cNvSpPr>
          <p:nvPr>
            <p:ph type="dt" sz="half" idx="10"/>
          </p:nvPr>
        </p:nvSpPr>
        <p:spPr/>
        <p:txBody>
          <a:bodyPr/>
          <a:lstStyle/>
          <a:p>
            <a:fld id="{D8F05341-A426-466E-A5D6-F3C1893455CE}" type="datetimeFigureOut">
              <a:rPr lang="en-US" smtClean="0"/>
              <a:t>6/7/2022</a:t>
            </a:fld>
            <a:endParaRPr lang="en-US"/>
          </a:p>
        </p:txBody>
      </p:sp>
      <p:sp>
        <p:nvSpPr>
          <p:cNvPr id="6" name="Footer Placeholder 5">
            <a:extLst>
              <a:ext uri="{FF2B5EF4-FFF2-40B4-BE49-F238E27FC236}">
                <a16:creationId xmlns:a16="http://schemas.microsoft.com/office/drawing/2014/main" id="{24105364-A3EE-A1E6-3A49-85B2322710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38F093-C542-E6FE-BCA9-06715EA100AD}"/>
              </a:ext>
            </a:extLst>
          </p:cNvPr>
          <p:cNvSpPr>
            <a:spLocks noGrp="1"/>
          </p:cNvSpPr>
          <p:nvPr>
            <p:ph type="sldNum" sz="quarter" idx="12"/>
          </p:nvPr>
        </p:nvSpPr>
        <p:spPr/>
        <p:txBody>
          <a:bodyPr/>
          <a:lstStyle/>
          <a:p>
            <a:fld id="{3064663B-C8C6-4E04-AA67-52F9660E45C8}" type="slidenum">
              <a:rPr lang="en-US" smtClean="0"/>
              <a:t>‹#›</a:t>
            </a:fld>
            <a:endParaRPr lang="en-US"/>
          </a:p>
        </p:txBody>
      </p:sp>
    </p:spTree>
    <p:extLst>
      <p:ext uri="{BB962C8B-B14F-4D97-AF65-F5344CB8AC3E}">
        <p14:creationId xmlns:p14="http://schemas.microsoft.com/office/powerpoint/2010/main" val="326682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7B3A63-64E2-5BF4-6B73-6C51CB59EB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15F147-EBF7-23FC-FCFC-804D876E6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6302C-A13B-980D-8ADA-B0329361C8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05341-A426-466E-A5D6-F3C1893455CE}" type="datetimeFigureOut">
              <a:rPr lang="en-US" smtClean="0"/>
              <a:t>6/7/2022</a:t>
            </a:fld>
            <a:endParaRPr lang="en-US"/>
          </a:p>
        </p:txBody>
      </p:sp>
      <p:sp>
        <p:nvSpPr>
          <p:cNvPr id="5" name="Footer Placeholder 4">
            <a:extLst>
              <a:ext uri="{FF2B5EF4-FFF2-40B4-BE49-F238E27FC236}">
                <a16:creationId xmlns:a16="http://schemas.microsoft.com/office/drawing/2014/main" id="{12DAC721-5BA6-4A74-A080-E3BE1979C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302C65-5C7E-2FF2-5F03-E41B26B3CC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64663B-C8C6-4E04-AA67-52F9660E45C8}" type="slidenum">
              <a:rPr lang="en-US" smtClean="0"/>
              <a:t>‹#›</a:t>
            </a:fld>
            <a:endParaRPr lang="en-US"/>
          </a:p>
        </p:txBody>
      </p:sp>
    </p:spTree>
    <p:extLst>
      <p:ext uri="{BB962C8B-B14F-4D97-AF65-F5344CB8AC3E}">
        <p14:creationId xmlns:p14="http://schemas.microsoft.com/office/powerpoint/2010/main" val="3477400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29258D-F64D-CC48-78B6-DB9D3113C448}"/>
              </a:ext>
            </a:extLst>
          </p:cNvPr>
          <p:cNvSpPr>
            <a:spLocks noGrp="1"/>
          </p:cNvSpPr>
          <p:nvPr>
            <p:ph type="ctrTitle"/>
          </p:nvPr>
        </p:nvSpPr>
        <p:spPr>
          <a:xfrm>
            <a:off x="864704" y="962528"/>
            <a:ext cx="9651947" cy="3588509"/>
          </a:xfrm>
        </p:spPr>
        <p:txBody>
          <a:bodyPr anchor="b">
            <a:noAutofit/>
          </a:bodyPr>
          <a:lstStyle/>
          <a:p>
            <a:pPr algn="l"/>
            <a:r>
              <a:rPr lang="en-US" sz="8800" dirty="0"/>
              <a:t>Senate Faculty Development Committee</a:t>
            </a:r>
          </a:p>
        </p:txBody>
      </p:sp>
      <p:sp>
        <p:nvSpPr>
          <p:cNvPr id="3" name="Subtitle 2">
            <a:extLst>
              <a:ext uri="{FF2B5EF4-FFF2-40B4-BE49-F238E27FC236}">
                <a16:creationId xmlns:a16="http://schemas.microsoft.com/office/drawing/2014/main" id="{943509BE-E220-A67F-668F-26A82F39A68E}"/>
              </a:ext>
            </a:extLst>
          </p:cNvPr>
          <p:cNvSpPr>
            <a:spLocks noGrp="1"/>
          </p:cNvSpPr>
          <p:nvPr>
            <p:ph type="subTitle" idx="1"/>
          </p:nvPr>
        </p:nvSpPr>
        <p:spPr>
          <a:xfrm>
            <a:off x="974035" y="4840357"/>
            <a:ext cx="7443541" cy="1055114"/>
          </a:xfrm>
        </p:spPr>
        <p:txBody>
          <a:bodyPr anchor="t">
            <a:normAutofit/>
          </a:bodyPr>
          <a:lstStyle/>
          <a:p>
            <a:pPr algn="l"/>
            <a:r>
              <a:rPr lang="en-US" dirty="0"/>
              <a:t>Faculty Survey: Effects of the Pandemic </a:t>
            </a:r>
          </a:p>
          <a:p>
            <a:pPr algn="l"/>
            <a:r>
              <a:rPr lang="en-US" dirty="0"/>
              <a:t>Spring 2022</a:t>
            </a:r>
          </a:p>
        </p:txBody>
      </p:sp>
    </p:spTree>
    <p:extLst>
      <p:ext uri="{BB962C8B-B14F-4D97-AF65-F5344CB8AC3E}">
        <p14:creationId xmlns:p14="http://schemas.microsoft.com/office/powerpoint/2010/main" val="3945327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5">
            <a:extLst>
              <a:ext uri="{FF2B5EF4-FFF2-40B4-BE49-F238E27FC236}">
                <a16:creationId xmlns:a16="http://schemas.microsoft.com/office/drawing/2014/main" id="{42A54ED7-A728-189D-23AC-9F7FDC6AB7FB}"/>
              </a:ext>
            </a:extLst>
          </p:cNvPr>
          <p:cNvGraphicFramePr>
            <a:graphicFrameLocks noGrp="1"/>
          </p:cNvGraphicFramePr>
          <p:nvPr>
            <p:ph idx="1"/>
            <p:extLst>
              <p:ext uri="{D42A27DB-BD31-4B8C-83A1-F6EECF244321}">
                <p14:modId xmlns:p14="http://schemas.microsoft.com/office/powerpoint/2010/main" val="2707869278"/>
              </p:ext>
            </p:extLst>
          </p:nvPr>
        </p:nvGraphicFramePr>
        <p:xfrm>
          <a:off x="767080" y="715668"/>
          <a:ext cx="10506456" cy="524825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362886CB-A85D-B1A5-B18A-7B51BB47A26C}"/>
              </a:ext>
            </a:extLst>
          </p:cNvPr>
          <p:cNvSpPr txBox="1"/>
          <p:nvPr/>
        </p:nvSpPr>
        <p:spPr>
          <a:xfrm>
            <a:off x="4003040" y="6238240"/>
            <a:ext cx="4399280" cy="369332"/>
          </a:xfrm>
          <a:prstGeom prst="rect">
            <a:avLst/>
          </a:prstGeom>
          <a:noFill/>
        </p:spPr>
        <p:txBody>
          <a:bodyPr wrap="square" rtlCol="0">
            <a:spAutoFit/>
          </a:bodyPr>
          <a:lstStyle/>
          <a:p>
            <a:pPr algn="ctr"/>
            <a:r>
              <a:rPr lang="en-US" dirty="0"/>
              <a:t>Meeting Times-Minutes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33E1CD9-4FF1-B8A4-5E81-0208DDEC084B}"/>
                  </a:ext>
                </a:extLst>
              </p14:cNvPr>
              <p14:cNvContentPartPr/>
              <p14:nvPr/>
            </p14:nvContentPartPr>
            <p14:xfrm>
              <a:off x="6190607" y="1220791"/>
              <a:ext cx="590400" cy="271440"/>
            </p14:xfrm>
          </p:contentPart>
        </mc:Choice>
        <mc:Fallback xmlns="">
          <p:pic>
            <p:nvPicPr>
              <p:cNvPr id="3" name="Ink 2">
                <a:extLst>
                  <a:ext uri="{FF2B5EF4-FFF2-40B4-BE49-F238E27FC236}">
                    <a16:creationId xmlns:a16="http://schemas.microsoft.com/office/drawing/2014/main" id="{733E1CD9-4FF1-B8A4-5E81-0208DDEC084B}"/>
                  </a:ext>
                </a:extLst>
              </p:cNvPr>
              <p:cNvPicPr/>
              <p:nvPr/>
            </p:nvPicPr>
            <p:blipFill>
              <a:blip r:embed="rId4"/>
              <a:stretch>
                <a:fillRect/>
              </a:stretch>
            </p:blipFill>
            <p:spPr>
              <a:xfrm>
                <a:off x="6186287" y="1216471"/>
                <a:ext cx="599040" cy="280080"/>
              </a:xfrm>
              <a:prstGeom prst="rect">
                <a:avLst/>
              </a:prstGeom>
            </p:spPr>
          </p:pic>
        </mc:Fallback>
      </mc:AlternateContent>
      <p:cxnSp>
        <p:nvCxnSpPr>
          <p:cNvPr id="5" name="Straight Arrow Connector 4">
            <a:extLst>
              <a:ext uri="{FF2B5EF4-FFF2-40B4-BE49-F238E27FC236}">
                <a16:creationId xmlns:a16="http://schemas.microsoft.com/office/drawing/2014/main" id="{109F872B-709F-78C5-0F7B-9C930DB17EB4}"/>
              </a:ext>
            </a:extLst>
          </p:cNvPr>
          <p:cNvCxnSpPr/>
          <p:nvPr/>
        </p:nvCxnSpPr>
        <p:spPr>
          <a:xfrm>
            <a:off x="6485807" y="1531282"/>
            <a:ext cx="0" cy="1728753"/>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4" name="Rectangle: Rounded Corners 3">
            <a:extLst>
              <a:ext uri="{FF2B5EF4-FFF2-40B4-BE49-F238E27FC236}">
                <a16:creationId xmlns:a16="http://schemas.microsoft.com/office/drawing/2014/main" id="{92FA0E8D-FE07-CB87-C834-7C1629F3DCA5}"/>
              </a:ext>
            </a:extLst>
          </p:cNvPr>
          <p:cNvSpPr/>
          <p:nvPr/>
        </p:nvSpPr>
        <p:spPr>
          <a:xfrm>
            <a:off x="99400" y="191386"/>
            <a:ext cx="3180514" cy="16603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Interest in shorter, more focused virtual meetings with a break between. Back-to-back, hour-long meetings are exhausting and can eat up entire days.</a:t>
            </a:r>
          </a:p>
        </p:txBody>
      </p:sp>
    </p:spTree>
    <p:extLst>
      <p:ext uri="{BB962C8B-B14F-4D97-AF65-F5344CB8AC3E}">
        <p14:creationId xmlns:p14="http://schemas.microsoft.com/office/powerpoint/2010/main" val="633088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ight Triangle 13">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Chart&#10;&#10;Description automatically generated with low confidence">
            <a:extLst>
              <a:ext uri="{FF2B5EF4-FFF2-40B4-BE49-F238E27FC236}">
                <a16:creationId xmlns:a16="http://schemas.microsoft.com/office/drawing/2014/main" id="{126CB404-5161-68AE-4F48-89B360CF9DC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2800" y="731520"/>
            <a:ext cx="7670581" cy="5166360"/>
          </a:xfrm>
          <a:prstGeom prst="rect">
            <a:avLst/>
          </a:prstGeom>
        </p:spPr>
      </p:pic>
      <p:sp>
        <p:nvSpPr>
          <p:cNvPr id="6" name="TextBox 5">
            <a:extLst>
              <a:ext uri="{FF2B5EF4-FFF2-40B4-BE49-F238E27FC236}">
                <a16:creationId xmlns:a16="http://schemas.microsoft.com/office/drawing/2014/main" id="{4B5702D2-9666-CA2A-1D63-3E85F439D1C5}"/>
              </a:ext>
            </a:extLst>
          </p:cNvPr>
          <p:cNvSpPr txBox="1"/>
          <p:nvPr/>
        </p:nvSpPr>
        <p:spPr>
          <a:xfrm>
            <a:off x="8368748" y="779065"/>
            <a:ext cx="2734107" cy="2308324"/>
          </a:xfrm>
          <a:prstGeom prst="rect">
            <a:avLst/>
          </a:prstGeom>
          <a:noFill/>
        </p:spPr>
        <p:txBody>
          <a:bodyPr wrap="square" rtlCol="0">
            <a:spAutoFit/>
          </a:bodyPr>
          <a:lstStyle/>
          <a:p>
            <a:r>
              <a:rPr lang="en-US" sz="1800" dirty="0"/>
              <a:t>Q13: Some institutions, education and business, have adopted ‘re-charge’ days. A version of this includes ‘no meeting’ days. Would you be in favor of designated ‘no meeting’ days? If yes, how often?</a:t>
            </a:r>
            <a:endParaRPr lang="en-US" dirty="0"/>
          </a:p>
        </p:txBody>
      </p:sp>
      <p:sp>
        <p:nvSpPr>
          <p:cNvPr id="2" name="TextBox 1">
            <a:extLst>
              <a:ext uri="{FF2B5EF4-FFF2-40B4-BE49-F238E27FC236}">
                <a16:creationId xmlns:a16="http://schemas.microsoft.com/office/drawing/2014/main" id="{75B41144-3D67-A66C-A2F1-1B5C6EDEACA4}"/>
              </a:ext>
            </a:extLst>
          </p:cNvPr>
          <p:cNvSpPr txBox="1"/>
          <p:nvPr/>
        </p:nvSpPr>
        <p:spPr>
          <a:xfrm>
            <a:off x="8368748" y="3766930"/>
            <a:ext cx="3499813" cy="2862322"/>
          </a:xfrm>
          <a:prstGeom prst="rect">
            <a:avLst/>
          </a:prstGeom>
          <a:noFill/>
        </p:spPr>
        <p:txBody>
          <a:bodyPr wrap="square" rtlCol="0">
            <a:spAutoFit/>
          </a:bodyPr>
          <a:lstStyle/>
          <a:p>
            <a:r>
              <a:rPr lang="en-US" b="1" dirty="0"/>
              <a:t>Interest in </a:t>
            </a:r>
            <a:r>
              <a:rPr lang="en-US" b="1" dirty="0" err="1"/>
              <a:t>recharge,no</a:t>
            </a:r>
            <a:r>
              <a:rPr lang="en-US" b="1" dirty="0"/>
              <a:t> meeting</a:t>
            </a:r>
          </a:p>
          <a:p>
            <a:r>
              <a:rPr lang="en-US" b="1" dirty="0"/>
              <a:t>days is mixed. Sixty-seven percent supported </a:t>
            </a:r>
            <a:r>
              <a:rPr lang="en-US" b="1" i="1" u="sng" dirty="0"/>
              <a:t>some option </a:t>
            </a:r>
            <a:r>
              <a:rPr lang="en-US" b="1" dirty="0"/>
              <a:t>of this, but not a singular model. Others were concerned about the intense pressure this might put on the remaining days in that week, and the likelihood of using the day to catch up on all the work that could not get done.</a:t>
            </a:r>
          </a:p>
        </p:txBody>
      </p:sp>
    </p:spTree>
    <p:extLst>
      <p:ext uri="{BB962C8B-B14F-4D97-AF65-F5344CB8AC3E}">
        <p14:creationId xmlns:p14="http://schemas.microsoft.com/office/powerpoint/2010/main" val="344621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740E89-BA0B-3756-1847-458D30BB27CD}"/>
              </a:ext>
            </a:extLst>
          </p:cNvPr>
          <p:cNvSpPr>
            <a:spLocks noGrp="1"/>
          </p:cNvSpPr>
          <p:nvPr>
            <p:ph type="title"/>
          </p:nvPr>
        </p:nvSpPr>
        <p:spPr>
          <a:xfrm>
            <a:off x="838200" y="1412488"/>
            <a:ext cx="2899189" cy="4363844"/>
          </a:xfrm>
        </p:spPr>
        <p:txBody>
          <a:bodyPr anchor="t">
            <a:normAutofit/>
          </a:bodyPr>
          <a:lstStyle/>
          <a:p>
            <a:r>
              <a:rPr lang="en-US" sz="4000">
                <a:solidFill>
                  <a:srgbClr val="FFFFFF"/>
                </a:solidFill>
              </a:rPr>
              <a:t>Points for reflection:</a:t>
            </a:r>
          </a:p>
        </p:txBody>
      </p:sp>
      <p:sp>
        <p:nvSpPr>
          <p:cNvPr id="14" name="Content Placeholder 2">
            <a:extLst>
              <a:ext uri="{FF2B5EF4-FFF2-40B4-BE49-F238E27FC236}">
                <a16:creationId xmlns:a16="http://schemas.microsoft.com/office/drawing/2014/main" id="{6C8513F1-17EC-6A90-23CD-E5E72FE48030}"/>
              </a:ext>
            </a:extLst>
          </p:cNvPr>
          <p:cNvSpPr>
            <a:spLocks noGrp="1"/>
          </p:cNvSpPr>
          <p:nvPr>
            <p:ph sz="half" idx="1"/>
          </p:nvPr>
        </p:nvSpPr>
        <p:spPr>
          <a:xfrm>
            <a:off x="4214194" y="636104"/>
            <a:ext cx="3796739" cy="5983357"/>
          </a:xfrm>
        </p:spPr>
        <p:txBody>
          <a:bodyPr>
            <a:normAutofit lnSpcReduction="10000"/>
          </a:bodyPr>
          <a:lstStyle/>
          <a:p>
            <a:r>
              <a:rPr lang="en-US" sz="1800" b="1" u="sng" dirty="0">
                <a:effectLst/>
                <a:latin typeface="Calibri" panose="020F0502020204030204" pitchFamily="34" charset="0"/>
                <a:ea typeface="Calibri" panose="020F0502020204030204" pitchFamily="34" charset="0"/>
                <a:cs typeface="Times New Roman" panose="02020603050405020304" pitchFamily="18" charset="0"/>
              </a:rPr>
              <a:t>Consider extended time to tenure</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existing SHU faculty and those newly hired; both groups were affected by the pandemic.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Examination of service should be undertaken. Questions for reflection include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can/should service be limited</a:t>
            </a:r>
            <a:r>
              <a:rPr lang="en-US" sz="1800" u="sng"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a maximum number of committees per year? How should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service equity </a:t>
            </a:r>
            <a:r>
              <a:rPr lang="en-US" sz="1800" dirty="0">
                <a:effectLst/>
                <a:latin typeface="Calibri" panose="020F0502020204030204" pitchFamily="34" charset="0"/>
                <a:ea typeface="Calibri" panose="020F0502020204030204" pitchFamily="34" charset="0"/>
                <a:cs typeface="Times New Roman" panose="02020603050405020304" pitchFamily="18" charset="0"/>
              </a:rPr>
              <a:t>be addressed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Much of the service work is being done by the same core people, across the university, across colleges/schools, and across departments.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Related to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teaching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Can/should faculty have an officially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limited number of class preparations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per semester? </a:t>
            </a:r>
            <a:r>
              <a:rPr lang="en-US" sz="1800" dirty="0">
                <a:latin typeface="Calibri" panose="020F0502020204030204" pitchFamily="34" charset="0"/>
                <a:ea typeface="Calibri" panose="020F0502020204030204" pitchFamily="34" charset="0"/>
                <a:cs typeface="Times New Roman" panose="02020603050405020304" pitchFamily="18" charset="0"/>
              </a:rPr>
              <a:t>To support research catch up, would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extra course releases</a:t>
            </a:r>
            <a:r>
              <a:rPr lang="en-US" sz="1800" dirty="0">
                <a:effectLst/>
                <a:latin typeface="Calibri" panose="020F0502020204030204" pitchFamily="34" charset="0"/>
                <a:ea typeface="Calibri" panose="020F0502020204030204" pitchFamily="34" charset="0"/>
                <a:cs typeface="Times New Roman" panose="02020603050405020304" pitchFamily="18" charset="0"/>
              </a:rPr>
              <a:t> be viable?</a:t>
            </a:r>
          </a:p>
          <a:p>
            <a:r>
              <a:rPr lang="en-US" sz="1800" dirty="0"/>
              <a:t>Related to </a:t>
            </a:r>
            <a:r>
              <a:rPr lang="en-US" sz="1800" u="sng" dirty="0"/>
              <a:t>research</a:t>
            </a:r>
            <a:r>
              <a:rPr lang="en-US" sz="1800" dirty="0"/>
              <a:t>, </a:t>
            </a:r>
            <a:r>
              <a:rPr lang="en-US" sz="1800" u="sng" dirty="0"/>
              <a:t>restoration of GA and TAs, along with conference funding,</a:t>
            </a:r>
            <a:r>
              <a:rPr lang="en-US" sz="1800" dirty="0"/>
              <a:t> could support some research catch up and collaborative opportunities.</a:t>
            </a:r>
          </a:p>
        </p:txBody>
      </p:sp>
      <p:cxnSp>
        <p:nvCxnSpPr>
          <p:cNvPr id="15"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23D1EEB7-6AB6-1C24-B141-425C3037967F}"/>
              </a:ext>
            </a:extLst>
          </p:cNvPr>
          <p:cNvSpPr>
            <a:spLocks noGrp="1"/>
          </p:cNvSpPr>
          <p:nvPr>
            <p:ph sz="half" idx="2"/>
          </p:nvPr>
        </p:nvSpPr>
        <p:spPr>
          <a:xfrm>
            <a:off x="8451604" y="954157"/>
            <a:ext cx="3197701" cy="5178286"/>
          </a:xfrm>
        </p:spPr>
        <p:txBody>
          <a:bodyPr>
            <a:normAutofit lnSpcReduction="10000"/>
          </a:bodyPr>
          <a:lstStyle/>
          <a:p>
            <a:pPr marL="0" indent="0">
              <a:buNone/>
            </a:pPr>
            <a:r>
              <a:rPr lang="en-US" sz="1600" dirty="0">
                <a:effectLst/>
                <a:latin typeface="Arial" panose="020B0604020202020204" pitchFamily="34" charset="0"/>
                <a:ea typeface="Calibri" panose="020F0502020204030204" pitchFamily="34" charset="0"/>
                <a:cs typeface="Times New Roman" panose="02020603050405020304" pitchFamily="18" charset="0"/>
              </a:rPr>
              <a:t>Consider the broad effects on faculty due </a:t>
            </a:r>
            <a:r>
              <a:rPr lang="en-US" sz="1600">
                <a:effectLst/>
                <a:latin typeface="Arial" panose="020B0604020202020204" pitchFamily="34" charset="0"/>
                <a:ea typeface="Calibri" panose="020F0502020204030204" pitchFamily="34" charset="0"/>
                <a:cs typeface="Times New Roman" panose="02020603050405020304" pitchFamily="18" charset="0"/>
              </a:rPr>
              <a:t>to fewer </a:t>
            </a:r>
            <a:r>
              <a:rPr lang="en-US" sz="1600" dirty="0">
                <a:effectLst/>
                <a:latin typeface="Arial" panose="020B0604020202020204" pitchFamily="34" charset="0"/>
                <a:ea typeface="Calibri" panose="020F0502020204030204" pitchFamily="34" charset="0"/>
                <a:cs typeface="Times New Roman" panose="02020603050405020304" pitchFamily="18" charset="0"/>
              </a:rPr>
              <a:t>administrators, fewer staff, and fewer colleagues, with </a:t>
            </a:r>
            <a:r>
              <a:rPr lang="en-US" sz="1600" b="1" u="sng" dirty="0">
                <a:effectLst/>
                <a:latin typeface="Arial" panose="020B0604020202020204" pitchFamily="34" charset="0"/>
                <a:ea typeface="Calibri" panose="020F0502020204030204" pitchFamily="34" charset="0"/>
                <a:cs typeface="Times New Roman" panose="02020603050405020304" pitchFamily="18" charset="0"/>
              </a:rPr>
              <a:t>increased</a:t>
            </a:r>
            <a:r>
              <a:rPr lang="en-US" sz="1600" dirty="0">
                <a:effectLst/>
                <a:latin typeface="Arial" panose="020B0604020202020204" pitchFamily="34" charset="0"/>
                <a:ea typeface="Calibri" panose="020F0502020204030204" pitchFamily="34" charset="0"/>
                <a:cs typeface="Times New Roman" panose="02020603050405020304" pitchFamily="18" charset="0"/>
              </a:rPr>
              <a:t> </a:t>
            </a:r>
            <a:r>
              <a:rPr lang="en-US" sz="1600" dirty="0">
                <a:latin typeface="Arial" panose="020B0604020202020204" pitchFamily="34" charset="0"/>
                <a:ea typeface="Calibri" panose="020F0502020204030204" pitchFamily="34" charset="0"/>
                <a:cs typeface="Times New Roman" panose="02020603050405020304" pitchFamily="18" charset="0"/>
              </a:rPr>
              <a:t>expectation </a:t>
            </a:r>
            <a:r>
              <a:rPr lang="en-US" sz="1600" dirty="0">
                <a:effectLst/>
                <a:latin typeface="Arial" panose="020B0604020202020204" pitchFamily="34" charset="0"/>
                <a:ea typeface="Calibri" panose="020F0502020204030204" pitchFamily="34" charset="0"/>
                <a:cs typeface="Times New Roman" panose="02020603050405020304" pitchFamily="18" charset="0"/>
              </a:rPr>
              <a:t>for student service, admissions recruitment, program development, strategic goals, high quality/technology savvy teaching, and research.</a:t>
            </a:r>
          </a:p>
          <a:p>
            <a:pPr marL="0" indent="0">
              <a:buNone/>
            </a:pPr>
            <a:endParaRPr lang="en-US" sz="1600" i="1" dirty="0">
              <a:latin typeface="Arial" panose="020B0604020202020204" pitchFamily="34" charset="0"/>
              <a:ea typeface="Calibri" panose="020F0502020204030204" pitchFamily="34" charset="0"/>
              <a:cs typeface="Times New Roman" panose="02020603050405020304" pitchFamily="18" charset="0"/>
            </a:endParaRPr>
          </a:p>
          <a:p>
            <a:r>
              <a:rPr lang="en-US" sz="1600" i="1" dirty="0">
                <a:effectLst/>
                <a:latin typeface="Arial" panose="020B0604020202020204" pitchFamily="34" charset="0"/>
                <a:ea typeface="Calibri" panose="020F0502020204030204" pitchFamily="34" charset="0"/>
                <a:cs typeface="Times New Roman" panose="02020603050405020304" pitchFamily="18" charset="0"/>
              </a:rPr>
              <a:t>“Some might say do less, but how do you say no to students in need? How do you say no to committees that are essential for the well-being of students, faculty, and the institution? There seem to be fewer and fewer people to handle all of this work. Research is something that I would like to do-I have two projects in mind-but I have no energy left at the end of the day or week.”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300" dirty="0"/>
          </a:p>
        </p:txBody>
      </p:sp>
    </p:spTree>
    <p:extLst>
      <p:ext uri="{BB962C8B-B14F-4D97-AF65-F5344CB8AC3E}">
        <p14:creationId xmlns:p14="http://schemas.microsoft.com/office/powerpoint/2010/main" val="236599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48304-320F-41FF-C19F-210945FA9590}"/>
              </a:ext>
            </a:extLst>
          </p:cNvPr>
          <p:cNvSpPr>
            <a:spLocks noGrp="1"/>
          </p:cNvSpPr>
          <p:nvPr>
            <p:ph type="title"/>
          </p:nvPr>
        </p:nvSpPr>
        <p:spPr/>
        <p:txBody>
          <a:bodyPr/>
          <a:lstStyle/>
          <a:p>
            <a:r>
              <a:rPr lang="en-US" dirty="0"/>
              <a:t>Effects of the Pandemic: Faculty Feedback</a:t>
            </a:r>
          </a:p>
        </p:txBody>
      </p:sp>
      <p:graphicFrame>
        <p:nvGraphicFramePr>
          <p:cNvPr id="6" name="Content Placeholder 2">
            <a:extLst>
              <a:ext uri="{FF2B5EF4-FFF2-40B4-BE49-F238E27FC236}">
                <a16:creationId xmlns:a16="http://schemas.microsoft.com/office/drawing/2014/main" id="{16EC90A8-665B-F24E-B6AD-05F097A5155A}"/>
              </a:ext>
            </a:extLst>
          </p:cNvPr>
          <p:cNvGraphicFramePr>
            <a:graphicFrameLocks noGrp="1"/>
          </p:cNvGraphicFramePr>
          <p:nvPr>
            <p:ph sz="half" idx="1"/>
          </p:nvPr>
        </p:nvGraphicFramePr>
        <p:xfrm>
          <a:off x="121920" y="1825625"/>
          <a:ext cx="501904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AE13391D-206A-326D-DC74-F172210E1971}"/>
              </a:ext>
            </a:extLst>
          </p:cNvPr>
          <p:cNvSpPr>
            <a:spLocks noGrp="1"/>
          </p:cNvSpPr>
          <p:nvPr>
            <p:ph sz="half" idx="2"/>
          </p:nvPr>
        </p:nvSpPr>
        <p:spPr>
          <a:xfrm>
            <a:off x="5364480" y="1825625"/>
            <a:ext cx="6522720" cy="4351338"/>
          </a:xfrm>
        </p:spPr>
        <p:txBody>
          <a:bodyPr>
            <a:normAutofit lnSpcReduction="10000"/>
          </a:bodyPr>
          <a:lstStyle/>
          <a:p>
            <a:r>
              <a:rPr lang="en-US" u="sng" dirty="0"/>
              <a:t>166 completed the survey</a:t>
            </a:r>
          </a:p>
          <a:p>
            <a:pPr lvl="1"/>
            <a:r>
              <a:rPr lang="en-US" dirty="0"/>
              <a:t>The Core and Law School did not have any survey completers. All other units were represented.</a:t>
            </a:r>
          </a:p>
          <a:p>
            <a:pPr lvl="1"/>
            <a:r>
              <a:rPr lang="en-US" dirty="0"/>
              <a:t>No significant differences between groups</a:t>
            </a:r>
          </a:p>
          <a:p>
            <a:r>
              <a:rPr lang="en-US" dirty="0"/>
              <a:t>43% Male, 52% Female, 5% Prefer not to say</a:t>
            </a:r>
          </a:p>
          <a:p>
            <a:r>
              <a:rPr lang="en-US" dirty="0"/>
              <a:t>16.25% Faculty of color; 83.75% White</a:t>
            </a:r>
          </a:p>
          <a:p>
            <a:pPr marL="0" indent="0">
              <a:buNone/>
            </a:pPr>
            <a:endParaRPr lang="en-US" dirty="0"/>
          </a:p>
          <a:p>
            <a:r>
              <a:rPr lang="en-US" b="1" dirty="0"/>
              <a:t>83.3% report having challenges with scholarly production during this time</a:t>
            </a:r>
            <a:r>
              <a:rPr lang="en-US" dirty="0"/>
              <a:t>.</a:t>
            </a:r>
          </a:p>
          <a:p>
            <a:endParaRPr lang="en-US" dirty="0"/>
          </a:p>
          <a:p>
            <a:endParaRPr lang="en-US" dirty="0"/>
          </a:p>
        </p:txBody>
      </p:sp>
    </p:spTree>
    <p:extLst>
      <p:ext uri="{BB962C8B-B14F-4D97-AF65-F5344CB8AC3E}">
        <p14:creationId xmlns:p14="http://schemas.microsoft.com/office/powerpoint/2010/main" val="295485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88BCF3E5-1711-9725-B4D4-851DB6F900CA}"/>
              </a:ext>
            </a:extLst>
          </p:cNvPr>
          <p:cNvGraphicFramePr>
            <a:graphicFrameLocks noGrp="1"/>
          </p:cNvGraphicFramePr>
          <p:nvPr>
            <p:ph idx="1"/>
            <p:extLst>
              <p:ext uri="{D42A27DB-BD31-4B8C-83A1-F6EECF244321}">
                <p14:modId xmlns:p14="http://schemas.microsoft.com/office/powerpoint/2010/main" val="2915718270"/>
              </p:ext>
            </p:extLst>
          </p:nvPr>
        </p:nvGraphicFramePr>
        <p:xfrm>
          <a:off x="548640" y="132080"/>
          <a:ext cx="11064240" cy="650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8090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7C48D-F99A-CBBD-5693-531B24D283DA}"/>
              </a:ext>
            </a:extLst>
          </p:cNvPr>
          <p:cNvSpPr>
            <a:spLocks noGrp="1"/>
          </p:cNvSpPr>
          <p:nvPr>
            <p:ph type="title"/>
          </p:nvPr>
        </p:nvSpPr>
        <p:spPr/>
        <p:txBody>
          <a:bodyPr>
            <a:normAutofit fontScale="90000"/>
          </a:bodyPr>
          <a:lstStyle/>
          <a:p>
            <a:r>
              <a:rPr lang="en-US" sz="4400" dirty="0"/>
              <a:t>Q12 - Which of the following best describes you?</a:t>
            </a:r>
            <a:br>
              <a:rPr lang="en-US" sz="4400" dirty="0"/>
            </a:br>
            <a:endParaRPr lang="en-US" dirty="0"/>
          </a:p>
        </p:txBody>
      </p:sp>
      <p:sp>
        <p:nvSpPr>
          <p:cNvPr id="3" name="Content Placeholder 2">
            <a:extLst>
              <a:ext uri="{FF2B5EF4-FFF2-40B4-BE49-F238E27FC236}">
                <a16:creationId xmlns:a16="http://schemas.microsoft.com/office/drawing/2014/main" id="{E856880D-1FCF-2288-BA16-A4E2785A67AF}"/>
              </a:ext>
            </a:extLst>
          </p:cNvPr>
          <p:cNvSpPr>
            <a:spLocks noGrp="1"/>
          </p:cNvSpPr>
          <p:nvPr>
            <p:ph sz="half" idx="1"/>
          </p:nvPr>
        </p:nvSpPr>
        <p:spPr/>
        <p:txBody>
          <a:bodyPr>
            <a:normAutofit/>
          </a:bodyPr>
          <a:lstStyle/>
          <a:p>
            <a:r>
              <a:rPr lang="en-US" dirty="0"/>
              <a:t>Asian or Pacific Islander</a:t>
            </a:r>
          </a:p>
          <a:p>
            <a:r>
              <a:rPr lang="en-US" dirty="0"/>
              <a:t>Black or African American</a:t>
            </a:r>
          </a:p>
          <a:p>
            <a:r>
              <a:rPr lang="en-US" dirty="0"/>
              <a:t>Hispanic or Latino</a:t>
            </a:r>
          </a:p>
          <a:p>
            <a:r>
              <a:rPr lang="en-US" dirty="0"/>
              <a:t>Native American or Alaskan Native</a:t>
            </a:r>
          </a:p>
          <a:p>
            <a:r>
              <a:rPr lang="en-US" dirty="0"/>
              <a:t>Multiracial or Biracial</a:t>
            </a:r>
          </a:p>
          <a:p>
            <a:r>
              <a:rPr lang="en-US" dirty="0"/>
              <a:t>A race/ethnicity not listed here</a:t>
            </a:r>
          </a:p>
          <a:p>
            <a:pPr marL="0" indent="0" algn="ctr">
              <a:buNone/>
            </a:pPr>
            <a:r>
              <a:rPr lang="en-US" dirty="0"/>
              <a:t>25 ( 15.72%)</a:t>
            </a:r>
          </a:p>
          <a:p>
            <a:endParaRPr lang="en-US" dirty="0"/>
          </a:p>
        </p:txBody>
      </p:sp>
      <p:sp>
        <p:nvSpPr>
          <p:cNvPr id="4" name="Content Placeholder 3">
            <a:extLst>
              <a:ext uri="{FF2B5EF4-FFF2-40B4-BE49-F238E27FC236}">
                <a16:creationId xmlns:a16="http://schemas.microsoft.com/office/drawing/2014/main" id="{6EC61D99-20DB-DB47-6534-785E419CFFCA}"/>
              </a:ext>
            </a:extLst>
          </p:cNvPr>
          <p:cNvSpPr>
            <a:spLocks noGrp="1"/>
          </p:cNvSpPr>
          <p:nvPr>
            <p:ph sz="half" idx="2"/>
          </p:nvPr>
        </p:nvSpPr>
        <p:spPr>
          <a:xfrm>
            <a:off x="6776720" y="1825625"/>
            <a:ext cx="5110480" cy="1325563"/>
          </a:xfrm>
        </p:spPr>
        <p:txBody>
          <a:bodyPr>
            <a:normAutofit/>
          </a:bodyPr>
          <a:lstStyle/>
          <a:p>
            <a:r>
              <a:rPr lang="en-US" dirty="0"/>
              <a:t>White or Caucasian</a:t>
            </a:r>
          </a:p>
          <a:p>
            <a:pPr marL="0" indent="0" algn="ctr">
              <a:buNone/>
            </a:pPr>
            <a:r>
              <a:rPr lang="en-US" dirty="0"/>
              <a:t>134 (84.28%)</a:t>
            </a:r>
          </a:p>
        </p:txBody>
      </p:sp>
      <p:sp>
        <p:nvSpPr>
          <p:cNvPr id="5" name="TextBox 4">
            <a:extLst>
              <a:ext uri="{FF2B5EF4-FFF2-40B4-BE49-F238E27FC236}">
                <a16:creationId xmlns:a16="http://schemas.microsoft.com/office/drawing/2014/main" id="{8C9D1E7F-7C85-4F23-7A29-B50717C9150E}"/>
              </a:ext>
            </a:extLst>
          </p:cNvPr>
          <p:cNvSpPr txBox="1"/>
          <p:nvPr/>
        </p:nvSpPr>
        <p:spPr>
          <a:xfrm>
            <a:off x="8636000" y="4404360"/>
            <a:ext cx="1483360" cy="523220"/>
          </a:xfrm>
          <a:prstGeom prst="rect">
            <a:avLst/>
          </a:prstGeom>
          <a:noFill/>
        </p:spPr>
        <p:txBody>
          <a:bodyPr wrap="square" rtlCol="0">
            <a:spAutoFit/>
          </a:bodyPr>
          <a:lstStyle/>
          <a:p>
            <a:r>
              <a:rPr lang="en-US" sz="2800" dirty="0"/>
              <a:t>N=159</a:t>
            </a:r>
          </a:p>
        </p:txBody>
      </p:sp>
    </p:spTree>
    <p:extLst>
      <p:ext uri="{BB962C8B-B14F-4D97-AF65-F5344CB8AC3E}">
        <p14:creationId xmlns:p14="http://schemas.microsoft.com/office/powerpoint/2010/main" val="124914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180DE06-7362-4888-AADA-7AADD57AC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
          <p:cNvSpPr txBox="1"/>
          <p:nvPr/>
        </p:nvSpPr>
        <p:spPr>
          <a:xfrm>
            <a:off x="7331384" y="679730"/>
            <a:ext cx="4171994" cy="3932729"/>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200" kern="1200">
                <a:solidFill>
                  <a:schemeClr val="tx1"/>
                </a:solidFill>
                <a:latin typeface="+mj-lt"/>
                <a:ea typeface="+mj-ea"/>
                <a:cs typeface="+mj-cs"/>
              </a:rPr>
              <a:t>Q7 - Did you experience challenges in completing your research during the pandemic?</a:t>
            </a:r>
          </a:p>
        </p:txBody>
      </p:sp>
      <p:grpSp>
        <p:nvGrpSpPr>
          <p:cNvPr id="13" name="Group 12">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2218698" y="2733627"/>
            <a:ext cx="1340409" cy="5777807"/>
            <a:chOff x="329184" y="2"/>
            <a:chExt cx="524256" cy="5777807"/>
          </a:xfrm>
        </p:grpSpPr>
        <p:cxnSp>
          <p:nvCxnSpPr>
            <p:cNvPr id="14" name="Straight Connector 13">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2"/>
              <a:ext cx="524256" cy="56667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Rectangle 16">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372533"/>
            <a:ext cx="6116779" cy="606872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30947406"/>
              </p:ext>
            </p:extLst>
          </p:nvPr>
        </p:nvGraphicFramePr>
        <p:xfrm>
          <a:off x="884650" y="1733456"/>
          <a:ext cx="5666781" cy="3391090"/>
        </p:xfrm>
        <a:graphic>
          <a:graphicData uri="http://schemas.openxmlformats.org/drawingml/2006/table">
            <a:tbl>
              <a:tblPr firstRow="1" bandRow="1">
                <a:solidFill>
                  <a:schemeClr val="bg1"/>
                </a:solidFill>
                <a:tableStyleId>{69012ECD-51FC-41F1-AA8D-1B2483CD663E}</a:tableStyleId>
              </a:tblPr>
              <a:tblGrid>
                <a:gridCol w="721591">
                  <a:extLst>
                    <a:ext uri="{9D8B030D-6E8A-4147-A177-3AD203B41FA5}">
                      <a16:colId xmlns:a16="http://schemas.microsoft.com/office/drawing/2014/main" val="20000"/>
                    </a:ext>
                  </a:extLst>
                </a:gridCol>
                <a:gridCol w="2142733">
                  <a:extLst>
                    <a:ext uri="{9D8B030D-6E8A-4147-A177-3AD203B41FA5}">
                      <a16:colId xmlns:a16="http://schemas.microsoft.com/office/drawing/2014/main" val="20001"/>
                    </a:ext>
                  </a:extLst>
                </a:gridCol>
                <a:gridCol w="1505322">
                  <a:extLst>
                    <a:ext uri="{9D8B030D-6E8A-4147-A177-3AD203B41FA5}">
                      <a16:colId xmlns:a16="http://schemas.microsoft.com/office/drawing/2014/main" val="20002"/>
                    </a:ext>
                  </a:extLst>
                </a:gridCol>
                <a:gridCol w="1297135">
                  <a:extLst>
                    <a:ext uri="{9D8B030D-6E8A-4147-A177-3AD203B41FA5}">
                      <a16:colId xmlns:a16="http://schemas.microsoft.com/office/drawing/2014/main" val="20003"/>
                    </a:ext>
                  </a:extLst>
                </a:gridCol>
              </a:tblGrid>
              <a:tr h="678218">
                <a:tc>
                  <a:txBody>
                    <a:bodyPr/>
                    <a:lstStyle/>
                    <a:p>
                      <a:r>
                        <a:rPr lang="en-US" sz="2200" b="0" cap="none" spc="0">
                          <a:solidFill>
                            <a:schemeClr val="bg1"/>
                          </a:solidFill>
                        </a:rPr>
                        <a:t>#</a:t>
                      </a:r>
                    </a:p>
                  </a:txBody>
                  <a:tcPr marL="186271" marR="143285" marT="143285" marB="143285"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tc>
                  <a:txBody>
                    <a:bodyPr/>
                    <a:lstStyle/>
                    <a:p>
                      <a:r>
                        <a:rPr lang="en-US" sz="2200" b="0" cap="none" spc="0">
                          <a:solidFill>
                            <a:schemeClr val="bg1"/>
                          </a:solidFill>
                        </a:rPr>
                        <a:t>Answer</a:t>
                      </a:r>
                    </a:p>
                  </a:txBody>
                  <a:tcPr marL="186271" marR="143285" marT="143285" marB="143285"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r>
                        <a:rPr lang="en-US" sz="2200" b="0" cap="none" spc="0">
                          <a:solidFill>
                            <a:schemeClr val="bg1"/>
                          </a:solidFill>
                        </a:rPr>
                        <a:t>%</a:t>
                      </a:r>
                    </a:p>
                  </a:txBody>
                  <a:tcPr marL="186271" marR="143285" marT="143285" marB="143285" anchor="ctr">
                    <a:lnL w="12700" cmpd="sng">
                      <a:noFill/>
                    </a:lnL>
                    <a:lnR w="12700" cmpd="sng">
                      <a:noFill/>
                    </a:lnR>
                    <a:lnT w="19050" cap="flat" cmpd="sng" algn="ctr">
                      <a:solidFill>
                        <a:schemeClr val="tx1"/>
                      </a:solidFill>
                      <a:prstDash val="solid"/>
                    </a:lnT>
                    <a:lnB w="38100" cmpd="sng">
                      <a:noFill/>
                    </a:lnB>
                    <a:solidFill>
                      <a:schemeClr val="tx1"/>
                    </a:solidFill>
                  </a:tcPr>
                </a:tc>
                <a:tc>
                  <a:txBody>
                    <a:bodyPr/>
                    <a:lstStyle/>
                    <a:p>
                      <a:r>
                        <a:rPr lang="en-US" sz="2200" b="0" cap="none" spc="0">
                          <a:solidFill>
                            <a:schemeClr val="bg1"/>
                          </a:solidFill>
                        </a:rPr>
                        <a:t>Count</a:t>
                      </a:r>
                    </a:p>
                  </a:txBody>
                  <a:tcPr marL="186271" marR="143285" marT="143285" marB="143285" anchor="ctr">
                    <a:lnL w="12700" cmpd="sng">
                      <a:noFill/>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10000"/>
                  </a:ext>
                </a:extLst>
              </a:tr>
              <a:tr h="678218">
                <a:tc>
                  <a:txBody>
                    <a:bodyPr/>
                    <a:lstStyle/>
                    <a:p>
                      <a:r>
                        <a:rPr lang="en-US" sz="2200" cap="none" spc="0" dirty="0">
                          <a:solidFill>
                            <a:schemeClr val="tx1"/>
                          </a:solidFill>
                        </a:rPr>
                        <a:t>10</a:t>
                      </a:r>
                    </a:p>
                  </a:txBody>
                  <a:tcPr marL="186271" marR="143285" marT="143285" marB="143285">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solidFill>
                      <a:schemeClr val="bg1"/>
                    </a:solidFill>
                  </a:tcPr>
                </a:tc>
                <a:tc>
                  <a:txBody>
                    <a:bodyPr/>
                    <a:lstStyle/>
                    <a:p>
                      <a:r>
                        <a:rPr lang="en-US" sz="2200" cap="none" spc="0">
                          <a:solidFill>
                            <a:schemeClr val="tx1"/>
                          </a:solidFill>
                        </a:rPr>
                        <a:t>No, not at all</a:t>
                      </a:r>
                    </a:p>
                  </a:txBody>
                  <a:tcPr marL="186271" marR="143285" marT="143285" marB="143285">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r>
                        <a:rPr lang="en-US" sz="2200" cap="none" spc="0">
                          <a:solidFill>
                            <a:schemeClr val="tx1"/>
                          </a:solidFill>
                        </a:rPr>
                        <a:t>16.67%</a:t>
                      </a:r>
                    </a:p>
                  </a:txBody>
                  <a:tcPr marL="186271" marR="143285" marT="143285" marB="143285">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tc>
                  <a:txBody>
                    <a:bodyPr/>
                    <a:lstStyle/>
                    <a:p>
                      <a:r>
                        <a:rPr lang="en-US" sz="2200" cap="none" spc="0">
                          <a:solidFill>
                            <a:schemeClr val="tx1"/>
                          </a:solidFill>
                        </a:rPr>
                        <a:t>27</a:t>
                      </a:r>
                    </a:p>
                  </a:txBody>
                  <a:tcPr marL="186271" marR="143285" marT="143285" marB="143285">
                    <a:lnL w="19050" cap="flat" cmpd="sng" algn="ctr">
                      <a:solidFill>
                        <a:schemeClr val="tx1"/>
                      </a:solidFill>
                      <a:prstDash val="solid"/>
                    </a:lnL>
                    <a:lnR w="19050" cap="flat" cmpd="sng" algn="ctr">
                      <a:solidFill>
                        <a:schemeClr val="tx1"/>
                      </a:solidFill>
                      <a:prstDash val="solid"/>
                    </a:lnR>
                    <a:lnT w="38100" cmpd="sng">
                      <a:noFill/>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0001"/>
                  </a:ext>
                </a:extLst>
              </a:tr>
              <a:tr h="678218">
                <a:tc>
                  <a:txBody>
                    <a:bodyPr/>
                    <a:lstStyle/>
                    <a:p>
                      <a:r>
                        <a:rPr lang="en-US" sz="2200" cap="none" spc="0">
                          <a:solidFill>
                            <a:schemeClr val="tx1"/>
                          </a:solidFill>
                        </a:rPr>
                        <a:t>11</a:t>
                      </a:r>
                    </a:p>
                  </a:txBody>
                  <a:tcPr marL="186271" marR="143285" marT="143285" marB="143285">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tc>
                  <a:txBody>
                    <a:bodyPr/>
                    <a:lstStyle/>
                    <a:p>
                      <a:r>
                        <a:rPr lang="en-US" sz="2200" cap="none" spc="0">
                          <a:solidFill>
                            <a:schemeClr val="tx1"/>
                          </a:solidFill>
                        </a:rPr>
                        <a:t>Somewhat</a:t>
                      </a:r>
                    </a:p>
                  </a:txBody>
                  <a:tcPr marL="186271" marR="143285" marT="143285" marB="143285">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tc>
                  <a:txBody>
                    <a:bodyPr/>
                    <a:lstStyle/>
                    <a:p>
                      <a:r>
                        <a:rPr lang="en-US" sz="2200" cap="none" spc="0">
                          <a:solidFill>
                            <a:schemeClr val="tx1"/>
                          </a:solidFill>
                        </a:rPr>
                        <a:t>32.10%</a:t>
                      </a:r>
                    </a:p>
                  </a:txBody>
                  <a:tcPr marL="186271" marR="143285" marT="143285" marB="143285">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tc>
                  <a:txBody>
                    <a:bodyPr/>
                    <a:lstStyle/>
                    <a:p>
                      <a:r>
                        <a:rPr lang="en-US" sz="2200" cap="none" spc="0" dirty="0">
                          <a:solidFill>
                            <a:schemeClr val="tx1"/>
                          </a:solidFill>
                        </a:rPr>
                        <a:t>52</a:t>
                      </a:r>
                    </a:p>
                  </a:txBody>
                  <a:tcPr marL="186271" marR="143285" marT="143285" marB="143285">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extLst>
                  <a:ext uri="{0D108BD9-81ED-4DB2-BD59-A6C34878D82A}">
                    <a16:rowId xmlns:a16="http://schemas.microsoft.com/office/drawing/2014/main" val="10002"/>
                  </a:ext>
                </a:extLst>
              </a:tr>
              <a:tr h="678218">
                <a:tc>
                  <a:txBody>
                    <a:bodyPr/>
                    <a:lstStyle/>
                    <a:p>
                      <a:r>
                        <a:rPr lang="en-US" sz="2200" cap="none" spc="0">
                          <a:solidFill>
                            <a:schemeClr val="tx1"/>
                          </a:solidFill>
                        </a:rPr>
                        <a:t>12</a:t>
                      </a:r>
                    </a:p>
                  </a:txBody>
                  <a:tcPr marL="186271" marR="143285" marT="143285" marB="143285">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r>
                        <a:rPr lang="en-US" sz="2200" cap="none" spc="0">
                          <a:solidFill>
                            <a:schemeClr val="tx1"/>
                          </a:solidFill>
                        </a:rPr>
                        <a:t>Yes</a:t>
                      </a:r>
                    </a:p>
                  </a:txBody>
                  <a:tcPr marL="186271" marR="143285" marT="143285" marB="143285">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r>
                        <a:rPr lang="en-US" sz="2200" cap="none" spc="0">
                          <a:solidFill>
                            <a:schemeClr val="tx1"/>
                          </a:solidFill>
                        </a:rPr>
                        <a:t>51.23%</a:t>
                      </a:r>
                    </a:p>
                  </a:txBody>
                  <a:tcPr marL="186271" marR="143285" marT="143285" marB="143285">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tc>
                  <a:txBody>
                    <a:bodyPr/>
                    <a:lstStyle/>
                    <a:p>
                      <a:r>
                        <a:rPr lang="en-US" sz="2200" cap="none" spc="0">
                          <a:solidFill>
                            <a:schemeClr val="tx1"/>
                          </a:solidFill>
                        </a:rPr>
                        <a:t>83</a:t>
                      </a:r>
                    </a:p>
                  </a:txBody>
                  <a:tcPr marL="186271" marR="143285" marT="143285" marB="143285">
                    <a:lnL w="19050" cap="flat" cmpd="sng" algn="ctr">
                      <a:solidFill>
                        <a:schemeClr val="tx1"/>
                      </a:solidFill>
                      <a:prstDash val="solid"/>
                    </a:lnL>
                    <a:lnR w="19050" cap="flat" cmpd="sng" algn="ctr">
                      <a:solidFill>
                        <a:schemeClr val="tx1"/>
                      </a:solidFill>
                      <a:prstDash val="solid"/>
                    </a:lnR>
                    <a:lnT w="12700" cmpd="sng">
                      <a:noFill/>
                      <a:prstDash val="solid"/>
                    </a:lnT>
                    <a:lnB w="6350" cap="flat" cmpd="sng" algn="ctr">
                      <a:solidFill>
                        <a:schemeClr val="tx1">
                          <a:lumMod val="50000"/>
                          <a:lumOff val="50000"/>
                        </a:schemeClr>
                      </a:solidFill>
                      <a:prstDash val="solid"/>
                    </a:lnB>
                    <a:noFill/>
                  </a:tcPr>
                </a:tc>
                <a:extLst>
                  <a:ext uri="{0D108BD9-81ED-4DB2-BD59-A6C34878D82A}">
                    <a16:rowId xmlns:a16="http://schemas.microsoft.com/office/drawing/2014/main" val="10003"/>
                  </a:ext>
                </a:extLst>
              </a:tr>
              <a:tr h="678218">
                <a:tc>
                  <a:txBody>
                    <a:bodyPr/>
                    <a:lstStyle/>
                    <a:p>
                      <a:endParaRPr lang="en-US" sz="2200" cap="none" spc="0">
                        <a:solidFill>
                          <a:schemeClr val="tx1"/>
                        </a:solidFill>
                      </a:endParaRPr>
                    </a:p>
                  </a:txBody>
                  <a:tcPr marL="186271" marR="143285" marT="143285" marB="143285">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tc>
                  <a:txBody>
                    <a:bodyPr/>
                    <a:lstStyle/>
                    <a:p>
                      <a:r>
                        <a:rPr lang="en-US" sz="2200" cap="none" spc="0">
                          <a:solidFill>
                            <a:schemeClr val="tx1"/>
                          </a:solidFill>
                        </a:rPr>
                        <a:t>Total</a:t>
                      </a:r>
                    </a:p>
                  </a:txBody>
                  <a:tcPr marL="186271" marR="143285" marT="143285" marB="143285">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tc>
                  <a:txBody>
                    <a:bodyPr/>
                    <a:lstStyle/>
                    <a:p>
                      <a:r>
                        <a:rPr lang="en-US" sz="2200" cap="none" spc="0">
                          <a:solidFill>
                            <a:schemeClr val="tx1"/>
                          </a:solidFill>
                        </a:rPr>
                        <a:t>100%</a:t>
                      </a:r>
                    </a:p>
                  </a:txBody>
                  <a:tcPr marL="186271" marR="143285" marT="143285" marB="143285">
                    <a:lnL w="19050" cap="flat" cmpd="sng" algn="ctr">
                      <a:solidFill>
                        <a:schemeClr val="tx1"/>
                      </a:solidFill>
                      <a:prstDash val="solid"/>
                    </a:lnL>
                    <a:lnR w="19050" cap="flat" cmpd="sng" algn="ctr">
                      <a:solidFill>
                        <a:schemeClr val="tx1"/>
                      </a:solid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tc>
                  <a:txBody>
                    <a:bodyPr/>
                    <a:lstStyle/>
                    <a:p>
                      <a:r>
                        <a:rPr lang="en-US" sz="2200" cap="none" spc="0" dirty="0">
                          <a:solidFill>
                            <a:schemeClr val="tx1"/>
                          </a:solidFill>
                        </a:rPr>
                        <a:t>162</a:t>
                      </a:r>
                    </a:p>
                  </a:txBody>
                  <a:tcPr marL="186271" marR="143285" marT="143285" marB="143285">
                    <a:lnL w="19050" cap="flat" cmpd="sng" algn="ctr">
                      <a:solidFill>
                        <a:schemeClr val="tx1"/>
                      </a:solidFill>
                      <a:prstDash val="solid"/>
                    </a:lnL>
                    <a:lnR w="12700" cmpd="sng">
                      <a:noFill/>
                      <a:prstDash val="solid"/>
                    </a:lnR>
                    <a:lnT w="6350" cap="flat" cmpd="sng" algn="ctr">
                      <a:solidFill>
                        <a:schemeClr val="tx1">
                          <a:lumMod val="50000"/>
                          <a:lumOff val="50000"/>
                        </a:schemeClr>
                      </a:solidFill>
                      <a:prstDash val="solid"/>
                    </a:lnT>
                    <a:lnB w="12700" cmpd="sng">
                      <a:noFill/>
                      <a:prstDash val="solid"/>
                    </a:lnB>
                    <a:solidFill>
                      <a:schemeClr val="accent4">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
          <p:cNvSpPr txBox="1"/>
          <p:nvPr/>
        </p:nvSpPr>
        <p:spPr>
          <a:xfrm>
            <a:off x="7358145" y="2354810"/>
            <a:ext cx="4036334" cy="2387600"/>
          </a:xfrm>
          <a:prstGeom prst="rect">
            <a:avLst/>
          </a:prstGeom>
        </p:spPr>
        <p:txBody>
          <a:bodyPr vert="horz" lIns="91440" tIns="45720" rIns="91440" bIns="45720" rtlCol="0" anchor="t">
            <a:normAutofit lnSpcReduction="10000"/>
          </a:bodyPr>
          <a:lstStyle/>
          <a:p>
            <a:pPr>
              <a:lnSpc>
                <a:spcPct val="90000"/>
              </a:lnSpc>
              <a:spcBef>
                <a:spcPct val="0"/>
              </a:spcBef>
              <a:spcAft>
                <a:spcPts val="600"/>
              </a:spcAft>
            </a:pPr>
            <a:r>
              <a:rPr lang="en-US" sz="3000" kern="1200" dirty="0">
                <a:solidFill>
                  <a:schemeClr val="tx1"/>
                </a:solidFill>
                <a:latin typeface="+mj-lt"/>
                <a:ea typeface="+mj-ea"/>
                <a:cs typeface="+mj-cs"/>
              </a:rPr>
              <a:t>Q8 - If you experienced reductions in your scholarly capacity during the pandemic, please select any/all of these options that apply</a:t>
            </a:r>
            <a:r>
              <a:rPr lang="en-US" sz="3000" dirty="0">
                <a:latin typeface="+mj-lt"/>
                <a:ea typeface="+mj-ea"/>
                <a:cs typeface="+mj-cs"/>
              </a:rPr>
              <a:t>.</a:t>
            </a:r>
            <a:endParaRPr lang="en-US" sz="3000" kern="1200" dirty="0">
              <a:solidFill>
                <a:schemeClr val="tx1"/>
              </a:solidFill>
              <a:latin typeface="+mj-lt"/>
              <a:ea typeface="+mj-ea"/>
              <a:cs typeface="+mj-cs"/>
            </a:endParaRPr>
          </a:p>
        </p:txBody>
      </p:sp>
      <p:sp>
        <p:nvSpPr>
          <p:cNvPr id="13" name="Rectangle 12">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18" name="Rectangle 1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p:cNvGraphicFramePr>
            <a:graphicFrameLocks noGrp="1"/>
          </p:cNvGraphicFramePr>
          <p:nvPr>
            <p:extLst>
              <p:ext uri="{D42A27DB-BD31-4B8C-83A1-F6EECF244321}">
                <p14:modId xmlns:p14="http://schemas.microsoft.com/office/powerpoint/2010/main" val="2103159347"/>
              </p:ext>
            </p:extLst>
          </p:nvPr>
        </p:nvGraphicFramePr>
        <p:xfrm>
          <a:off x="535664" y="449036"/>
          <a:ext cx="6220812" cy="5967550"/>
        </p:xfrm>
        <a:graphic>
          <a:graphicData uri="http://schemas.openxmlformats.org/drawingml/2006/table">
            <a:tbl>
              <a:tblPr firstRow="1" bandRow="1">
                <a:tableStyleId>{69012ECD-51FC-41F1-AA8D-1B2483CD663E}</a:tableStyleId>
              </a:tblPr>
              <a:tblGrid>
                <a:gridCol w="721308">
                  <a:extLst>
                    <a:ext uri="{9D8B030D-6E8A-4147-A177-3AD203B41FA5}">
                      <a16:colId xmlns:a16="http://schemas.microsoft.com/office/drawing/2014/main" val="20000"/>
                    </a:ext>
                  </a:extLst>
                </a:gridCol>
                <a:gridCol w="2422801">
                  <a:extLst>
                    <a:ext uri="{9D8B030D-6E8A-4147-A177-3AD203B41FA5}">
                      <a16:colId xmlns:a16="http://schemas.microsoft.com/office/drawing/2014/main" val="20001"/>
                    </a:ext>
                  </a:extLst>
                </a:gridCol>
                <a:gridCol w="1632945">
                  <a:extLst>
                    <a:ext uri="{9D8B030D-6E8A-4147-A177-3AD203B41FA5}">
                      <a16:colId xmlns:a16="http://schemas.microsoft.com/office/drawing/2014/main" val="20002"/>
                    </a:ext>
                  </a:extLst>
                </a:gridCol>
                <a:gridCol w="1443758">
                  <a:extLst>
                    <a:ext uri="{9D8B030D-6E8A-4147-A177-3AD203B41FA5}">
                      <a16:colId xmlns:a16="http://schemas.microsoft.com/office/drawing/2014/main" val="20003"/>
                    </a:ext>
                  </a:extLst>
                </a:gridCol>
              </a:tblGrid>
              <a:tr h="348234">
                <a:tc>
                  <a:txBody>
                    <a:bodyPr/>
                    <a:lstStyle/>
                    <a:p>
                      <a:r>
                        <a:rPr lang="en-US" sz="1400"/>
                        <a:t>#</a:t>
                      </a:r>
                    </a:p>
                  </a:txBody>
                  <a:tcPr marL="78531" marR="78531" marT="39266" marB="39266"/>
                </a:tc>
                <a:tc>
                  <a:txBody>
                    <a:bodyPr/>
                    <a:lstStyle/>
                    <a:p>
                      <a:r>
                        <a:rPr lang="en-US" sz="1400"/>
                        <a:t>Answer</a:t>
                      </a:r>
                    </a:p>
                  </a:txBody>
                  <a:tcPr marL="78531" marR="78531" marT="39266" marB="39266"/>
                </a:tc>
                <a:tc>
                  <a:txBody>
                    <a:bodyPr/>
                    <a:lstStyle/>
                    <a:p>
                      <a:r>
                        <a:rPr lang="en-US" sz="1400"/>
                        <a:t>%</a:t>
                      </a:r>
                    </a:p>
                  </a:txBody>
                  <a:tcPr marL="78531" marR="78531" marT="39266" marB="39266"/>
                </a:tc>
                <a:tc>
                  <a:txBody>
                    <a:bodyPr/>
                    <a:lstStyle/>
                    <a:p>
                      <a:r>
                        <a:rPr lang="en-US" sz="1400"/>
                        <a:t>Count</a:t>
                      </a:r>
                    </a:p>
                  </a:txBody>
                  <a:tcPr marL="78531" marR="78531" marT="39266" marB="39266"/>
                </a:tc>
                <a:extLst>
                  <a:ext uri="{0D108BD9-81ED-4DB2-BD59-A6C34878D82A}">
                    <a16:rowId xmlns:a16="http://schemas.microsoft.com/office/drawing/2014/main" val="10000"/>
                  </a:ext>
                </a:extLst>
              </a:tr>
              <a:tr h="1033283">
                <a:tc>
                  <a:txBody>
                    <a:bodyPr/>
                    <a:lstStyle/>
                    <a:p>
                      <a:r>
                        <a:rPr lang="en-US" sz="1400" dirty="0"/>
                        <a:t>1</a:t>
                      </a:r>
                    </a:p>
                  </a:txBody>
                  <a:tcPr marL="78531" marR="78531" marT="39266" marB="39266">
                    <a:solidFill>
                      <a:schemeClr val="bg1"/>
                    </a:solidFill>
                  </a:tcPr>
                </a:tc>
                <a:tc>
                  <a:txBody>
                    <a:bodyPr/>
                    <a:lstStyle/>
                    <a:p>
                      <a:r>
                        <a:rPr lang="en-US" sz="1800" b="1" dirty="0"/>
                        <a:t>Time spent focused on new teaching methods versus research</a:t>
                      </a:r>
                    </a:p>
                  </a:txBody>
                  <a:tcPr marL="78531" marR="78531" marT="39266" marB="39266">
                    <a:solidFill>
                      <a:schemeClr val="bg1">
                        <a:lumMod val="95000"/>
                      </a:schemeClr>
                    </a:solidFill>
                  </a:tcPr>
                </a:tc>
                <a:tc>
                  <a:txBody>
                    <a:bodyPr/>
                    <a:lstStyle/>
                    <a:p>
                      <a:r>
                        <a:rPr lang="en-US" sz="1800" b="1" dirty="0"/>
                        <a:t>15.19%</a:t>
                      </a:r>
                    </a:p>
                  </a:txBody>
                  <a:tcPr marL="78531" marR="78531" marT="39266" marB="39266">
                    <a:solidFill>
                      <a:schemeClr val="bg1">
                        <a:lumMod val="95000"/>
                      </a:schemeClr>
                    </a:solidFill>
                  </a:tcPr>
                </a:tc>
                <a:tc>
                  <a:txBody>
                    <a:bodyPr/>
                    <a:lstStyle/>
                    <a:p>
                      <a:r>
                        <a:rPr lang="en-US" sz="1800" b="1" dirty="0"/>
                        <a:t>120</a:t>
                      </a:r>
                    </a:p>
                  </a:txBody>
                  <a:tcPr marL="78531" marR="78531" marT="39266" marB="39266">
                    <a:solidFill>
                      <a:schemeClr val="bg1">
                        <a:lumMod val="95000"/>
                      </a:schemeClr>
                    </a:solidFill>
                  </a:tcPr>
                </a:tc>
                <a:extLst>
                  <a:ext uri="{0D108BD9-81ED-4DB2-BD59-A6C34878D82A}">
                    <a16:rowId xmlns:a16="http://schemas.microsoft.com/office/drawing/2014/main" val="10001"/>
                  </a:ext>
                </a:extLst>
              </a:tr>
              <a:tr h="1489981">
                <a:tc>
                  <a:txBody>
                    <a:bodyPr/>
                    <a:lstStyle/>
                    <a:p>
                      <a:r>
                        <a:rPr lang="en-US" sz="1400" dirty="0"/>
                        <a:t>2</a:t>
                      </a:r>
                    </a:p>
                  </a:txBody>
                  <a:tcPr marL="78531" marR="78531" marT="39266" marB="39266">
                    <a:solidFill>
                      <a:schemeClr val="bg1"/>
                    </a:solidFill>
                  </a:tcPr>
                </a:tc>
                <a:tc>
                  <a:txBody>
                    <a:bodyPr/>
                    <a:lstStyle/>
                    <a:p>
                      <a:r>
                        <a:rPr lang="en-US" sz="1800" b="1" dirty="0"/>
                        <a:t>Additional teaching responsibilities that arose during the pandemic that affected time for research</a:t>
                      </a:r>
                    </a:p>
                  </a:txBody>
                  <a:tcPr marL="78531" marR="78531" marT="39266" marB="39266">
                    <a:solidFill>
                      <a:schemeClr val="bg1">
                        <a:lumMod val="95000"/>
                      </a:schemeClr>
                    </a:solidFill>
                  </a:tcPr>
                </a:tc>
                <a:tc>
                  <a:txBody>
                    <a:bodyPr/>
                    <a:lstStyle/>
                    <a:p>
                      <a:r>
                        <a:rPr lang="en-US" sz="1800" b="1" dirty="0"/>
                        <a:t>11.14%</a:t>
                      </a:r>
                    </a:p>
                  </a:txBody>
                  <a:tcPr marL="78531" marR="78531" marT="39266" marB="39266">
                    <a:solidFill>
                      <a:schemeClr val="bg1">
                        <a:lumMod val="95000"/>
                      </a:schemeClr>
                    </a:solidFill>
                  </a:tcPr>
                </a:tc>
                <a:tc>
                  <a:txBody>
                    <a:bodyPr/>
                    <a:lstStyle/>
                    <a:p>
                      <a:r>
                        <a:rPr lang="en-US" sz="1800" b="1" dirty="0"/>
                        <a:t>88</a:t>
                      </a:r>
                    </a:p>
                  </a:txBody>
                  <a:tcPr marL="78531" marR="78531" marT="39266" marB="39266">
                    <a:solidFill>
                      <a:schemeClr val="bg1">
                        <a:lumMod val="95000"/>
                      </a:schemeClr>
                    </a:solidFill>
                  </a:tcPr>
                </a:tc>
                <a:extLst>
                  <a:ext uri="{0D108BD9-81ED-4DB2-BD59-A6C34878D82A}">
                    <a16:rowId xmlns:a16="http://schemas.microsoft.com/office/drawing/2014/main" val="10002"/>
                  </a:ext>
                </a:extLst>
              </a:tr>
              <a:tr h="3088429">
                <a:tc>
                  <a:txBody>
                    <a:bodyPr/>
                    <a:lstStyle/>
                    <a:p>
                      <a:r>
                        <a:rPr lang="en-US" sz="1400" dirty="0"/>
                        <a:t>3</a:t>
                      </a:r>
                    </a:p>
                  </a:txBody>
                  <a:tcPr marL="78531" marR="78531" marT="39266" marB="39266">
                    <a:solidFill>
                      <a:schemeClr val="bg1"/>
                    </a:solidFill>
                  </a:tcPr>
                </a:tc>
                <a:tc>
                  <a:txBody>
                    <a:bodyPr/>
                    <a:lstStyle/>
                    <a:p>
                      <a:r>
                        <a:rPr lang="en-US" sz="1800" b="1" dirty="0"/>
                        <a:t>Additional time needed to be dedicated to pandemic-related student needs such as students requiring advising for changes in course delivery, increased absenteeism, physical and mental health concerns, loss of economic stability</a:t>
                      </a:r>
                    </a:p>
                  </a:txBody>
                  <a:tcPr marL="78531" marR="78531" marT="39266" marB="39266">
                    <a:solidFill>
                      <a:schemeClr val="bg1">
                        <a:lumMod val="95000"/>
                      </a:schemeClr>
                    </a:solidFill>
                  </a:tcPr>
                </a:tc>
                <a:tc>
                  <a:txBody>
                    <a:bodyPr/>
                    <a:lstStyle/>
                    <a:p>
                      <a:r>
                        <a:rPr lang="en-US" sz="1800" b="1" dirty="0"/>
                        <a:t>15.06%</a:t>
                      </a:r>
                    </a:p>
                  </a:txBody>
                  <a:tcPr marL="78531" marR="78531" marT="39266" marB="39266">
                    <a:solidFill>
                      <a:schemeClr val="bg1">
                        <a:lumMod val="95000"/>
                      </a:schemeClr>
                    </a:solidFill>
                  </a:tcPr>
                </a:tc>
                <a:tc>
                  <a:txBody>
                    <a:bodyPr/>
                    <a:lstStyle/>
                    <a:p>
                      <a:r>
                        <a:rPr lang="en-US" sz="1800" b="1" dirty="0"/>
                        <a:t>119</a:t>
                      </a:r>
                    </a:p>
                  </a:txBody>
                  <a:tcPr marL="78531" marR="78531" marT="39266" marB="39266">
                    <a:solidFill>
                      <a:schemeClr val="bg1">
                        <a:lumMod val="95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
          <p:cNvSpPr txBox="1"/>
          <p:nvPr/>
        </p:nvSpPr>
        <p:spPr>
          <a:xfrm>
            <a:off x="7388157" y="2314170"/>
            <a:ext cx="4036334" cy="305296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000" kern="1200" dirty="0">
                <a:solidFill>
                  <a:schemeClr val="tx1"/>
                </a:solidFill>
                <a:latin typeface="+mj-lt"/>
                <a:ea typeface="+mj-ea"/>
                <a:cs typeface="+mj-cs"/>
              </a:rPr>
              <a:t>Continued:</a:t>
            </a:r>
          </a:p>
          <a:p>
            <a:pPr>
              <a:lnSpc>
                <a:spcPct val="90000"/>
              </a:lnSpc>
              <a:spcBef>
                <a:spcPct val="0"/>
              </a:spcBef>
              <a:spcAft>
                <a:spcPts val="600"/>
              </a:spcAft>
            </a:pPr>
            <a:r>
              <a:rPr lang="en-US" sz="3000" kern="1200" dirty="0">
                <a:solidFill>
                  <a:schemeClr val="tx1"/>
                </a:solidFill>
                <a:latin typeface="+mj-lt"/>
                <a:ea typeface="+mj-ea"/>
                <a:cs typeface="+mj-cs"/>
              </a:rPr>
              <a:t>Q8 - If you experienced reductions in your scholarly capacity during the pandemic, please select any/all of these options that apply</a:t>
            </a:r>
          </a:p>
        </p:txBody>
      </p:sp>
      <p:sp>
        <p:nvSpPr>
          <p:cNvPr id="13" name="Rectangle 12">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18" name="Rectangle 1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p:cNvGraphicFramePr>
            <a:graphicFrameLocks noGrp="1"/>
          </p:cNvGraphicFramePr>
          <p:nvPr>
            <p:extLst>
              <p:ext uri="{D42A27DB-BD31-4B8C-83A1-F6EECF244321}">
                <p14:modId xmlns:p14="http://schemas.microsoft.com/office/powerpoint/2010/main" val="3614539258"/>
              </p:ext>
            </p:extLst>
          </p:nvPr>
        </p:nvGraphicFramePr>
        <p:xfrm>
          <a:off x="535665" y="449037"/>
          <a:ext cx="5885454" cy="5959927"/>
        </p:xfrm>
        <a:graphic>
          <a:graphicData uri="http://schemas.openxmlformats.org/drawingml/2006/table">
            <a:tbl>
              <a:tblPr firstRow="1" bandRow="1">
                <a:tableStyleId>{69012ECD-51FC-41F1-AA8D-1B2483CD663E}</a:tableStyleId>
              </a:tblPr>
              <a:tblGrid>
                <a:gridCol w="409215">
                  <a:extLst>
                    <a:ext uri="{9D8B030D-6E8A-4147-A177-3AD203B41FA5}">
                      <a16:colId xmlns:a16="http://schemas.microsoft.com/office/drawing/2014/main" val="20000"/>
                    </a:ext>
                  </a:extLst>
                </a:gridCol>
                <a:gridCol w="2566258">
                  <a:extLst>
                    <a:ext uri="{9D8B030D-6E8A-4147-A177-3AD203B41FA5}">
                      <a16:colId xmlns:a16="http://schemas.microsoft.com/office/drawing/2014/main" val="20001"/>
                    </a:ext>
                  </a:extLst>
                </a:gridCol>
                <a:gridCol w="1544458">
                  <a:extLst>
                    <a:ext uri="{9D8B030D-6E8A-4147-A177-3AD203B41FA5}">
                      <a16:colId xmlns:a16="http://schemas.microsoft.com/office/drawing/2014/main" val="20002"/>
                    </a:ext>
                  </a:extLst>
                </a:gridCol>
                <a:gridCol w="1365523">
                  <a:extLst>
                    <a:ext uri="{9D8B030D-6E8A-4147-A177-3AD203B41FA5}">
                      <a16:colId xmlns:a16="http://schemas.microsoft.com/office/drawing/2014/main" val="20003"/>
                    </a:ext>
                  </a:extLst>
                </a:gridCol>
              </a:tblGrid>
              <a:tr h="419326">
                <a:tc>
                  <a:txBody>
                    <a:bodyPr/>
                    <a:lstStyle/>
                    <a:p>
                      <a:r>
                        <a:rPr lang="en-US" sz="1600"/>
                        <a:t>#</a:t>
                      </a:r>
                    </a:p>
                  </a:txBody>
                  <a:tcPr marL="90510" marR="90510" marT="45255" marB="45255"/>
                </a:tc>
                <a:tc>
                  <a:txBody>
                    <a:bodyPr/>
                    <a:lstStyle/>
                    <a:p>
                      <a:r>
                        <a:rPr lang="en-US" sz="1600"/>
                        <a:t>Answer</a:t>
                      </a:r>
                    </a:p>
                  </a:txBody>
                  <a:tcPr marL="90510" marR="90510" marT="45255" marB="45255"/>
                </a:tc>
                <a:tc>
                  <a:txBody>
                    <a:bodyPr/>
                    <a:lstStyle/>
                    <a:p>
                      <a:r>
                        <a:rPr lang="en-US" sz="1600"/>
                        <a:t>%</a:t>
                      </a:r>
                    </a:p>
                  </a:txBody>
                  <a:tcPr marL="90510" marR="90510" marT="45255" marB="45255"/>
                </a:tc>
                <a:tc>
                  <a:txBody>
                    <a:bodyPr/>
                    <a:lstStyle/>
                    <a:p>
                      <a:r>
                        <a:rPr lang="en-US" sz="1600"/>
                        <a:t>Count</a:t>
                      </a:r>
                    </a:p>
                  </a:txBody>
                  <a:tcPr marL="90510" marR="90510" marT="45255" marB="45255"/>
                </a:tc>
                <a:extLst>
                  <a:ext uri="{0D108BD9-81ED-4DB2-BD59-A6C34878D82A}">
                    <a16:rowId xmlns:a16="http://schemas.microsoft.com/office/drawing/2014/main" val="10000"/>
                  </a:ext>
                </a:extLst>
              </a:tr>
              <a:tr h="969262">
                <a:tc>
                  <a:txBody>
                    <a:bodyPr/>
                    <a:lstStyle/>
                    <a:p>
                      <a:r>
                        <a:rPr lang="en-US" sz="1600"/>
                        <a:t>4</a:t>
                      </a:r>
                    </a:p>
                  </a:txBody>
                  <a:tcPr marL="90510" marR="90510" marT="45255" marB="45255"/>
                </a:tc>
                <a:tc>
                  <a:txBody>
                    <a:bodyPr/>
                    <a:lstStyle/>
                    <a:p>
                      <a:r>
                        <a:rPr lang="en-US" sz="1800" b="1" dirty="0"/>
                        <a:t>Increased training and time on hybrid courses</a:t>
                      </a:r>
                    </a:p>
                  </a:txBody>
                  <a:tcPr marL="90510" marR="90510" marT="45255" marB="45255">
                    <a:solidFill>
                      <a:schemeClr val="bg1">
                        <a:lumMod val="95000"/>
                      </a:schemeClr>
                    </a:solidFill>
                  </a:tcPr>
                </a:tc>
                <a:tc>
                  <a:txBody>
                    <a:bodyPr/>
                    <a:lstStyle/>
                    <a:p>
                      <a:r>
                        <a:rPr lang="en-US" sz="1800" b="1"/>
                        <a:t>11.77%</a:t>
                      </a:r>
                    </a:p>
                  </a:txBody>
                  <a:tcPr marL="90510" marR="90510" marT="45255" marB="45255">
                    <a:solidFill>
                      <a:schemeClr val="bg1">
                        <a:lumMod val="95000"/>
                      </a:schemeClr>
                    </a:solidFill>
                  </a:tcPr>
                </a:tc>
                <a:tc>
                  <a:txBody>
                    <a:bodyPr/>
                    <a:lstStyle/>
                    <a:p>
                      <a:r>
                        <a:rPr lang="en-US" sz="1800" b="1" dirty="0"/>
                        <a:t>93</a:t>
                      </a:r>
                    </a:p>
                  </a:txBody>
                  <a:tcPr marL="90510" marR="90510" marT="45255" marB="45255">
                    <a:solidFill>
                      <a:schemeClr val="bg1">
                        <a:lumMod val="95000"/>
                      </a:schemeClr>
                    </a:solidFill>
                  </a:tcPr>
                </a:tc>
                <a:extLst>
                  <a:ext uri="{0D108BD9-81ED-4DB2-BD59-A6C34878D82A}">
                    <a16:rowId xmlns:a16="http://schemas.microsoft.com/office/drawing/2014/main" val="10001"/>
                  </a:ext>
                </a:extLst>
              </a:tr>
              <a:tr h="969262">
                <a:tc>
                  <a:txBody>
                    <a:bodyPr/>
                    <a:lstStyle/>
                    <a:p>
                      <a:r>
                        <a:rPr lang="en-US" sz="1600"/>
                        <a:t>5</a:t>
                      </a:r>
                    </a:p>
                  </a:txBody>
                  <a:tcPr marL="90510" marR="90510" marT="45255" marB="45255"/>
                </a:tc>
                <a:tc>
                  <a:txBody>
                    <a:bodyPr/>
                    <a:lstStyle/>
                    <a:p>
                      <a:r>
                        <a:rPr lang="en-US" sz="1800" b="1"/>
                        <a:t>Impact of Covid illness on self or research partner</a:t>
                      </a:r>
                    </a:p>
                  </a:txBody>
                  <a:tcPr marL="90510" marR="90510" marT="45255" marB="45255">
                    <a:solidFill>
                      <a:schemeClr val="bg1">
                        <a:lumMod val="95000"/>
                      </a:schemeClr>
                    </a:solidFill>
                  </a:tcPr>
                </a:tc>
                <a:tc>
                  <a:txBody>
                    <a:bodyPr/>
                    <a:lstStyle/>
                    <a:p>
                      <a:r>
                        <a:rPr lang="en-US" sz="1800" b="1" dirty="0"/>
                        <a:t>4.81%</a:t>
                      </a:r>
                    </a:p>
                  </a:txBody>
                  <a:tcPr marL="90510" marR="90510" marT="45255" marB="45255">
                    <a:solidFill>
                      <a:schemeClr val="bg1">
                        <a:lumMod val="95000"/>
                      </a:schemeClr>
                    </a:solidFill>
                  </a:tcPr>
                </a:tc>
                <a:tc>
                  <a:txBody>
                    <a:bodyPr/>
                    <a:lstStyle/>
                    <a:p>
                      <a:r>
                        <a:rPr lang="en-US" sz="1800" b="1" dirty="0"/>
                        <a:t>38</a:t>
                      </a:r>
                    </a:p>
                  </a:txBody>
                  <a:tcPr marL="90510" marR="90510" marT="45255" marB="45255">
                    <a:solidFill>
                      <a:schemeClr val="bg1">
                        <a:lumMod val="95000"/>
                      </a:schemeClr>
                    </a:solidFill>
                  </a:tcPr>
                </a:tc>
                <a:extLst>
                  <a:ext uri="{0D108BD9-81ED-4DB2-BD59-A6C34878D82A}">
                    <a16:rowId xmlns:a16="http://schemas.microsoft.com/office/drawing/2014/main" val="10002"/>
                  </a:ext>
                </a:extLst>
              </a:tr>
              <a:tr h="694293">
                <a:tc>
                  <a:txBody>
                    <a:bodyPr/>
                    <a:lstStyle/>
                    <a:p>
                      <a:r>
                        <a:rPr lang="en-US" sz="1600"/>
                        <a:t>6</a:t>
                      </a:r>
                    </a:p>
                  </a:txBody>
                  <a:tcPr marL="90510" marR="90510" marT="45255" marB="45255"/>
                </a:tc>
                <a:tc>
                  <a:txBody>
                    <a:bodyPr/>
                    <a:lstStyle/>
                    <a:p>
                      <a:r>
                        <a:rPr lang="en-US" sz="1800" b="1"/>
                        <a:t>Conferences cancelled</a:t>
                      </a:r>
                    </a:p>
                  </a:txBody>
                  <a:tcPr marL="90510" marR="90510" marT="45255" marB="45255">
                    <a:solidFill>
                      <a:schemeClr val="bg1">
                        <a:lumMod val="95000"/>
                      </a:schemeClr>
                    </a:solidFill>
                  </a:tcPr>
                </a:tc>
                <a:tc>
                  <a:txBody>
                    <a:bodyPr/>
                    <a:lstStyle/>
                    <a:p>
                      <a:r>
                        <a:rPr lang="en-US" sz="1800" b="1"/>
                        <a:t>10.38%</a:t>
                      </a:r>
                    </a:p>
                  </a:txBody>
                  <a:tcPr marL="90510" marR="90510" marT="45255" marB="45255">
                    <a:solidFill>
                      <a:schemeClr val="bg1">
                        <a:lumMod val="95000"/>
                      </a:schemeClr>
                    </a:solidFill>
                  </a:tcPr>
                </a:tc>
                <a:tc>
                  <a:txBody>
                    <a:bodyPr/>
                    <a:lstStyle/>
                    <a:p>
                      <a:r>
                        <a:rPr lang="en-US" sz="1800" b="1" dirty="0"/>
                        <a:t>82</a:t>
                      </a:r>
                    </a:p>
                  </a:txBody>
                  <a:tcPr marL="90510" marR="90510" marT="45255" marB="45255">
                    <a:solidFill>
                      <a:schemeClr val="bg1">
                        <a:lumMod val="95000"/>
                      </a:schemeClr>
                    </a:solidFill>
                  </a:tcPr>
                </a:tc>
                <a:extLst>
                  <a:ext uri="{0D108BD9-81ED-4DB2-BD59-A6C34878D82A}">
                    <a16:rowId xmlns:a16="http://schemas.microsoft.com/office/drawing/2014/main" val="10003"/>
                  </a:ext>
                </a:extLst>
              </a:tr>
              <a:tr h="1244229">
                <a:tc>
                  <a:txBody>
                    <a:bodyPr/>
                    <a:lstStyle/>
                    <a:p>
                      <a:r>
                        <a:rPr lang="en-US" sz="1600"/>
                        <a:t>7</a:t>
                      </a:r>
                    </a:p>
                  </a:txBody>
                  <a:tcPr marL="90510" marR="90510" marT="45255" marB="45255"/>
                </a:tc>
                <a:tc>
                  <a:txBody>
                    <a:bodyPr/>
                    <a:lstStyle/>
                    <a:p>
                      <a:r>
                        <a:rPr lang="en-US" sz="1800" b="1"/>
                        <a:t>Limited funds for registering or attending conferences</a:t>
                      </a:r>
                    </a:p>
                  </a:txBody>
                  <a:tcPr marL="90510" marR="90510" marT="45255" marB="45255">
                    <a:solidFill>
                      <a:schemeClr val="bg1">
                        <a:lumMod val="95000"/>
                      </a:schemeClr>
                    </a:solidFill>
                  </a:tcPr>
                </a:tc>
                <a:tc>
                  <a:txBody>
                    <a:bodyPr/>
                    <a:lstStyle/>
                    <a:p>
                      <a:r>
                        <a:rPr lang="en-US" sz="1800" b="1"/>
                        <a:t>8.61%</a:t>
                      </a:r>
                    </a:p>
                  </a:txBody>
                  <a:tcPr marL="90510" marR="90510" marT="45255" marB="45255">
                    <a:solidFill>
                      <a:schemeClr val="bg1">
                        <a:lumMod val="95000"/>
                      </a:schemeClr>
                    </a:solidFill>
                  </a:tcPr>
                </a:tc>
                <a:tc>
                  <a:txBody>
                    <a:bodyPr/>
                    <a:lstStyle/>
                    <a:p>
                      <a:r>
                        <a:rPr lang="en-US" sz="1800" b="1" dirty="0"/>
                        <a:t>68</a:t>
                      </a:r>
                    </a:p>
                  </a:txBody>
                  <a:tcPr marL="90510" marR="90510" marT="45255" marB="45255">
                    <a:solidFill>
                      <a:schemeClr val="bg1">
                        <a:lumMod val="95000"/>
                      </a:schemeClr>
                    </a:solidFill>
                  </a:tcPr>
                </a:tc>
                <a:extLst>
                  <a:ext uri="{0D108BD9-81ED-4DB2-BD59-A6C34878D82A}">
                    <a16:rowId xmlns:a16="http://schemas.microsoft.com/office/drawing/2014/main" val="10004"/>
                  </a:ext>
                </a:extLst>
              </a:tr>
              <a:tr h="694293">
                <a:tc>
                  <a:txBody>
                    <a:bodyPr/>
                    <a:lstStyle/>
                    <a:p>
                      <a:r>
                        <a:rPr lang="en-US" sz="1600"/>
                        <a:t>8</a:t>
                      </a:r>
                    </a:p>
                  </a:txBody>
                  <a:tcPr marL="90510" marR="90510" marT="45255" marB="45255"/>
                </a:tc>
                <a:tc>
                  <a:txBody>
                    <a:bodyPr/>
                    <a:lstStyle/>
                    <a:p>
                      <a:r>
                        <a:rPr lang="en-US" sz="1800" b="1"/>
                        <a:t>Funding losses for research projects</a:t>
                      </a:r>
                    </a:p>
                  </a:txBody>
                  <a:tcPr marL="90510" marR="90510" marT="45255" marB="45255">
                    <a:solidFill>
                      <a:schemeClr val="bg1">
                        <a:lumMod val="95000"/>
                      </a:schemeClr>
                    </a:solidFill>
                  </a:tcPr>
                </a:tc>
                <a:tc>
                  <a:txBody>
                    <a:bodyPr/>
                    <a:lstStyle/>
                    <a:p>
                      <a:r>
                        <a:rPr lang="en-US" sz="1800" b="1"/>
                        <a:t>2.91%</a:t>
                      </a:r>
                    </a:p>
                  </a:txBody>
                  <a:tcPr marL="90510" marR="90510" marT="45255" marB="45255">
                    <a:solidFill>
                      <a:schemeClr val="bg1">
                        <a:lumMod val="95000"/>
                      </a:schemeClr>
                    </a:solidFill>
                  </a:tcPr>
                </a:tc>
                <a:tc>
                  <a:txBody>
                    <a:bodyPr/>
                    <a:lstStyle/>
                    <a:p>
                      <a:r>
                        <a:rPr lang="en-US" sz="1800" b="1" dirty="0"/>
                        <a:t>23</a:t>
                      </a:r>
                    </a:p>
                  </a:txBody>
                  <a:tcPr marL="90510" marR="90510" marT="45255" marB="45255">
                    <a:solidFill>
                      <a:schemeClr val="bg1">
                        <a:lumMod val="95000"/>
                      </a:schemeClr>
                    </a:solidFill>
                  </a:tcPr>
                </a:tc>
                <a:extLst>
                  <a:ext uri="{0D108BD9-81ED-4DB2-BD59-A6C34878D82A}">
                    <a16:rowId xmlns:a16="http://schemas.microsoft.com/office/drawing/2014/main" val="10005"/>
                  </a:ext>
                </a:extLst>
              </a:tr>
              <a:tr h="969262">
                <a:tc>
                  <a:txBody>
                    <a:bodyPr/>
                    <a:lstStyle/>
                    <a:p>
                      <a:r>
                        <a:rPr lang="en-US" sz="1600"/>
                        <a:t>9</a:t>
                      </a:r>
                    </a:p>
                  </a:txBody>
                  <a:tcPr marL="90510" marR="90510" marT="45255" marB="45255"/>
                </a:tc>
                <a:tc>
                  <a:txBody>
                    <a:bodyPr/>
                    <a:lstStyle/>
                    <a:p>
                      <a:r>
                        <a:rPr lang="en-US" sz="1800" b="1"/>
                        <a:t>Publication delays (months and even years)</a:t>
                      </a:r>
                    </a:p>
                  </a:txBody>
                  <a:tcPr marL="90510" marR="90510" marT="45255" marB="45255">
                    <a:solidFill>
                      <a:schemeClr val="bg1">
                        <a:lumMod val="95000"/>
                      </a:schemeClr>
                    </a:solidFill>
                  </a:tcPr>
                </a:tc>
                <a:tc>
                  <a:txBody>
                    <a:bodyPr/>
                    <a:lstStyle/>
                    <a:p>
                      <a:r>
                        <a:rPr lang="en-US" sz="1800" b="1"/>
                        <a:t>7.97%</a:t>
                      </a:r>
                    </a:p>
                  </a:txBody>
                  <a:tcPr marL="90510" marR="90510" marT="45255" marB="45255">
                    <a:solidFill>
                      <a:schemeClr val="bg1">
                        <a:lumMod val="95000"/>
                      </a:schemeClr>
                    </a:solidFill>
                  </a:tcPr>
                </a:tc>
                <a:tc>
                  <a:txBody>
                    <a:bodyPr/>
                    <a:lstStyle/>
                    <a:p>
                      <a:r>
                        <a:rPr lang="en-US" sz="1800" b="1" dirty="0"/>
                        <a:t>63</a:t>
                      </a:r>
                    </a:p>
                  </a:txBody>
                  <a:tcPr marL="90510" marR="90510" marT="45255" marB="45255">
                    <a:solidFill>
                      <a:schemeClr val="bg1">
                        <a:lumMod val="95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AED851-54B9-4765-92D2-F0BE443BE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
          <p:cNvSpPr txBox="1"/>
          <p:nvPr/>
        </p:nvSpPr>
        <p:spPr>
          <a:xfrm>
            <a:off x="7330927" y="2364969"/>
            <a:ext cx="4036334" cy="2872953"/>
          </a:xfrm>
          <a:prstGeom prst="rect">
            <a:avLst/>
          </a:prstGeom>
        </p:spPr>
        <p:txBody>
          <a:bodyPr vert="horz" lIns="91440" tIns="45720" rIns="91440" bIns="45720" rtlCol="0" anchor="t">
            <a:normAutofit lnSpcReduction="10000"/>
          </a:bodyPr>
          <a:lstStyle/>
          <a:p>
            <a:pPr>
              <a:lnSpc>
                <a:spcPct val="90000"/>
              </a:lnSpc>
              <a:spcBef>
                <a:spcPct val="0"/>
              </a:spcBef>
              <a:spcAft>
                <a:spcPts val="600"/>
              </a:spcAft>
            </a:pPr>
            <a:r>
              <a:rPr lang="en-US" sz="3000" kern="1200" dirty="0">
                <a:solidFill>
                  <a:schemeClr val="tx1"/>
                </a:solidFill>
                <a:latin typeface="+mj-lt"/>
                <a:ea typeface="+mj-ea"/>
                <a:cs typeface="+mj-cs"/>
              </a:rPr>
              <a:t>Continued:</a:t>
            </a:r>
          </a:p>
          <a:p>
            <a:pPr>
              <a:lnSpc>
                <a:spcPct val="90000"/>
              </a:lnSpc>
              <a:spcBef>
                <a:spcPct val="0"/>
              </a:spcBef>
              <a:spcAft>
                <a:spcPts val="600"/>
              </a:spcAft>
            </a:pPr>
            <a:r>
              <a:rPr lang="en-US" sz="3000" kern="1200" dirty="0">
                <a:solidFill>
                  <a:schemeClr val="tx1"/>
                </a:solidFill>
                <a:latin typeface="+mj-lt"/>
                <a:ea typeface="+mj-ea"/>
                <a:cs typeface="+mj-cs"/>
              </a:rPr>
              <a:t>Q8 - If you experienced reductions in your scholarly capacity during the pandemic, please select any/all options that apply.</a:t>
            </a:r>
          </a:p>
        </p:txBody>
      </p:sp>
      <p:sp>
        <p:nvSpPr>
          <p:cNvPr id="13" name="Rectangle 12">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824"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60480" y="2984992"/>
            <a:ext cx="731521" cy="673460"/>
            <a:chOff x="3940602" y="308034"/>
            <a:chExt cx="2116791" cy="3428999"/>
          </a:xfrm>
          <a:solidFill>
            <a:schemeClr val="accent4"/>
          </a:solidFill>
        </p:grpSpPr>
        <p:sp>
          <p:nvSpPr>
            <p:cNvPr id="18" name="Rectangle 1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Table 5"/>
          <p:cNvGraphicFramePr>
            <a:graphicFrameLocks noGrp="1"/>
          </p:cNvGraphicFramePr>
          <p:nvPr>
            <p:extLst>
              <p:ext uri="{D42A27DB-BD31-4B8C-83A1-F6EECF244321}">
                <p14:modId xmlns:p14="http://schemas.microsoft.com/office/powerpoint/2010/main" val="1816860041"/>
              </p:ext>
            </p:extLst>
          </p:nvPr>
        </p:nvGraphicFramePr>
        <p:xfrm>
          <a:off x="535665" y="449036"/>
          <a:ext cx="5970523" cy="5959928"/>
        </p:xfrm>
        <a:graphic>
          <a:graphicData uri="http://schemas.openxmlformats.org/drawingml/2006/table">
            <a:tbl>
              <a:tblPr firstRow="1" bandRow="1">
                <a:tableStyleId>{69012ECD-51FC-41F1-AA8D-1B2483CD663E}</a:tableStyleId>
              </a:tblPr>
              <a:tblGrid>
                <a:gridCol w="884859">
                  <a:extLst>
                    <a:ext uri="{9D8B030D-6E8A-4147-A177-3AD203B41FA5}">
                      <a16:colId xmlns:a16="http://schemas.microsoft.com/office/drawing/2014/main" val="20000"/>
                    </a:ext>
                  </a:extLst>
                </a:gridCol>
                <a:gridCol w="2265492">
                  <a:extLst>
                    <a:ext uri="{9D8B030D-6E8A-4147-A177-3AD203B41FA5}">
                      <a16:colId xmlns:a16="http://schemas.microsoft.com/office/drawing/2014/main" val="20001"/>
                    </a:ext>
                  </a:extLst>
                </a:gridCol>
                <a:gridCol w="1411759">
                  <a:extLst>
                    <a:ext uri="{9D8B030D-6E8A-4147-A177-3AD203B41FA5}">
                      <a16:colId xmlns:a16="http://schemas.microsoft.com/office/drawing/2014/main" val="20002"/>
                    </a:ext>
                  </a:extLst>
                </a:gridCol>
                <a:gridCol w="1408413">
                  <a:extLst>
                    <a:ext uri="{9D8B030D-6E8A-4147-A177-3AD203B41FA5}">
                      <a16:colId xmlns:a16="http://schemas.microsoft.com/office/drawing/2014/main" val="20003"/>
                    </a:ext>
                  </a:extLst>
                </a:gridCol>
              </a:tblGrid>
              <a:tr h="439608">
                <a:tc>
                  <a:txBody>
                    <a:bodyPr/>
                    <a:lstStyle/>
                    <a:p>
                      <a:r>
                        <a:rPr lang="en-US" sz="1600"/>
                        <a:t>#</a:t>
                      </a:r>
                    </a:p>
                  </a:txBody>
                  <a:tcPr marL="92023" marR="92023" marT="46011" marB="46011"/>
                </a:tc>
                <a:tc>
                  <a:txBody>
                    <a:bodyPr/>
                    <a:lstStyle/>
                    <a:p>
                      <a:r>
                        <a:rPr lang="en-US" sz="1600"/>
                        <a:t>Answer</a:t>
                      </a:r>
                    </a:p>
                  </a:txBody>
                  <a:tcPr marL="92023" marR="92023" marT="46011" marB="46011"/>
                </a:tc>
                <a:tc>
                  <a:txBody>
                    <a:bodyPr/>
                    <a:lstStyle/>
                    <a:p>
                      <a:r>
                        <a:rPr lang="en-US" sz="1600"/>
                        <a:t>%</a:t>
                      </a:r>
                    </a:p>
                  </a:txBody>
                  <a:tcPr marL="92023" marR="92023" marT="46011" marB="46011"/>
                </a:tc>
                <a:tc>
                  <a:txBody>
                    <a:bodyPr/>
                    <a:lstStyle/>
                    <a:p>
                      <a:r>
                        <a:rPr lang="en-US" sz="1600"/>
                        <a:t>Count</a:t>
                      </a:r>
                    </a:p>
                  </a:txBody>
                  <a:tcPr marL="92023" marR="92023" marT="46011" marB="46011"/>
                </a:tc>
                <a:extLst>
                  <a:ext uri="{0D108BD9-81ED-4DB2-BD59-A6C34878D82A}">
                    <a16:rowId xmlns:a16="http://schemas.microsoft.com/office/drawing/2014/main" val="10000"/>
                  </a:ext>
                </a:extLst>
              </a:tr>
              <a:tr h="1592677">
                <a:tc>
                  <a:txBody>
                    <a:bodyPr/>
                    <a:lstStyle/>
                    <a:p>
                      <a:r>
                        <a:rPr lang="en-US" sz="1600"/>
                        <a:t>10</a:t>
                      </a:r>
                    </a:p>
                  </a:txBody>
                  <a:tcPr marL="92023" marR="92023" marT="46011" marB="46011"/>
                </a:tc>
                <a:tc>
                  <a:txBody>
                    <a:bodyPr/>
                    <a:lstStyle/>
                    <a:p>
                      <a:r>
                        <a:rPr lang="en-US" sz="1800" b="1"/>
                        <a:t>Access to online research resources were not always readily available or delayed</a:t>
                      </a:r>
                    </a:p>
                  </a:txBody>
                  <a:tcPr marL="92023" marR="92023" marT="46011" marB="46011">
                    <a:solidFill>
                      <a:schemeClr val="bg1">
                        <a:lumMod val="95000"/>
                      </a:schemeClr>
                    </a:solidFill>
                  </a:tcPr>
                </a:tc>
                <a:tc>
                  <a:txBody>
                    <a:bodyPr/>
                    <a:lstStyle/>
                    <a:p>
                      <a:r>
                        <a:rPr lang="en-US" sz="1800" b="1" dirty="0"/>
                        <a:t>2.03%</a:t>
                      </a:r>
                    </a:p>
                  </a:txBody>
                  <a:tcPr marL="92023" marR="92023" marT="46011" marB="46011">
                    <a:solidFill>
                      <a:schemeClr val="bg1">
                        <a:lumMod val="95000"/>
                      </a:schemeClr>
                    </a:solidFill>
                  </a:tcPr>
                </a:tc>
                <a:tc>
                  <a:txBody>
                    <a:bodyPr/>
                    <a:lstStyle/>
                    <a:p>
                      <a:r>
                        <a:rPr lang="en-US" sz="1800" b="1"/>
                        <a:t>16</a:t>
                      </a:r>
                    </a:p>
                  </a:txBody>
                  <a:tcPr marL="92023" marR="92023" marT="46011" marB="46011">
                    <a:solidFill>
                      <a:schemeClr val="bg1">
                        <a:lumMod val="95000"/>
                      </a:schemeClr>
                    </a:solidFill>
                  </a:tcPr>
                </a:tc>
                <a:extLst>
                  <a:ext uri="{0D108BD9-81ED-4DB2-BD59-A6C34878D82A}">
                    <a16:rowId xmlns:a16="http://schemas.microsoft.com/office/drawing/2014/main" val="10001"/>
                  </a:ext>
                </a:extLst>
              </a:tr>
              <a:tr h="727875">
                <a:tc>
                  <a:txBody>
                    <a:bodyPr/>
                    <a:lstStyle/>
                    <a:p>
                      <a:r>
                        <a:rPr lang="en-US" sz="1600"/>
                        <a:t>11</a:t>
                      </a:r>
                    </a:p>
                  </a:txBody>
                  <a:tcPr marL="92023" marR="92023" marT="46011" marB="46011"/>
                </a:tc>
                <a:tc>
                  <a:txBody>
                    <a:bodyPr/>
                    <a:lstStyle/>
                    <a:p>
                      <a:r>
                        <a:rPr lang="en-US" sz="1800" b="1"/>
                        <a:t>Supply chain challenges</a:t>
                      </a:r>
                    </a:p>
                  </a:txBody>
                  <a:tcPr marL="92023" marR="92023" marT="46011" marB="46011">
                    <a:solidFill>
                      <a:schemeClr val="bg1">
                        <a:lumMod val="95000"/>
                      </a:schemeClr>
                    </a:solidFill>
                  </a:tcPr>
                </a:tc>
                <a:tc>
                  <a:txBody>
                    <a:bodyPr/>
                    <a:lstStyle/>
                    <a:p>
                      <a:r>
                        <a:rPr lang="en-US" sz="1800" b="1"/>
                        <a:t>2.41%</a:t>
                      </a:r>
                    </a:p>
                  </a:txBody>
                  <a:tcPr marL="92023" marR="92023" marT="46011" marB="46011">
                    <a:solidFill>
                      <a:schemeClr val="bg1">
                        <a:lumMod val="95000"/>
                      </a:schemeClr>
                    </a:solidFill>
                  </a:tcPr>
                </a:tc>
                <a:tc>
                  <a:txBody>
                    <a:bodyPr/>
                    <a:lstStyle/>
                    <a:p>
                      <a:r>
                        <a:rPr lang="en-US" sz="1800" b="1"/>
                        <a:t>19</a:t>
                      </a:r>
                    </a:p>
                  </a:txBody>
                  <a:tcPr marL="92023" marR="92023" marT="46011" marB="46011">
                    <a:solidFill>
                      <a:schemeClr val="bg1">
                        <a:lumMod val="95000"/>
                      </a:schemeClr>
                    </a:solidFill>
                  </a:tcPr>
                </a:tc>
                <a:extLst>
                  <a:ext uri="{0D108BD9-81ED-4DB2-BD59-A6C34878D82A}">
                    <a16:rowId xmlns:a16="http://schemas.microsoft.com/office/drawing/2014/main" val="10002"/>
                  </a:ext>
                </a:extLst>
              </a:tr>
              <a:tr h="439608">
                <a:tc>
                  <a:txBody>
                    <a:bodyPr/>
                    <a:lstStyle/>
                    <a:p>
                      <a:r>
                        <a:rPr lang="en-US" sz="1600"/>
                        <a:t>13</a:t>
                      </a:r>
                    </a:p>
                  </a:txBody>
                  <a:tcPr marL="92023" marR="92023" marT="46011" marB="46011"/>
                </a:tc>
                <a:tc>
                  <a:txBody>
                    <a:bodyPr/>
                    <a:lstStyle/>
                    <a:p>
                      <a:r>
                        <a:rPr lang="en-US" sz="1800" b="1"/>
                        <a:t>Other</a:t>
                      </a:r>
                    </a:p>
                  </a:txBody>
                  <a:tcPr marL="92023" marR="92023" marT="46011" marB="46011">
                    <a:solidFill>
                      <a:schemeClr val="bg1">
                        <a:lumMod val="95000"/>
                      </a:schemeClr>
                    </a:solidFill>
                  </a:tcPr>
                </a:tc>
                <a:tc>
                  <a:txBody>
                    <a:bodyPr/>
                    <a:lstStyle/>
                    <a:p>
                      <a:r>
                        <a:rPr lang="en-US" sz="1800" b="1"/>
                        <a:t>2.53%</a:t>
                      </a:r>
                    </a:p>
                  </a:txBody>
                  <a:tcPr marL="92023" marR="92023" marT="46011" marB="46011">
                    <a:solidFill>
                      <a:schemeClr val="bg1">
                        <a:lumMod val="95000"/>
                      </a:schemeClr>
                    </a:solidFill>
                  </a:tcPr>
                </a:tc>
                <a:tc>
                  <a:txBody>
                    <a:bodyPr/>
                    <a:lstStyle/>
                    <a:p>
                      <a:r>
                        <a:rPr lang="en-US" sz="1800" b="1"/>
                        <a:t>20</a:t>
                      </a:r>
                    </a:p>
                  </a:txBody>
                  <a:tcPr marL="92023" marR="92023" marT="46011" marB="46011">
                    <a:solidFill>
                      <a:schemeClr val="bg1">
                        <a:lumMod val="95000"/>
                      </a:schemeClr>
                    </a:solidFill>
                  </a:tcPr>
                </a:tc>
                <a:extLst>
                  <a:ext uri="{0D108BD9-81ED-4DB2-BD59-A6C34878D82A}">
                    <a16:rowId xmlns:a16="http://schemas.microsoft.com/office/drawing/2014/main" val="10003"/>
                  </a:ext>
                </a:extLst>
              </a:tr>
              <a:tr h="1016143">
                <a:tc>
                  <a:txBody>
                    <a:bodyPr/>
                    <a:lstStyle/>
                    <a:p>
                      <a:r>
                        <a:rPr lang="en-US" sz="1600"/>
                        <a:t>14</a:t>
                      </a:r>
                    </a:p>
                  </a:txBody>
                  <a:tcPr marL="92023" marR="92023" marT="46011" marB="46011"/>
                </a:tc>
                <a:tc>
                  <a:txBody>
                    <a:bodyPr/>
                    <a:lstStyle/>
                    <a:p>
                      <a:r>
                        <a:rPr lang="en-US" sz="1800" b="1"/>
                        <a:t>Access to data, disruptions and/or limitations</a:t>
                      </a:r>
                    </a:p>
                  </a:txBody>
                  <a:tcPr marL="92023" marR="92023" marT="46011" marB="46011">
                    <a:solidFill>
                      <a:schemeClr val="bg1">
                        <a:lumMod val="95000"/>
                      </a:schemeClr>
                    </a:solidFill>
                  </a:tcPr>
                </a:tc>
                <a:tc>
                  <a:txBody>
                    <a:bodyPr/>
                    <a:lstStyle/>
                    <a:p>
                      <a:r>
                        <a:rPr lang="en-US" sz="1800" b="1"/>
                        <a:t>4.43%</a:t>
                      </a:r>
                    </a:p>
                  </a:txBody>
                  <a:tcPr marL="92023" marR="92023" marT="46011" marB="46011">
                    <a:solidFill>
                      <a:schemeClr val="bg1">
                        <a:lumMod val="95000"/>
                      </a:schemeClr>
                    </a:solidFill>
                  </a:tcPr>
                </a:tc>
                <a:tc>
                  <a:txBody>
                    <a:bodyPr/>
                    <a:lstStyle/>
                    <a:p>
                      <a:r>
                        <a:rPr lang="en-US" sz="1800" b="1"/>
                        <a:t>35</a:t>
                      </a:r>
                    </a:p>
                  </a:txBody>
                  <a:tcPr marL="92023" marR="92023" marT="46011" marB="46011">
                    <a:solidFill>
                      <a:schemeClr val="bg1">
                        <a:lumMod val="95000"/>
                      </a:schemeClr>
                    </a:solidFill>
                  </a:tcPr>
                </a:tc>
                <a:extLst>
                  <a:ext uri="{0D108BD9-81ED-4DB2-BD59-A6C34878D82A}">
                    <a16:rowId xmlns:a16="http://schemas.microsoft.com/office/drawing/2014/main" val="10004"/>
                  </a:ext>
                </a:extLst>
              </a:tr>
              <a:tr h="1304409">
                <a:tc>
                  <a:txBody>
                    <a:bodyPr/>
                    <a:lstStyle/>
                    <a:p>
                      <a:r>
                        <a:rPr lang="en-US" sz="1600"/>
                        <a:t>15</a:t>
                      </a:r>
                    </a:p>
                  </a:txBody>
                  <a:tcPr marL="92023" marR="92023" marT="46011" marB="46011"/>
                </a:tc>
                <a:tc>
                  <a:txBody>
                    <a:bodyPr/>
                    <a:lstStyle/>
                    <a:p>
                      <a:r>
                        <a:rPr lang="en-US" sz="1800" b="1"/>
                        <a:t>Request for payment from journal if your article is accepted for publication</a:t>
                      </a:r>
                    </a:p>
                  </a:txBody>
                  <a:tcPr marL="92023" marR="92023" marT="46011" marB="46011">
                    <a:solidFill>
                      <a:schemeClr val="bg1">
                        <a:lumMod val="95000"/>
                      </a:schemeClr>
                    </a:solidFill>
                  </a:tcPr>
                </a:tc>
                <a:tc>
                  <a:txBody>
                    <a:bodyPr/>
                    <a:lstStyle/>
                    <a:p>
                      <a:r>
                        <a:rPr lang="en-US" sz="1800" b="1"/>
                        <a:t>0.76%</a:t>
                      </a:r>
                    </a:p>
                  </a:txBody>
                  <a:tcPr marL="92023" marR="92023" marT="46011" marB="46011">
                    <a:solidFill>
                      <a:schemeClr val="bg1">
                        <a:lumMod val="95000"/>
                      </a:schemeClr>
                    </a:solidFill>
                  </a:tcPr>
                </a:tc>
                <a:tc>
                  <a:txBody>
                    <a:bodyPr/>
                    <a:lstStyle/>
                    <a:p>
                      <a:r>
                        <a:rPr lang="en-US" sz="1800" b="1"/>
                        <a:t>6</a:t>
                      </a:r>
                    </a:p>
                  </a:txBody>
                  <a:tcPr marL="92023" marR="92023" marT="46011" marB="46011">
                    <a:solidFill>
                      <a:schemeClr val="bg1">
                        <a:lumMod val="95000"/>
                      </a:schemeClr>
                    </a:solidFill>
                  </a:tcPr>
                </a:tc>
                <a:extLst>
                  <a:ext uri="{0D108BD9-81ED-4DB2-BD59-A6C34878D82A}">
                    <a16:rowId xmlns:a16="http://schemas.microsoft.com/office/drawing/2014/main" val="10005"/>
                  </a:ext>
                </a:extLst>
              </a:tr>
              <a:tr h="439608">
                <a:tc>
                  <a:txBody>
                    <a:bodyPr/>
                    <a:lstStyle/>
                    <a:p>
                      <a:endParaRPr lang="en-US" sz="1600"/>
                    </a:p>
                  </a:txBody>
                  <a:tcPr marL="92023" marR="92023" marT="46011" marB="46011"/>
                </a:tc>
                <a:tc>
                  <a:txBody>
                    <a:bodyPr/>
                    <a:lstStyle/>
                    <a:p>
                      <a:r>
                        <a:rPr lang="en-US" sz="1800" b="1"/>
                        <a:t>Total</a:t>
                      </a:r>
                    </a:p>
                  </a:txBody>
                  <a:tcPr marL="92023" marR="92023" marT="46011" marB="46011">
                    <a:solidFill>
                      <a:schemeClr val="bg1">
                        <a:lumMod val="95000"/>
                      </a:schemeClr>
                    </a:solidFill>
                  </a:tcPr>
                </a:tc>
                <a:tc>
                  <a:txBody>
                    <a:bodyPr/>
                    <a:lstStyle/>
                    <a:p>
                      <a:r>
                        <a:rPr lang="en-US" sz="1800" b="1"/>
                        <a:t>100%</a:t>
                      </a:r>
                    </a:p>
                  </a:txBody>
                  <a:tcPr marL="92023" marR="92023" marT="46011" marB="46011">
                    <a:solidFill>
                      <a:schemeClr val="bg1">
                        <a:lumMod val="95000"/>
                      </a:schemeClr>
                    </a:solidFill>
                  </a:tcPr>
                </a:tc>
                <a:tc>
                  <a:txBody>
                    <a:bodyPr/>
                    <a:lstStyle/>
                    <a:p>
                      <a:r>
                        <a:rPr lang="en-US" sz="1800" b="1" dirty="0"/>
                        <a:t>790</a:t>
                      </a:r>
                    </a:p>
                  </a:txBody>
                  <a:tcPr marL="92023" marR="92023" marT="46011" marB="46011">
                    <a:solidFill>
                      <a:schemeClr val="bg1">
                        <a:lumMod val="95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534E3-D8EE-29BE-6615-D3D968E4AB75}"/>
              </a:ext>
            </a:extLst>
          </p:cNvPr>
          <p:cNvSpPr>
            <a:spLocks noGrp="1"/>
          </p:cNvSpPr>
          <p:nvPr>
            <p:ph type="title"/>
          </p:nvPr>
        </p:nvSpPr>
        <p:spPr/>
        <p:txBody>
          <a:bodyPr/>
          <a:lstStyle/>
          <a:p>
            <a:r>
              <a:rPr lang="en-US" dirty="0"/>
              <a:t>Qualitative Feedback</a:t>
            </a:r>
          </a:p>
        </p:txBody>
      </p:sp>
      <p:graphicFrame>
        <p:nvGraphicFramePr>
          <p:cNvPr id="8" name="Content Placeholder 2">
            <a:extLst>
              <a:ext uri="{FF2B5EF4-FFF2-40B4-BE49-F238E27FC236}">
                <a16:creationId xmlns:a16="http://schemas.microsoft.com/office/drawing/2014/main" id="{515470CF-9FA9-4D21-24A3-0E60C6C7F375}"/>
              </a:ext>
            </a:extLst>
          </p:cNvPr>
          <p:cNvGraphicFramePr>
            <a:graphicFrameLocks noGrp="1"/>
          </p:cNvGraphicFramePr>
          <p:nvPr>
            <p:ph sz="half" idx="1"/>
          </p:nvPr>
        </p:nvGraphicFramePr>
        <p:xfrm>
          <a:off x="212034" y="1925016"/>
          <a:ext cx="54830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DD324383-F85F-58DE-B7C2-977DA102A746}"/>
              </a:ext>
            </a:extLst>
          </p:cNvPr>
          <p:cNvSpPr>
            <a:spLocks noGrp="1"/>
          </p:cNvSpPr>
          <p:nvPr>
            <p:ph sz="half" idx="2"/>
          </p:nvPr>
        </p:nvSpPr>
        <p:spPr>
          <a:xfrm>
            <a:off x="6172199" y="606288"/>
            <a:ext cx="5635487" cy="5570676"/>
          </a:xfrm>
        </p:spPr>
        <p:txBody>
          <a:bodyPr>
            <a:noAutofit/>
          </a:bodyPr>
          <a:lstStyle/>
          <a:p>
            <a:r>
              <a:rPr lang="en-US" sz="2400" u="sng" dirty="0">
                <a:ea typeface="Calibri" panose="020F0502020204030204" pitchFamily="34" charset="0"/>
                <a:cs typeface="Times New Roman" panose="02020603050405020304" pitchFamily="18" charset="0"/>
              </a:rPr>
              <a:t>3 biggest themes related to effects on research</a:t>
            </a:r>
            <a:r>
              <a:rPr lang="en-US" sz="2400" dirty="0">
                <a:ea typeface="Calibri" panose="020F0502020204030204" pitchFamily="34" charset="0"/>
                <a:cs typeface="Times New Roman" panose="02020603050405020304" pitchFamily="18" charset="0"/>
              </a:rPr>
              <a:t>:</a:t>
            </a:r>
          </a:p>
          <a:p>
            <a:r>
              <a:rPr lang="en-US" sz="2400" dirty="0">
                <a:effectLst/>
                <a:ea typeface="Calibri" panose="020F0502020204030204" pitchFamily="34" charset="0"/>
                <a:cs typeface="Times New Roman" panose="02020603050405020304" pitchFamily="18" charset="0"/>
              </a:rPr>
              <a:t>Extra time spent on teaching to the detriment of research time</a:t>
            </a:r>
            <a:r>
              <a:rPr lang="en-US" sz="2400" dirty="0">
                <a:ea typeface="Calibri" panose="020F0502020204030204" pitchFamily="34" charset="0"/>
                <a:cs typeface="Times New Roman" panose="02020603050405020304" pitchFamily="18" charset="0"/>
              </a:rPr>
              <a:t>;</a:t>
            </a:r>
          </a:p>
          <a:p>
            <a:r>
              <a:rPr lang="en-US" sz="2400" dirty="0">
                <a:effectLst/>
                <a:ea typeface="Calibri" panose="020F0502020204030204" pitchFamily="34" charset="0"/>
                <a:cs typeface="Times New Roman" panose="02020603050405020304" pitchFamily="18" charset="0"/>
              </a:rPr>
              <a:t>Lack </a:t>
            </a:r>
            <a:r>
              <a:rPr lang="en-US" sz="2400" dirty="0">
                <a:ea typeface="Calibri" panose="020F0502020204030204" pitchFamily="34" charset="0"/>
                <a:cs typeface="Times New Roman" panose="02020603050405020304" pitchFamily="18" charset="0"/>
              </a:rPr>
              <a:t>of access to conferences, networking, and collaborations;</a:t>
            </a:r>
          </a:p>
          <a:p>
            <a:r>
              <a:rPr lang="en-US" sz="2400" dirty="0">
                <a:effectLst/>
                <a:ea typeface="Calibri" panose="020F0502020204030204" pitchFamily="34" charset="0"/>
                <a:cs typeface="Times New Roman" panose="02020603050405020304" pitchFamily="18" charset="0"/>
              </a:rPr>
              <a:t>Dis</a:t>
            </a:r>
            <a:r>
              <a:rPr lang="en-US" sz="2400" dirty="0">
                <a:ea typeface="Calibri" panose="020F0502020204030204" pitchFamily="34" charset="0"/>
                <a:cs typeface="Times New Roman" panose="02020603050405020304" pitchFamily="18" charset="0"/>
              </a:rPr>
              <a:t>ruption of research due to lab issues, IRB, research redirection, and journal and press delays.</a:t>
            </a:r>
          </a:p>
          <a:p>
            <a:endParaRPr lang="en-US" sz="2400" dirty="0"/>
          </a:p>
          <a:p>
            <a:r>
              <a:rPr lang="en-US" sz="2400" u="sng" dirty="0"/>
              <a:t>Other themes related to effects on research</a:t>
            </a:r>
            <a:r>
              <a:rPr lang="en-US" sz="2400" dirty="0"/>
              <a:t>:</a:t>
            </a:r>
          </a:p>
          <a:p>
            <a:r>
              <a:rPr lang="en-US" sz="2400" dirty="0"/>
              <a:t>Burnout due to excess of service, excess of preps, extra meetings, research stress</a:t>
            </a:r>
          </a:p>
        </p:txBody>
      </p:sp>
    </p:spTree>
    <p:extLst>
      <p:ext uri="{BB962C8B-B14F-4D97-AF65-F5344CB8AC3E}">
        <p14:creationId xmlns:p14="http://schemas.microsoft.com/office/powerpoint/2010/main" val="3761228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224</TotalTime>
  <Words>1003</Words>
  <Application>Microsoft Office PowerPoint</Application>
  <PresentationFormat>Widescreen</PresentationFormat>
  <Paragraphs>145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Senate Faculty Development Committee</vt:lpstr>
      <vt:lpstr>Effects of the Pandemic: Faculty Feedback</vt:lpstr>
      <vt:lpstr>PowerPoint Presentation</vt:lpstr>
      <vt:lpstr>Q12 - Which of the following best describes you? </vt:lpstr>
      <vt:lpstr>PowerPoint Presentation</vt:lpstr>
      <vt:lpstr>PowerPoint Presentation</vt:lpstr>
      <vt:lpstr>PowerPoint Presentation</vt:lpstr>
      <vt:lpstr>PowerPoint Presentation</vt:lpstr>
      <vt:lpstr>Qualitative Feedback</vt:lpstr>
      <vt:lpstr>PowerPoint Presentation</vt:lpstr>
      <vt:lpstr>PowerPoint Presentation</vt:lpstr>
      <vt:lpstr>Points for 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M May</dc:creator>
  <cp:lastModifiedBy>Melissa M Wert</cp:lastModifiedBy>
  <cp:revision>15</cp:revision>
  <dcterms:created xsi:type="dcterms:W3CDTF">2022-05-30T13:10:29Z</dcterms:created>
  <dcterms:modified xsi:type="dcterms:W3CDTF">2022-06-07T14:53:24Z</dcterms:modified>
</cp:coreProperties>
</file>