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7"/>
  </p:notesMasterIdLst>
  <p:sldIdLst>
    <p:sldId id="303" r:id="rId2"/>
    <p:sldId id="256" r:id="rId3"/>
    <p:sldId id="302" r:id="rId4"/>
    <p:sldId id="281" r:id="rId5"/>
    <p:sldId id="280" r:id="rId6"/>
    <p:sldId id="293" r:id="rId7"/>
    <p:sldId id="288" r:id="rId8"/>
    <p:sldId id="275" r:id="rId9"/>
    <p:sldId id="264" r:id="rId10"/>
    <p:sldId id="304" r:id="rId11"/>
    <p:sldId id="259" r:id="rId12"/>
    <p:sldId id="260" r:id="rId13"/>
    <p:sldId id="278" r:id="rId14"/>
    <p:sldId id="267" r:id="rId15"/>
    <p:sldId id="305" r:id="rId16"/>
    <p:sldId id="300" r:id="rId17"/>
    <p:sldId id="296" r:id="rId18"/>
    <p:sldId id="283" r:id="rId19"/>
    <p:sldId id="289" r:id="rId20"/>
    <p:sldId id="306" r:id="rId21"/>
    <p:sldId id="276" r:id="rId22"/>
    <p:sldId id="270" r:id="rId23"/>
    <p:sldId id="265" r:id="rId24"/>
    <p:sldId id="268" r:id="rId25"/>
    <p:sldId id="287" r:id="rId26"/>
    <p:sldId id="271" r:id="rId27"/>
    <p:sldId id="307" r:id="rId28"/>
    <p:sldId id="279" r:id="rId29"/>
    <p:sldId id="284" r:id="rId30"/>
    <p:sldId id="263" r:id="rId31"/>
    <p:sldId id="291" r:id="rId32"/>
    <p:sldId id="299" r:id="rId33"/>
    <p:sldId id="292" r:id="rId34"/>
    <p:sldId id="262" r:id="rId35"/>
    <p:sldId id="29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94660"/>
  </p:normalViewPr>
  <p:slideViewPr>
    <p:cSldViewPr>
      <p:cViewPr varScale="1">
        <p:scale>
          <a:sx n="66" d="100"/>
          <a:sy n="66" d="100"/>
        </p:scale>
        <p:origin x="114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98162363-A3F5-4B7A-8F07-B310C6D98833}" type="slidenum">
              <a:rPr lang="en-US"/>
              <a:pPr>
                <a:defRPr/>
              </a:pPr>
              <a:t>‹#›</a:t>
            </a:fld>
            <a:endParaRPr lang="en-US" dirty="0"/>
          </a:p>
        </p:txBody>
      </p:sp>
    </p:spTree>
    <p:extLst>
      <p:ext uri="{BB962C8B-B14F-4D97-AF65-F5344CB8AC3E}">
        <p14:creationId xmlns:p14="http://schemas.microsoft.com/office/powerpoint/2010/main" val="956746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7A3F87D3-CCD8-4C17-9426-B9A3D2B348CE}" type="slidenum">
              <a:rPr lang="en-US"/>
              <a:pPr>
                <a:defRPr/>
              </a:pPr>
              <a:t>‹#›</a:t>
            </a:fld>
            <a:endParaRPr lang="en-US" dirty="0"/>
          </a:p>
        </p:txBody>
      </p:sp>
    </p:spTree>
    <p:extLst>
      <p:ext uri="{BB962C8B-B14F-4D97-AF65-F5344CB8AC3E}">
        <p14:creationId xmlns:p14="http://schemas.microsoft.com/office/powerpoint/2010/main" val="27338862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57B296-839C-4B02-9BCD-7D99375FD988}" type="slidenum">
              <a:rPr lang="en-US"/>
              <a:pPr>
                <a:defRPr/>
              </a:pPr>
              <a:t>‹#›</a:t>
            </a:fld>
            <a:endParaRPr lang="en-US" dirty="0"/>
          </a:p>
        </p:txBody>
      </p:sp>
    </p:spTree>
    <p:extLst>
      <p:ext uri="{BB962C8B-B14F-4D97-AF65-F5344CB8AC3E}">
        <p14:creationId xmlns:p14="http://schemas.microsoft.com/office/powerpoint/2010/main" val="383611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894E0FC5-7D24-4B51-9E59-E810C5242760}" type="slidenum">
              <a:rPr lang="en-US"/>
              <a:pPr>
                <a:defRPr/>
              </a:pPr>
              <a:t>‹#›</a:t>
            </a:fld>
            <a:endParaRPr lang="en-US" dirty="0"/>
          </a:p>
        </p:txBody>
      </p:sp>
    </p:spTree>
    <p:extLst>
      <p:ext uri="{BB962C8B-B14F-4D97-AF65-F5344CB8AC3E}">
        <p14:creationId xmlns:p14="http://schemas.microsoft.com/office/powerpoint/2010/main" val="93473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7AA89CC-7DF2-4577-B99F-E85CA478C8B0}" type="slidenum">
              <a:rPr lang="en-US"/>
              <a:pPr>
                <a:defRPr/>
              </a:pPr>
              <a:t>‹#›</a:t>
            </a:fld>
            <a:endParaRPr lang="en-US" dirty="0"/>
          </a:p>
        </p:txBody>
      </p:sp>
    </p:spTree>
    <p:extLst>
      <p:ext uri="{BB962C8B-B14F-4D97-AF65-F5344CB8AC3E}">
        <p14:creationId xmlns:p14="http://schemas.microsoft.com/office/powerpoint/2010/main" val="340108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364C0E32-63D9-4EF2-A1F8-CBA67FCEF24F}" type="slidenum">
              <a:rPr lang="en-US"/>
              <a:pPr>
                <a:defRPr/>
              </a:pPr>
              <a:t>‹#›</a:t>
            </a:fld>
            <a:endParaRPr lang="en-US" dirty="0"/>
          </a:p>
        </p:txBody>
      </p:sp>
    </p:spTree>
    <p:extLst>
      <p:ext uri="{BB962C8B-B14F-4D97-AF65-F5344CB8AC3E}">
        <p14:creationId xmlns:p14="http://schemas.microsoft.com/office/powerpoint/2010/main" val="173065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F52C28-08E3-41DD-B9C3-BB4D8CB1C05A}" type="slidenum">
              <a:rPr lang="en-US"/>
              <a:pPr>
                <a:defRPr/>
              </a:pPr>
              <a:t>‹#›</a:t>
            </a:fld>
            <a:endParaRPr lang="en-US" dirty="0"/>
          </a:p>
        </p:txBody>
      </p:sp>
    </p:spTree>
    <p:extLst>
      <p:ext uri="{BB962C8B-B14F-4D97-AF65-F5344CB8AC3E}">
        <p14:creationId xmlns:p14="http://schemas.microsoft.com/office/powerpoint/2010/main" val="1905258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4657A1EE-147A-46EE-BB21-6A32071E1457}" type="slidenum">
              <a:rPr lang="en-US"/>
              <a:pPr>
                <a:defRPr/>
              </a:pPr>
              <a:t>‹#›</a:t>
            </a:fld>
            <a:endParaRPr lang="en-US" dirty="0"/>
          </a:p>
        </p:txBody>
      </p:sp>
    </p:spTree>
    <p:extLst>
      <p:ext uri="{BB962C8B-B14F-4D97-AF65-F5344CB8AC3E}">
        <p14:creationId xmlns:p14="http://schemas.microsoft.com/office/powerpoint/2010/main" val="84473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2F567DB-9E9D-4E29-A455-178D9443622F}" type="slidenum">
              <a:rPr lang="en-US"/>
              <a:pPr>
                <a:defRPr/>
              </a:pPr>
              <a:t>‹#›</a:t>
            </a:fld>
            <a:endParaRPr lang="en-US" dirty="0"/>
          </a:p>
        </p:txBody>
      </p:sp>
    </p:spTree>
    <p:extLst>
      <p:ext uri="{BB962C8B-B14F-4D97-AF65-F5344CB8AC3E}">
        <p14:creationId xmlns:p14="http://schemas.microsoft.com/office/powerpoint/2010/main" val="148740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B00CF9-EF8E-49CA-96C0-720E317698A4}" type="slidenum">
              <a:rPr lang="en-US"/>
              <a:pPr>
                <a:defRPr/>
              </a:pPr>
              <a:t>‹#›</a:t>
            </a:fld>
            <a:endParaRPr lang="en-US" dirty="0"/>
          </a:p>
        </p:txBody>
      </p:sp>
    </p:spTree>
    <p:extLst>
      <p:ext uri="{BB962C8B-B14F-4D97-AF65-F5344CB8AC3E}">
        <p14:creationId xmlns:p14="http://schemas.microsoft.com/office/powerpoint/2010/main" val="33616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FDC8BF-B7B1-4BB1-AD50-3CD4F13827CF}" type="slidenum">
              <a:rPr lang="en-US"/>
              <a:pPr>
                <a:defRPr/>
              </a:pPr>
              <a:t>‹#›</a:t>
            </a:fld>
            <a:endParaRPr lang="en-US" dirty="0"/>
          </a:p>
        </p:txBody>
      </p:sp>
    </p:spTree>
    <p:extLst>
      <p:ext uri="{BB962C8B-B14F-4D97-AF65-F5344CB8AC3E}">
        <p14:creationId xmlns:p14="http://schemas.microsoft.com/office/powerpoint/2010/main" val="395127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0766022-7A63-4D35-91A1-329CEEAFF419}" type="slidenum">
              <a:rPr lang="en-US"/>
              <a:pPr>
                <a:defRPr/>
              </a:pPr>
              <a:t>‹#›</a:t>
            </a:fld>
            <a:endParaRPr lang="en-US" dirty="0"/>
          </a:p>
        </p:txBody>
      </p:sp>
    </p:spTree>
    <p:extLst>
      <p:ext uri="{BB962C8B-B14F-4D97-AF65-F5344CB8AC3E}">
        <p14:creationId xmlns:p14="http://schemas.microsoft.com/office/powerpoint/2010/main" val="20371556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3FC367C-C842-4717-99D3-EAD501B0CF11}" type="slidenum">
              <a:rPr lang="en-US"/>
              <a:pPr>
                <a:defRPr/>
              </a:pPr>
              <a:t>‹#›</a:t>
            </a:fld>
            <a:endParaRPr lang="en-US" dirty="0"/>
          </a:p>
        </p:txBody>
      </p:sp>
    </p:spTree>
    <p:extLst>
      <p:ext uri="{BB962C8B-B14F-4D97-AF65-F5344CB8AC3E}">
        <p14:creationId xmlns:p14="http://schemas.microsoft.com/office/powerpoint/2010/main" val="231187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2AF2653-A0AE-4D0C-9D7E-34883D8CDBB6}" type="slidenum">
              <a:rPr lang="en-US"/>
              <a:pPr>
                <a:defRPr/>
              </a:pPr>
              <a:t>‹#›</a:t>
            </a:fld>
            <a:endParaRPr lang="en-US" dirty="0"/>
          </a:p>
        </p:txBody>
      </p:sp>
    </p:spTree>
    <p:extLst>
      <p:ext uri="{BB962C8B-B14F-4D97-AF65-F5344CB8AC3E}">
        <p14:creationId xmlns:p14="http://schemas.microsoft.com/office/powerpoint/2010/main" val="7714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271F33C-84FF-418E-BDC0-AD42E9945EF2}" type="slidenum">
              <a:rPr lang="en-US"/>
              <a:pPr>
                <a:defRPr/>
              </a:pPr>
              <a:t>‹#›</a:t>
            </a:fld>
            <a:endParaRPr lang="en-US" dirty="0"/>
          </a:p>
        </p:txBody>
      </p:sp>
    </p:spTree>
    <p:extLst>
      <p:ext uri="{BB962C8B-B14F-4D97-AF65-F5344CB8AC3E}">
        <p14:creationId xmlns:p14="http://schemas.microsoft.com/office/powerpoint/2010/main" val="421384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70EA7816-E50D-4E25-869D-4C9CE581680D}" type="slidenum">
              <a:rPr lang="en-US"/>
              <a:pPr>
                <a:defRPr/>
              </a:pPr>
              <a:t>‹#›</a:t>
            </a:fld>
            <a:endParaRPr lang="en-US" dirty="0"/>
          </a:p>
        </p:txBody>
      </p:sp>
    </p:spTree>
    <p:extLst>
      <p:ext uri="{BB962C8B-B14F-4D97-AF65-F5344CB8AC3E}">
        <p14:creationId xmlns:p14="http://schemas.microsoft.com/office/powerpoint/2010/main" val="125704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54B425E9-1A62-4452-8F0C-751587830779}" type="slidenum">
              <a:rPr lang="en-US"/>
              <a:pPr>
                <a:defRPr/>
              </a:pPr>
              <a:t>‹#›</a:t>
            </a:fld>
            <a:endParaRPr lang="en-US" dirty="0"/>
          </a:p>
        </p:txBody>
      </p:sp>
    </p:spTree>
    <p:extLst>
      <p:ext uri="{BB962C8B-B14F-4D97-AF65-F5344CB8AC3E}">
        <p14:creationId xmlns:p14="http://schemas.microsoft.com/office/powerpoint/2010/main" val="2090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A66A6866-82FE-4717-890D-5DC4AA8E8465}" type="slidenum">
              <a:rPr lang="en-US"/>
              <a:pPr>
                <a:defRPr/>
              </a:pPr>
              <a:t>‹#›</a:t>
            </a:fld>
            <a:endParaRPr lang="en-US" dirty="0"/>
          </a:p>
        </p:txBody>
      </p:sp>
    </p:spTree>
    <p:extLst>
      <p:ext uri="{BB962C8B-B14F-4D97-AF65-F5344CB8AC3E}">
        <p14:creationId xmlns:p14="http://schemas.microsoft.com/office/powerpoint/2010/main" val="19160985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D4CCA002-975A-45DF-9499-1531DF6948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18" r:id="rId2"/>
    <p:sldLayoutId id="2147483930" r:id="rId3"/>
    <p:sldLayoutId id="2147483919" r:id="rId4"/>
    <p:sldLayoutId id="2147483920" r:id="rId5"/>
    <p:sldLayoutId id="2147483921" r:id="rId6"/>
    <p:sldLayoutId id="2147483931" r:id="rId7"/>
    <p:sldLayoutId id="2147483932" r:id="rId8"/>
    <p:sldLayoutId id="2147483933" r:id="rId9"/>
    <p:sldLayoutId id="2147483922" r:id="rId10"/>
    <p:sldLayoutId id="2147483934" r:id="rId11"/>
    <p:sldLayoutId id="2147483923" r:id="rId12"/>
    <p:sldLayoutId id="2147483924" r:id="rId13"/>
    <p:sldLayoutId id="2147483925" r:id="rId14"/>
    <p:sldLayoutId id="2147483926" r:id="rId15"/>
    <p:sldLayoutId id="2147483927" r:id="rId16"/>
    <p:sldLayoutId id="2147483928" r:id="rId17"/>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Documents%20and%20Settings\Joel%20S\My%20Documents\Joel\My%20Videos\Billie%20Holiday_Easy%20Living.avi" TargetMode="External"/><Relationship Id="rId1" Type="http://schemas.microsoft.com/office/2007/relationships/media" Target="file:///C:\Documents%20and%20Settings\Joel%20S\My%20Documents\Joel\My%20Videos\Billie%20Holiday_Easy%20Living.avi"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9.jpeg"/><Relationship Id="rId2" Type="http://schemas.openxmlformats.org/officeDocument/2006/relationships/video" Target="file:///C:\Documents%20and%20Settings\Joel%20S\My%20Documents\My%20Videos\o_brother_sirens.mpg" TargetMode="External"/><Relationship Id="rId1" Type="http://schemas.microsoft.com/office/2007/relationships/media" Target="file:///C:\Documents%20and%20Settings\Joel%20S\My%20Documents\My%20Videos\o_brother_sirens.mpg"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www.youtube.com/watch?v=SJmZtn8vmt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youtube.com/watch?v=rTFB2Yk4Yx0" TargetMode="External"/><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3.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hyperlink" Target="http://www.ship.edu/~cgboeree/jung.html" TargetMode="Externa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http://witcombe.sbc.edu/eve-women/1evewome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p:txBody>
          <a:bodyPr/>
          <a:lstStyle/>
          <a:p>
            <a:pPr marL="119062" indent="0">
              <a:buNone/>
            </a:pPr>
            <a:r>
              <a:rPr lang="en-US" sz="5400" dirty="0" smtClean="0"/>
              <a:t>Literature </a:t>
            </a:r>
            <a:r>
              <a:rPr lang="en-US" sz="5400" dirty="0"/>
              <a:t>is fundamentally entwined with the psyche. </a:t>
            </a:r>
          </a:p>
          <a:p>
            <a:pPr marL="119062" indent="0" algn="r">
              <a:buNone/>
            </a:pPr>
            <a:r>
              <a:rPr lang="en-US" sz="4800" dirty="0"/>
              <a:t>Patricia Waugh</a:t>
            </a:r>
          </a:p>
        </p:txBody>
      </p:sp>
    </p:spTree>
    <p:extLst>
      <p:ext uri="{BB962C8B-B14F-4D97-AF65-F5344CB8AC3E}">
        <p14:creationId xmlns:p14="http://schemas.microsoft.com/office/powerpoint/2010/main" val="388397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Alt. Readings from </a:t>
            </a:r>
            <a:r>
              <a:rPr lang="en-US" dirty="0" smtClean="0">
                <a:solidFill>
                  <a:srgbClr val="C00000"/>
                </a:solidFill>
              </a:rPr>
              <a:t>The Bible</a:t>
            </a:r>
            <a:r>
              <a:rPr lang="en-US" dirty="0"/>
              <a:t/>
            </a:r>
            <a:br>
              <a:rPr lang="en-US" dirty="0"/>
            </a:br>
            <a:endParaRPr lang="en-US" dirty="0"/>
          </a:p>
        </p:txBody>
      </p:sp>
      <p:sp>
        <p:nvSpPr>
          <p:cNvPr id="6" name="Content Placeholder 5"/>
          <p:cNvSpPr>
            <a:spLocks noGrp="1"/>
          </p:cNvSpPr>
          <p:nvPr>
            <p:ph idx="1"/>
          </p:nvPr>
        </p:nvSpPr>
        <p:spPr/>
        <p:txBody>
          <a:bodyPr/>
          <a:lstStyle/>
          <a:p>
            <a:pPr marL="119062" indent="0">
              <a:buNone/>
            </a:pPr>
            <a:r>
              <a:rPr lang="en-US" dirty="0" smtClean="0"/>
              <a:t>Eve. </a:t>
            </a:r>
            <a:r>
              <a:rPr lang="en-US" dirty="0"/>
              <a:t>Genesis 2.16-17 &amp; 3.6 </a:t>
            </a:r>
          </a:p>
          <a:p>
            <a:pPr marL="119062" indent="0">
              <a:buNone/>
            </a:pPr>
            <a:r>
              <a:rPr lang="en-US" dirty="0" smtClean="0"/>
              <a:t>Delilah. </a:t>
            </a:r>
            <a:r>
              <a:rPr lang="en-US" dirty="0"/>
              <a:t>Judges 16</a:t>
            </a:r>
          </a:p>
          <a:p>
            <a:pPr marL="119062" indent="0">
              <a:buNone/>
            </a:pPr>
            <a:r>
              <a:rPr lang="en-US" dirty="0" smtClean="0"/>
              <a:t>Judith. </a:t>
            </a:r>
            <a:r>
              <a:rPr lang="en-US" dirty="0"/>
              <a:t>7-13</a:t>
            </a:r>
          </a:p>
          <a:p>
            <a:pPr marL="119062" indent="0">
              <a:buNone/>
            </a:pPr>
            <a:r>
              <a:rPr lang="en-US" dirty="0" smtClean="0"/>
              <a:t>Tamar. </a:t>
            </a:r>
            <a:r>
              <a:rPr lang="en-US" dirty="0"/>
              <a:t>Genesis 38</a:t>
            </a:r>
          </a:p>
          <a:p>
            <a:pPr marL="119062" indent="0">
              <a:buNone/>
            </a:pPr>
            <a:r>
              <a:rPr lang="en-US" dirty="0" smtClean="0"/>
              <a:t>Lot’s daughters. Genesis. 19</a:t>
            </a:r>
            <a:endParaRPr lang="en-US" dirty="0"/>
          </a:p>
        </p:txBody>
      </p:sp>
    </p:spTree>
    <p:extLst>
      <p:ext uri="{BB962C8B-B14F-4D97-AF65-F5344CB8AC3E}">
        <p14:creationId xmlns:p14="http://schemas.microsoft.com/office/powerpoint/2010/main" val="315655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40750" cy="838200"/>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Mythology: Homer’s </a:t>
            </a:r>
            <a:r>
              <a:rPr lang="en-US" sz="4000" i="1" dirty="0" smtClean="0">
                <a:solidFill>
                  <a:schemeClr val="accent1">
                    <a:satMod val="150000"/>
                  </a:schemeClr>
                </a:solidFill>
              </a:rPr>
              <a:t>Odyssey: </a:t>
            </a:r>
            <a:br>
              <a:rPr lang="en-US" sz="4000" i="1" dirty="0" smtClean="0">
                <a:solidFill>
                  <a:schemeClr val="accent1">
                    <a:satMod val="150000"/>
                  </a:schemeClr>
                </a:solidFill>
              </a:rPr>
            </a:br>
            <a:r>
              <a:rPr lang="en-US" sz="3200" i="1" dirty="0" smtClean="0">
                <a:solidFill>
                  <a:schemeClr val="accent1">
                    <a:satMod val="150000"/>
                  </a:schemeClr>
                </a:solidFill>
              </a:rPr>
              <a:t>Book 12</a:t>
            </a:r>
            <a:r>
              <a:rPr lang="en-US" sz="4000" i="1" dirty="0" smtClean="0">
                <a:solidFill>
                  <a:schemeClr val="accent1">
                    <a:satMod val="150000"/>
                  </a:schemeClr>
                </a:solidFill>
              </a:rPr>
              <a:t> The Sirens</a:t>
            </a:r>
          </a:p>
        </p:txBody>
      </p:sp>
      <p:sp>
        <p:nvSpPr>
          <p:cNvPr id="14339" name="Rectangle 3"/>
          <p:cNvSpPr>
            <a:spLocks noGrp="1" noRot="1" noChangeArrowheads="1"/>
          </p:cNvSpPr>
          <p:nvPr>
            <p:ph idx="1"/>
          </p:nvPr>
        </p:nvSpPr>
        <p:spPr>
          <a:xfrm>
            <a:off x="914400" y="1600200"/>
            <a:ext cx="7850187" cy="4800600"/>
          </a:xfrm>
        </p:spPr>
        <p:txBody>
          <a:bodyPr wrap="square"/>
          <a:lstStyle/>
          <a:p>
            <a:pPr marL="119062" indent="0" eaLnBrk="1" hangingPunct="1">
              <a:lnSpc>
                <a:spcPct val="80000"/>
              </a:lnSpc>
              <a:buNone/>
            </a:pPr>
            <a:r>
              <a:rPr lang="en-US" sz="2400" dirty="0" smtClean="0"/>
              <a:t>The Sirens were sea-nymphs who charmed by their song all who heard them, so that the unhappy mariners were impelled to cast themselves into the sea to their destruction.</a:t>
            </a:r>
          </a:p>
          <a:p>
            <a:pPr marL="119062" indent="0" eaLnBrk="1" hangingPunct="1">
              <a:lnSpc>
                <a:spcPct val="80000"/>
              </a:lnSpc>
              <a:buNone/>
            </a:pPr>
            <a:endParaRPr lang="en-US" sz="2400" dirty="0" smtClean="0"/>
          </a:p>
          <a:p>
            <a:pPr marL="119062" indent="0" eaLnBrk="1" hangingPunct="1">
              <a:lnSpc>
                <a:spcPct val="80000"/>
              </a:lnSpc>
              <a:buNone/>
            </a:pPr>
            <a:r>
              <a:rPr lang="en-US" sz="2400" dirty="0" smtClean="0"/>
              <a:t>As they approached the Sirens' island, the sea was calm, and over the waters came the notes of music so ravishing and attractive that Ulysses struggled to get loose, and by cries and signs to his people begged to be released; </a:t>
            </a:r>
          </a:p>
          <a:p>
            <a:pPr marL="119062" indent="0" eaLnBrk="1" hangingPunct="1">
              <a:lnSpc>
                <a:spcPct val="80000"/>
              </a:lnSpc>
              <a:buNone/>
            </a:pPr>
            <a:endParaRPr lang="en-US" sz="2400" dirty="0" smtClean="0"/>
          </a:p>
          <a:p>
            <a:pPr marL="119062" indent="0" eaLnBrk="1" hangingPunct="1">
              <a:lnSpc>
                <a:spcPct val="80000"/>
              </a:lnSpc>
              <a:buNone/>
            </a:pPr>
            <a:r>
              <a:rPr lang="en-US" sz="2400" dirty="0" smtClean="0"/>
              <a:t>They held on their course, and the music grew fainter till it ceased to be heard, when with joy Ulysses gave his companions the signal to unseal their ears, and they relieved him from his bonds.    </a:t>
            </a:r>
            <a:r>
              <a:rPr lang="en-US" sz="1800" i="1" dirty="0" smtClean="0"/>
              <a:t>Bulfinch’s Mythology</a:t>
            </a:r>
          </a:p>
        </p:txBody>
      </p:sp>
      <p:sp>
        <p:nvSpPr>
          <p:cNvPr id="17" name="TextBox 16"/>
          <p:cNvSpPr txBox="1"/>
          <p:nvPr/>
        </p:nvSpPr>
        <p:spPr>
          <a:xfrm>
            <a:off x="1600200" y="3200400"/>
            <a:ext cx="2362200" cy="369332"/>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260" y="13854"/>
            <a:ext cx="1830667" cy="135774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a:bodyPr>
          <a:lstStyle/>
          <a:p>
            <a:pPr eaLnBrk="1" fontAlgn="auto" hangingPunct="1">
              <a:spcAft>
                <a:spcPts val="0"/>
              </a:spcAft>
              <a:defRPr/>
            </a:pPr>
            <a:r>
              <a:rPr lang="en-US" sz="4000" dirty="0" smtClean="0">
                <a:solidFill>
                  <a:schemeClr val="accent1">
                    <a:satMod val="150000"/>
                  </a:schemeClr>
                </a:solidFill>
              </a:rPr>
              <a:t>Franz Kafka. </a:t>
            </a:r>
            <a:r>
              <a:rPr lang="en-US" sz="4000" i="1" dirty="0" smtClean="0">
                <a:solidFill>
                  <a:schemeClr val="accent1">
                    <a:satMod val="150000"/>
                  </a:schemeClr>
                </a:solidFill>
              </a:rPr>
              <a:t>The Sirens</a:t>
            </a:r>
          </a:p>
        </p:txBody>
      </p:sp>
      <p:sp>
        <p:nvSpPr>
          <p:cNvPr id="15363" name="Rectangle 3"/>
          <p:cNvSpPr>
            <a:spLocks noGrp="1" noRot="1" noChangeArrowheads="1"/>
          </p:cNvSpPr>
          <p:nvPr>
            <p:ph type="body" sz="half" idx="1"/>
          </p:nvPr>
        </p:nvSpPr>
        <p:spPr>
          <a:xfrm>
            <a:off x="301625" y="1600200"/>
            <a:ext cx="5032375" cy="4498975"/>
          </a:xfrm>
        </p:spPr>
        <p:txBody>
          <a:bodyPr/>
          <a:lstStyle/>
          <a:p>
            <a:pPr marL="119062" indent="0" eaLnBrk="1" hangingPunct="1">
              <a:lnSpc>
                <a:spcPct val="80000"/>
              </a:lnSpc>
              <a:buNone/>
            </a:pPr>
            <a:r>
              <a:rPr lang="en-US" sz="2000" dirty="0" smtClean="0"/>
              <a:t>Thus Odysseus, if one may so express it, did not hear their silence; he thought they were singing and that he alone did not hear them. For a fleeting moment he saw their throats rising and falling, their breasts lifting, their eyes filled with tears, their lips half-parted, but believed that these were accompaniments to the air which died unheard around him. </a:t>
            </a:r>
            <a:br>
              <a:rPr lang="en-US" sz="2000" dirty="0" smtClean="0"/>
            </a:br>
            <a:endParaRPr lang="en-US" sz="2000" dirty="0" smtClean="0"/>
          </a:p>
          <a:p>
            <a:pPr marL="119062" indent="0" eaLnBrk="1" hangingPunct="1">
              <a:lnSpc>
                <a:spcPct val="80000"/>
              </a:lnSpc>
              <a:buNone/>
            </a:pPr>
            <a:r>
              <a:rPr lang="en-US" sz="2000" dirty="0" smtClean="0"/>
              <a:t>But they - lovelier than ever - stretched their necks and turned, letting their awesome hair flutter unbound in the wind, and freely stretched their claws on the rocks. They no longer had any desire to allure; all that they wanted was to hold as long as they could the radiance that fell from Odysseus' great eyes.</a:t>
            </a:r>
          </a:p>
          <a:p>
            <a:pPr eaLnBrk="1" hangingPunct="1">
              <a:lnSpc>
                <a:spcPct val="80000"/>
              </a:lnSpc>
              <a:buFont typeface="Arial" charset="0"/>
              <a:buNone/>
            </a:pPr>
            <a:endParaRPr lang="en-US" sz="1600" dirty="0" smtClean="0"/>
          </a:p>
        </p:txBody>
      </p:sp>
      <p:pic>
        <p:nvPicPr>
          <p:cNvPr id="21508" name="Picture 4" descr="Franz Kaf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828800"/>
            <a:ext cx="2401888" cy="3425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6"/>
          <p:cNvSpPr txBox="1">
            <a:spLocks noChangeArrowheads="1"/>
          </p:cNvSpPr>
          <p:nvPr/>
        </p:nvSpPr>
        <p:spPr bwMode="auto">
          <a:xfrm>
            <a:off x="5943600" y="5638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spcBef>
                <a:spcPct val="50000"/>
              </a:spcBef>
            </a:pPr>
            <a:r>
              <a:rPr lang="en-US" dirty="0"/>
              <a:t>Franz Kafka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normAutofit/>
          </a:bodyPr>
          <a:lstStyle/>
          <a:p>
            <a:pPr eaLnBrk="1" fontAlgn="auto" hangingPunct="1">
              <a:lnSpc>
                <a:spcPct val="125000"/>
              </a:lnSpc>
              <a:spcAft>
                <a:spcPts val="0"/>
              </a:spcAft>
              <a:defRPr/>
            </a:pPr>
            <a:r>
              <a:rPr lang="en-US" sz="4000" dirty="0" smtClean="0">
                <a:solidFill>
                  <a:srgbClr val="C00000"/>
                </a:solidFill>
              </a:rPr>
              <a:t>Fiction</a:t>
            </a:r>
            <a:endParaRPr lang="en-US" sz="3200" dirty="0" smtClean="0">
              <a:solidFill>
                <a:schemeClr val="accent1">
                  <a:satMod val="150000"/>
                </a:schemeClr>
              </a:solidFill>
            </a:endParaRPr>
          </a:p>
        </p:txBody>
      </p:sp>
      <p:sp>
        <p:nvSpPr>
          <p:cNvPr id="25603" name="Text Box 6"/>
          <p:cNvSpPr txBox="1">
            <a:spLocks noChangeArrowheads="1"/>
          </p:cNvSpPr>
          <p:nvPr/>
        </p:nvSpPr>
        <p:spPr bwMode="auto">
          <a:xfrm>
            <a:off x="1143000" y="1988127"/>
            <a:ext cx="7467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t>Nathaniel </a:t>
            </a:r>
            <a:r>
              <a:rPr lang="en-US" sz="2400" dirty="0" smtClean="0"/>
              <a:t>Hawthorne </a:t>
            </a:r>
            <a:r>
              <a:rPr lang="en-US" sz="2400" i="1" dirty="0" smtClean="0"/>
              <a:t>Young Goodman Brown</a:t>
            </a:r>
          </a:p>
          <a:p>
            <a:pPr>
              <a:spcBef>
                <a:spcPct val="50000"/>
              </a:spcBef>
            </a:pPr>
            <a:r>
              <a:rPr lang="en-US" sz="2400" dirty="0" smtClean="0"/>
              <a:t>D</a:t>
            </a:r>
            <a:r>
              <a:rPr lang="en-US" sz="2400" dirty="0"/>
              <a:t>. H. </a:t>
            </a:r>
            <a:r>
              <a:rPr lang="en-US" sz="2400" dirty="0" smtClean="0"/>
              <a:t>Lawrence </a:t>
            </a:r>
            <a:r>
              <a:rPr lang="en-US" sz="2400" i="1" dirty="0"/>
              <a:t>Rocking Horse Winner</a:t>
            </a:r>
          </a:p>
          <a:p>
            <a:pPr>
              <a:spcBef>
                <a:spcPct val="50000"/>
              </a:spcBef>
            </a:pPr>
            <a:r>
              <a:rPr lang="en-US" sz="2400" dirty="0"/>
              <a:t>William Carlos Williams. </a:t>
            </a:r>
            <a:r>
              <a:rPr lang="en-US" sz="2400" i="1" dirty="0"/>
              <a:t>The Use of </a:t>
            </a:r>
            <a:r>
              <a:rPr lang="en-US" sz="2400" i="1" dirty="0" smtClean="0"/>
              <a:t>Force</a:t>
            </a:r>
          </a:p>
          <a:p>
            <a:pPr>
              <a:spcBef>
                <a:spcPct val="50000"/>
              </a:spcBef>
            </a:pPr>
            <a:r>
              <a:rPr lang="en-US" sz="2400" dirty="0" smtClean="0"/>
              <a:t>William Faulkner </a:t>
            </a:r>
            <a:r>
              <a:rPr lang="en-US" sz="2400" i="1" dirty="0" smtClean="0"/>
              <a:t>A Rose for Emily</a:t>
            </a:r>
          </a:p>
          <a:p>
            <a:pPr>
              <a:spcBef>
                <a:spcPct val="50000"/>
              </a:spcBef>
            </a:pPr>
            <a:r>
              <a:rPr lang="en-US" sz="2400" dirty="0" smtClean="0"/>
              <a:t>Frank </a:t>
            </a:r>
            <a:r>
              <a:rPr lang="en-US" sz="2400" dirty="0"/>
              <a:t>O’Connor. </a:t>
            </a:r>
            <a:r>
              <a:rPr lang="en-US" sz="2400" i="1" dirty="0"/>
              <a:t>My Oedipus Complex</a:t>
            </a:r>
            <a:endParaRPr lang="en-US" sz="2400" i="1" dirty="0" smtClean="0"/>
          </a:p>
          <a:p>
            <a:pPr>
              <a:spcBef>
                <a:spcPct val="50000"/>
              </a:spcBef>
            </a:pPr>
            <a:r>
              <a:rPr lang="en-US" sz="2400" dirty="0" smtClean="0"/>
              <a:t>James </a:t>
            </a:r>
            <a:r>
              <a:rPr lang="en-US" sz="2400" dirty="0"/>
              <a:t>Joyce</a:t>
            </a:r>
            <a:r>
              <a:rPr lang="en-US" sz="2400" i="1" dirty="0"/>
              <a:t>. Araby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accent1">
                    <a:satMod val="150000"/>
                  </a:schemeClr>
                </a:solidFill>
              </a:rPr>
              <a:t>James Joyce. </a:t>
            </a:r>
            <a:r>
              <a:rPr lang="en-US" sz="4000" i="1" dirty="0" smtClean="0">
                <a:solidFill>
                  <a:schemeClr val="accent1">
                    <a:satMod val="150000"/>
                  </a:schemeClr>
                </a:solidFill>
              </a:rPr>
              <a:t>Araby</a:t>
            </a:r>
            <a:br>
              <a:rPr lang="en-US" sz="4000" i="1" dirty="0" smtClean="0">
                <a:solidFill>
                  <a:schemeClr val="accent1">
                    <a:satMod val="150000"/>
                  </a:schemeClr>
                </a:solidFill>
              </a:rPr>
            </a:br>
            <a:endParaRPr lang="en-US" sz="3600" dirty="0" smtClean="0">
              <a:solidFill>
                <a:schemeClr val="accent1">
                  <a:satMod val="150000"/>
                </a:schemeClr>
              </a:solidFill>
            </a:endParaRPr>
          </a:p>
        </p:txBody>
      </p:sp>
      <p:pic>
        <p:nvPicPr>
          <p:cNvPr id="23555" name="Picture 5" descr="Joyce at Piano - Freun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0863" y="1671638"/>
            <a:ext cx="3640137" cy="4356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Placeholder 1"/>
          <p:cNvSpPr>
            <a:spLocks noGrp="1"/>
          </p:cNvSpPr>
          <p:nvPr>
            <p:ph type="body" sz="half" idx="2"/>
          </p:nvPr>
        </p:nvSpPr>
        <p:spPr>
          <a:xfrm>
            <a:off x="4191000" y="1600200"/>
            <a:ext cx="4651375" cy="4498975"/>
          </a:xfrm>
        </p:spPr>
        <p:txBody>
          <a:bodyPr rtlCol="0">
            <a:normAutofit fontScale="85000" lnSpcReduction="20000"/>
          </a:bodyPr>
          <a:lstStyle/>
          <a:p>
            <a:pPr marL="118872" indent="0" eaLnBrk="1" fontAlgn="auto" hangingPunct="1">
              <a:spcBef>
                <a:spcPts val="0"/>
              </a:spcBef>
              <a:spcAft>
                <a:spcPts val="0"/>
              </a:spcAft>
              <a:buFont typeface="Wingdings 2"/>
              <a:buNone/>
              <a:defRPr/>
            </a:pPr>
            <a:r>
              <a:rPr lang="en-US" dirty="0"/>
              <a:t>Her name sprang to my lips at moments in strange prayers and praises which I myself did not understand. My eyes were often full of tears (I could not tell why) and at times a flood from my heart seemed to pour itself out into my bosom. I thought little of the future. I did not know whether I would ever speak to her or not or, if I spoke to her, how I could tell her of my confused adoration.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smtClean="0">
                <a:solidFill>
                  <a:srgbClr val="C00000"/>
                </a:solidFill>
              </a:rPr>
              <a:t>Poetry</a:t>
            </a:r>
            <a:r>
              <a:rPr lang="en-US" sz="6000" dirty="0" smtClean="0">
                <a:solidFill>
                  <a:schemeClr val="accent1">
                    <a:satMod val="150000"/>
                  </a:schemeClr>
                </a:solidFill>
              </a:rPr>
              <a:t> </a:t>
            </a:r>
            <a:r>
              <a:rPr lang="en-US" sz="4800" dirty="0" smtClean="0">
                <a:solidFill>
                  <a:schemeClr val="accent1">
                    <a:satMod val="150000"/>
                  </a:schemeClr>
                </a:solidFill>
              </a:rPr>
              <a:t>(some from </a:t>
            </a:r>
            <a:r>
              <a:rPr lang="en-US" sz="4800" dirty="0">
                <a:solidFill>
                  <a:schemeClr val="accent1">
                    <a:satMod val="150000"/>
                  </a:schemeClr>
                </a:solidFill>
              </a:rPr>
              <a:t>DiYanni)</a:t>
            </a:r>
            <a:endParaRPr lang="en-US" dirty="0"/>
          </a:p>
        </p:txBody>
      </p:sp>
      <p:sp>
        <p:nvSpPr>
          <p:cNvPr id="8" name="Content Placeholder 7"/>
          <p:cNvSpPr>
            <a:spLocks noGrp="1"/>
          </p:cNvSpPr>
          <p:nvPr>
            <p:ph idx="1"/>
          </p:nvPr>
        </p:nvSpPr>
        <p:spPr/>
        <p:txBody>
          <a:bodyPr/>
          <a:lstStyle/>
          <a:p>
            <a:pPr marL="119062" indent="0">
              <a:buNone/>
            </a:pPr>
            <a:r>
              <a:rPr lang="en-US" dirty="0"/>
              <a:t>John Donne. To His Mistress Going to Bed</a:t>
            </a:r>
          </a:p>
          <a:p>
            <a:pPr marL="119062" indent="0">
              <a:buNone/>
            </a:pPr>
            <a:r>
              <a:rPr lang="en-US" dirty="0"/>
              <a:t>Emily Dickinson. Come slowly—Eden</a:t>
            </a:r>
          </a:p>
          <a:p>
            <a:pPr marL="119062" indent="0">
              <a:buNone/>
            </a:pPr>
            <a:r>
              <a:rPr lang="en-US" dirty="0"/>
              <a:t>William Carlos Williams. The Dance</a:t>
            </a:r>
          </a:p>
          <a:p>
            <a:pPr marL="119062" indent="0">
              <a:buNone/>
            </a:pPr>
            <a:r>
              <a:rPr lang="en-US" dirty="0"/>
              <a:t>Rita Dove. Canary</a:t>
            </a:r>
          </a:p>
          <a:p>
            <a:pPr marL="119062" indent="0">
              <a:buNone/>
            </a:pPr>
            <a:r>
              <a:rPr lang="en-US" dirty="0"/>
              <a:t>Shakespeare. Sonnet 144</a:t>
            </a:r>
          </a:p>
          <a:p>
            <a:pPr marL="119062" indent="0">
              <a:buNone/>
            </a:pPr>
            <a:r>
              <a:rPr lang="en-US" dirty="0"/>
              <a:t>Edgar Allan Poe. Annabel Lee</a:t>
            </a:r>
          </a:p>
          <a:p>
            <a:pPr marL="119062" indent="0">
              <a:buNone/>
            </a:pPr>
            <a:endParaRPr lang="en-US" dirty="0"/>
          </a:p>
        </p:txBody>
      </p:sp>
    </p:spTree>
    <p:extLst>
      <p:ext uri="{BB962C8B-B14F-4D97-AF65-F5344CB8AC3E}">
        <p14:creationId xmlns:p14="http://schemas.microsoft.com/office/powerpoint/2010/main" val="221788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Donne</a:t>
            </a:r>
            <a:br>
              <a:rPr lang="en-US" dirty="0" smtClean="0"/>
            </a:br>
            <a:r>
              <a:rPr lang="en-US" i="1" dirty="0" smtClean="0"/>
              <a:t>To His Mistress Going to Bed</a:t>
            </a:r>
            <a:endParaRPr lang="en-US" i="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1" y="1850156"/>
            <a:ext cx="2603500" cy="3180631"/>
          </a:xfrm>
        </p:spPr>
      </p:pic>
      <p:sp>
        <p:nvSpPr>
          <p:cNvPr id="5" name="Text Placeholder 4"/>
          <p:cNvSpPr>
            <a:spLocks noGrp="1"/>
          </p:cNvSpPr>
          <p:nvPr>
            <p:ph type="body" sz="half" idx="2"/>
          </p:nvPr>
        </p:nvSpPr>
        <p:spPr>
          <a:xfrm>
            <a:off x="3886200" y="1600200"/>
            <a:ext cx="4956175" cy="4498975"/>
          </a:xfrm>
        </p:spPr>
        <p:txBody>
          <a:bodyPr/>
          <a:lstStyle/>
          <a:p>
            <a:pPr marL="119062" indent="0">
              <a:buNone/>
            </a:pPr>
            <a:r>
              <a:rPr lang="en-US" sz="2000" dirty="0" smtClean="0"/>
              <a:t>Themselves are mystic books, which only we</a:t>
            </a:r>
          </a:p>
          <a:p>
            <a:pPr marL="119062" indent="0">
              <a:buNone/>
            </a:pPr>
            <a:r>
              <a:rPr lang="en-US" sz="2000" dirty="0" smtClean="0"/>
              <a:t>(Whom their imputed grace will dignify)</a:t>
            </a:r>
          </a:p>
          <a:p>
            <a:pPr marL="119062" indent="0">
              <a:buNone/>
            </a:pPr>
            <a:r>
              <a:rPr lang="en-US" sz="2000" dirty="0" smtClean="0"/>
              <a:t>Must see revealed. Then, since that I may know,</a:t>
            </a:r>
          </a:p>
          <a:p>
            <a:pPr marL="119062" indent="0">
              <a:buNone/>
            </a:pPr>
            <a:r>
              <a:rPr lang="en-US" sz="2000" dirty="0" smtClean="0"/>
              <a:t>As liberally as to a midwife, show</a:t>
            </a:r>
          </a:p>
          <a:p>
            <a:pPr marL="119062" indent="0">
              <a:buNone/>
            </a:pPr>
            <a:r>
              <a:rPr lang="en-US" sz="2000" dirty="0" smtClean="0"/>
              <a:t>Thyself: cast all, yea, this white linen hence,</a:t>
            </a:r>
          </a:p>
          <a:p>
            <a:pPr marL="119062" indent="0">
              <a:buNone/>
            </a:pPr>
            <a:r>
              <a:rPr lang="en-US" sz="2000" dirty="0" smtClean="0"/>
              <a:t>There is no penance due to innocence:</a:t>
            </a:r>
          </a:p>
          <a:p>
            <a:pPr marL="119062" indent="0">
              <a:buNone/>
            </a:pPr>
            <a:r>
              <a:rPr lang="en-US" sz="2000" dirty="0" smtClean="0"/>
              <a:t> To teach thee, I am naked first; why than,</a:t>
            </a:r>
          </a:p>
          <a:p>
            <a:pPr marL="119062" indent="0">
              <a:buNone/>
            </a:pPr>
            <a:r>
              <a:rPr lang="en-US" sz="2000" dirty="0" smtClean="0"/>
              <a:t>What need'st thou have more covering than a man?</a:t>
            </a:r>
          </a:p>
          <a:p>
            <a:pPr marL="119062" indent="0">
              <a:buNone/>
            </a:pPr>
            <a:endParaRPr lang="en-US" sz="2000" dirty="0"/>
          </a:p>
          <a:p>
            <a:pPr marL="119062" indent="0">
              <a:buNone/>
            </a:pPr>
            <a:endParaRPr lang="en-US" sz="2000" dirty="0" smtClean="0"/>
          </a:p>
          <a:p>
            <a:pPr marL="119062" indent="0">
              <a:buNone/>
            </a:pPr>
            <a:r>
              <a:rPr lang="en-US" sz="2000" dirty="0" smtClean="0"/>
              <a:t>last lines</a:t>
            </a:r>
            <a:endParaRPr lang="en-US" sz="2000" dirty="0"/>
          </a:p>
        </p:txBody>
      </p:sp>
    </p:spTree>
    <p:extLst>
      <p:ext uri="{BB962C8B-B14F-4D97-AF65-F5344CB8AC3E}">
        <p14:creationId xmlns:p14="http://schemas.microsoft.com/office/powerpoint/2010/main" val="61593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Emily Dickinson</a:t>
            </a:r>
            <a:br>
              <a:rPr lang="en-US" dirty="0" smtClean="0"/>
            </a:br>
            <a:r>
              <a:rPr lang="en-US" sz="4800" i="1" dirty="0"/>
              <a:t>Come slowly—Eden </a:t>
            </a:r>
            <a:r>
              <a:rPr lang="en-US" sz="4800" dirty="0"/>
              <a:t/>
            </a:r>
            <a:br>
              <a:rPr lang="en-US" sz="4800" dirty="0"/>
            </a:br>
            <a:endParaRPr lang="en-US" dirty="0"/>
          </a:p>
        </p:txBody>
      </p:sp>
      <p:sp>
        <p:nvSpPr>
          <p:cNvPr id="3" name="Content Placeholder 2"/>
          <p:cNvSpPr>
            <a:spLocks noGrp="1"/>
          </p:cNvSpPr>
          <p:nvPr>
            <p:ph type="body" sz="half" idx="1"/>
          </p:nvPr>
        </p:nvSpPr>
        <p:spPr/>
        <p:txBody>
          <a:bodyPr/>
          <a:lstStyle/>
          <a:p>
            <a:pPr marL="119062" indent="0">
              <a:buNone/>
            </a:pPr>
            <a:r>
              <a:rPr lang="en-US" sz="2400" dirty="0" smtClean="0">
                <a:effectLst/>
              </a:rPr>
              <a:t>Come slowly—Eden </a:t>
            </a:r>
          </a:p>
          <a:p>
            <a:pPr marL="119062" indent="0">
              <a:buNone/>
            </a:pPr>
            <a:r>
              <a:rPr lang="en-US" sz="2400" dirty="0" smtClean="0">
                <a:effectLst/>
              </a:rPr>
              <a:t>Lips unused to Thee— </a:t>
            </a:r>
          </a:p>
          <a:p>
            <a:pPr marL="119062" indent="0">
              <a:buNone/>
            </a:pPr>
            <a:r>
              <a:rPr lang="en-US" sz="2400" dirty="0" smtClean="0">
                <a:effectLst/>
              </a:rPr>
              <a:t>Bashful—sip thy Jessamines </a:t>
            </a:r>
          </a:p>
          <a:p>
            <a:pPr marL="119062" indent="0">
              <a:buNone/>
            </a:pPr>
            <a:r>
              <a:rPr lang="en-US" sz="2400" dirty="0" smtClean="0">
                <a:effectLst/>
              </a:rPr>
              <a:t>As the fainting Bee— </a:t>
            </a:r>
          </a:p>
          <a:p>
            <a:pPr marL="119062" indent="0">
              <a:buNone/>
            </a:pPr>
            <a:endParaRPr lang="en-US" sz="2400" dirty="0"/>
          </a:p>
          <a:p>
            <a:pPr marL="119062" indent="0">
              <a:buNone/>
            </a:pPr>
            <a:r>
              <a:rPr lang="en-US" sz="2400" dirty="0" smtClean="0">
                <a:effectLst/>
              </a:rPr>
              <a:t>Reaching late his flower, </a:t>
            </a:r>
          </a:p>
          <a:p>
            <a:pPr marL="119062" indent="0">
              <a:buNone/>
            </a:pPr>
            <a:r>
              <a:rPr lang="en-US" sz="2400" dirty="0" smtClean="0">
                <a:effectLst/>
              </a:rPr>
              <a:t>Round her chamber hums— </a:t>
            </a:r>
          </a:p>
          <a:p>
            <a:pPr marL="119062" indent="0">
              <a:buNone/>
            </a:pPr>
            <a:r>
              <a:rPr lang="en-US" sz="2400" dirty="0" smtClean="0">
                <a:effectLst/>
              </a:rPr>
              <a:t>Counts his nectars— </a:t>
            </a:r>
          </a:p>
          <a:p>
            <a:pPr marL="119062" indent="0">
              <a:buNone/>
            </a:pPr>
            <a:r>
              <a:rPr lang="en-US" sz="2400" dirty="0" smtClean="0">
                <a:effectLst/>
              </a:rPr>
              <a:t>Enters—and is lost in Balms.</a:t>
            </a:r>
            <a:endParaRPr lang="en-US" sz="2400" dirty="0"/>
          </a:p>
        </p:txBody>
      </p:sp>
      <p:pic>
        <p:nvPicPr>
          <p:cNvPr id="7" name="Picture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75432" y="1600200"/>
            <a:ext cx="3939710" cy="4498975"/>
          </a:xfrm>
        </p:spPr>
      </p:pic>
    </p:spTree>
    <p:extLst>
      <p:ext uri="{BB962C8B-B14F-4D97-AF65-F5344CB8AC3E}">
        <p14:creationId xmlns:p14="http://schemas.microsoft.com/office/powerpoint/2010/main" val="864375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Rita Dove </a:t>
            </a:r>
            <a:br>
              <a:rPr lang="en-US" dirty="0" smtClean="0">
                <a:solidFill>
                  <a:schemeClr val="accent1">
                    <a:satMod val="150000"/>
                  </a:schemeClr>
                </a:solidFill>
              </a:rPr>
            </a:br>
            <a:r>
              <a:rPr lang="en-US" i="1" dirty="0" smtClean="0">
                <a:solidFill>
                  <a:schemeClr val="accent1">
                    <a:satMod val="150000"/>
                  </a:schemeClr>
                </a:solidFill>
              </a:rPr>
              <a:t>Canary </a:t>
            </a:r>
            <a:r>
              <a:rPr lang="en-US" sz="2000" dirty="0" smtClean="0">
                <a:solidFill>
                  <a:schemeClr val="accent1">
                    <a:satMod val="150000"/>
                  </a:schemeClr>
                </a:solidFill>
              </a:rPr>
              <a:t>(1989)</a:t>
            </a:r>
          </a:p>
        </p:txBody>
      </p:sp>
      <p:sp>
        <p:nvSpPr>
          <p:cNvPr id="17411" name="Rectangle 10"/>
          <p:cNvSpPr>
            <a:spLocks noGrp="1" noRot="1" noChangeArrowheads="1"/>
          </p:cNvSpPr>
          <p:nvPr>
            <p:ph type="body" sz="half" idx="1"/>
          </p:nvPr>
        </p:nvSpPr>
        <p:spPr>
          <a:xfrm>
            <a:off x="301625" y="1600200"/>
            <a:ext cx="4186238" cy="4498975"/>
          </a:xfrm>
        </p:spPr>
        <p:txBody>
          <a:bodyPr/>
          <a:lstStyle/>
          <a:p>
            <a:pPr eaLnBrk="1" hangingPunct="1">
              <a:lnSpc>
                <a:spcPct val="80000"/>
              </a:lnSpc>
              <a:buFont typeface="Arial" charset="0"/>
              <a:buNone/>
            </a:pPr>
            <a:r>
              <a:rPr lang="en-US" sz="1400" b="1" dirty="0" smtClean="0"/>
              <a:t>For Michael S. Harper</a:t>
            </a:r>
          </a:p>
          <a:p>
            <a:pPr eaLnBrk="1" hangingPunct="1">
              <a:lnSpc>
                <a:spcPct val="80000"/>
              </a:lnSpc>
              <a:buFont typeface="Arial" charset="0"/>
              <a:buNone/>
            </a:pPr>
            <a:endParaRPr lang="en-US" sz="1400" b="1" dirty="0" smtClean="0"/>
          </a:p>
          <a:p>
            <a:pPr eaLnBrk="1" hangingPunct="1">
              <a:lnSpc>
                <a:spcPct val="80000"/>
              </a:lnSpc>
              <a:buFont typeface="Arial" charset="0"/>
              <a:buNone/>
            </a:pPr>
            <a:r>
              <a:rPr lang="en-US" sz="1800" dirty="0" smtClean="0"/>
              <a:t>Billie Holiday’s burned voice</a:t>
            </a:r>
          </a:p>
          <a:p>
            <a:pPr eaLnBrk="1" hangingPunct="1">
              <a:lnSpc>
                <a:spcPct val="80000"/>
              </a:lnSpc>
              <a:buFont typeface="Arial" charset="0"/>
              <a:buNone/>
            </a:pPr>
            <a:r>
              <a:rPr lang="en-US" sz="1800" dirty="0" smtClean="0"/>
              <a:t>had as many shadows as lights,</a:t>
            </a:r>
          </a:p>
          <a:p>
            <a:pPr eaLnBrk="1" hangingPunct="1">
              <a:lnSpc>
                <a:spcPct val="80000"/>
              </a:lnSpc>
              <a:buFont typeface="Arial" charset="0"/>
              <a:buNone/>
            </a:pPr>
            <a:r>
              <a:rPr lang="en-US" sz="1800" dirty="0" smtClean="0"/>
              <a:t>a mournful candelabra against a sleek piano,</a:t>
            </a:r>
          </a:p>
          <a:p>
            <a:pPr eaLnBrk="1" hangingPunct="1">
              <a:lnSpc>
                <a:spcPct val="80000"/>
              </a:lnSpc>
              <a:buFont typeface="Arial" charset="0"/>
              <a:buNone/>
            </a:pPr>
            <a:r>
              <a:rPr lang="en-US" sz="1800" dirty="0" smtClean="0"/>
              <a:t>the gardenia her signature under that ruined face.</a:t>
            </a:r>
          </a:p>
          <a:p>
            <a:pPr eaLnBrk="1" hangingPunct="1">
              <a:lnSpc>
                <a:spcPct val="80000"/>
              </a:lnSpc>
              <a:buFont typeface="Arial" charset="0"/>
              <a:buNone/>
            </a:pPr>
            <a:endParaRPr lang="en-US" sz="1800" dirty="0" smtClean="0"/>
          </a:p>
          <a:p>
            <a:pPr eaLnBrk="1" hangingPunct="1">
              <a:lnSpc>
                <a:spcPct val="80000"/>
              </a:lnSpc>
              <a:buFont typeface="Arial" charset="0"/>
              <a:buNone/>
            </a:pPr>
            <a:r>
              <a:rPr lang="en-US" sz="1800" dirty="0" smtClean="0"/>
              <a:t>(Now you’re cooking, drummer to bass,</a:t>
            </a:r>
          </a:p>
          <a:p>
            <a:pPr eaLnBrk="1" hangingPunct="1">
              <a:lnSpc>
                <a:spcPct val="80000"/>
              </a:lnSpc>
              <a:buFont typeface="Arial" charset="0"/>
              <a:buNone/>
            </a:pPr>
            <a:r>
              <a:rPr lang="en-US" sz="1800" dirty="0" smtClean="0"/>
              <a:t>magic spoon, magic needle.</a:t>
            </a:r>
          </a:p>
          <a:p>
            <a:pPr eaLnBrk="1" hangingPunct="1">
              <a:lnSpc>
                <a:spcPct val="80000"/>
              </a:lnSpc>
              <a:buFont typeface="Arial" charset="0"/>
              <a:buNone/>
            </a:pPr>
            <a:r>
              <a:rPr lang="en-US" sz="1800" dirty="0" smtClean="0"/>
              <a:t>Take all day if you have to</a:t>
            </a:r>
          </a:p>
          <a:p>
            <a:pPr eaLnBrk="1" hangingPunct="1">
              <a:lnSpc>
                <a:spcPct val="80000"/>
              </a:lnSpc>
              <a:buFont typeface="Arial" charset="0"/>
              <a:buNone/>
            </a:pPr>
            <a:r>
              <a:rPr lang="en-US" sz="1800" dirty="0" smtClean="0"/>
              <a:t>with your mirror and your bracelet of song.)</a:t>
            </a:r>
          </a:p>
          <a:p>
            <a:pPr eaLnBrk="1" hangingPunct="1">
              <a:lnSpc>
                <a:spcPct val="80000"/>
              </a:lnSpc>
              <a:buFont typeface="Arial" charset="0"/>
              <a:buNone/>
            </a:pPr>
            <a:endParaRPr lang="en-US" sz="1800" dirty="0" smtClean="0"/>
          </a:p>
          <a:p>
            <a:pPr eaLnBrk="1" hangingPunct="1">
              <a:lnSpc>
                <a:spcPct val="80000"/>
              </a:lnSpc>
              <a:buFont typeface="Arial" charset="0"/>
              <a:buNone/>
            </a:pPr>
            <a:r>
              <a:rPr lang="en-US" sz="1800" dirty="0" smtClean="0"/>
              <a:t>Fact is, the invention of women under siege</a:t>
            </a:r>
          </a:p>
          <a:p>
            <a:pPr eaLnBrk="1" hangingPunct="1">
              <a:lnSpc>
                <a:spcPct val="80000"/>
              </a:lnSpc>
              <a:buFont typeface="Arial" charset="0"/>
              <a:buNone/>
            </a:pPr>
            <a:r>
              <a:rPr lang="en-US" sz="1800" dirty="0" smtClean="0"/>
              <a:t>has been to sharpen love in the service of myth.</a:t>
            </a:r>
          </a:p>
          <a:p>
            <a:pPr eaLnBrk="1" hangingPunct="1">
              <a:lnSpc>
                <a:spcPct val="80000"/>
              </a:lnSpc>
              <a:buFont typeface="Arial" charset="0"/>
              <a:buNone/>
            </a:pPr>
            <a:endParaRPr lang="en-US" sz="1800" dirty="0" smtClean="0"/>
          </a:p>
          <a:p>
            <a:pPr eaLnBrk="1" hangingPunct="1">
              <a:lnSpc>
                <a:spcPct val="80000"/>
              </a:lnSpc>
              <a:buFont typeface="Arial" charset="0"/>
              <a:buNone/>
            </a:pPr>
            <a:r>
              <a:rPr lang="en-US" sz="1800" dirty="0" smtClean="0"/>
              <a:t>If you can’t be free, be a mystery.</a:t>
            </a:r>
          </a:p>
          <a:p>
            <a:pPr eaLnBrk="1" hangingPunct="1">
              <a:lnSpc>
                <a:spcPct val="80000"/>
              </a:lnSpc>
              <a:buFont typeface="Arial" charset="0"/>
              <a:buNone/>
            </a:pPr>
            <a:endParaRPr lang="en-US" sz="1400" b="1" dirty="0" smtClean="0"/>
          </a:p>
          <a:p>
            <a:pPr eaLnBrk="1" hangingPunct="1">
              <a:lnSpc>
                <a:spcPct val="80000"/>
              </a:lnSpc>
              <a:buFont typeface="Arial" charset="0"/>
              <a:buChar char="►"/>
            </a:pPr>
            <a:endParaRPr lang="en-US" sz="1400" b="1" dirty="0" smtClean="0"/>
          </a:p>
        </p:txBody>
      </p:sp>
      <p:pic>
        <p:nvPicPr>
          <p:cNvPr id="17412" name="Picture 8" descr="Rita Dov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11725" y="1671638"/>
            <a:ext cx="1968500" cy="21050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40" name="Billie Holiday_Easy Living.avi">
            <a:hlinkClick r:id="" action="ppaction://media"/>
          </p:cNvPr>
          <p:cNvPicPr>
            <a:picLocks noGrp="1" noChangeAspect="1" noChangeArrowheads="1"/>
          </p:cNvPicPr>
          <p:nvPr>
            <p:ph sz="quarter" idx="3"/>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5295900" y="3925888"/>
            <a:ext cx="2897188" cy="2173287"/>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5840"/>
                                        </p:tgtEl>
                                      </p:cBhvr>
                                    </p:cmd>
                                  </p:childTnLst>
                                </p:cTn>
                              </p:par>
                            </p:childTnLst>
                          </p:cTn>
                        </p:par>
                      </p:childTnLst>
                    </p:cTn>
                  </p:par>
                </p:childTnLst>
              </p:cTn>
              <p:nextCondLst>
                <p:cond evt="onClick" delay="0">
                  <p:tgtEl>
                    <p:spTgt spid="205840"/>
                  </p:tgtEl>
                </p:cond>
              </p:nextCondLst>
            </p:seq>
            <p:video>
              <p:cMediaNode>
                <p:cTn id="7" fill="hold" display="0">
                  <p:stCondLst>
                    <p:cond delay="indefinite"/>
                  </p:stCondLst>
                  <p:endCondLst>
                    <p:cond evt="onNext" delay="0">
                      <p:tgtEl>
                        <p:sldTgt/>
                      </p:tgtEl>
                    </p:cond>
                    <p:cond evt="onPrev" delay="0">
                      <p:tgtEl>
                        <p:sldTgt/>
                      </p:tgtEl>
                    </p:cond>
                  </p:endCondLst>
                </p:cTn>
                <p:tgtEl>
                  <p:spTgt spid="20584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sz="3600" dirty="0" smtClean="0">
                <a:solidFill>
                  <a:schemeClr val="accent1">
                    <a:satMod val="150000"/>
                  </a:schemeClr>
                </a:solidFill>
              </a:rPr>
              <a:t>Philip Appleman: </a:t>
            </a:r>
            <a:r>
              <a:rPr lang="en-US" sz="3600" i="1" dirty="0" smtClean="0">
                <a:solidFill>
                  <a:schemeClr val="accent1">
                    <a:satMod val="150000"/>
                  </a:schemeClr>
                </a:solidFill>
              </a:rPr>
              <a:t>Let There Be Light </a:t>
            </a:r>
            <a:r>
              <a:rPr lang="en-US" sz="3600" dirty="0" smtClean="0">
                <a:solidFill>
                  <a:schemeClr val="accent1">
                    <a:satMod val="150000"/>
                  </a:schemeClr>
                </a:solidFill>
              </a:rPr>
              <a:t/>
            </a:r>
            <a:br>
              <a:rPr lang="en-US" sz="3600" dirty="0" smtClean="0">
                <a:solidFill>
                  <a:schemeClr val="accent1">
                    <a:satMod val="150000"/>
                  </a:schemeClr>
                </a:solidFill>
              </a:rPr>
            </a:br>
            <a:endParaRPr lang="en-US" sz="3600" i="1" dirty="0">
              <a:solidFill>
                <a:schemeClr val="accent1">
                  <a:satMod val="150000"/>
                </a:schemeClr>
              </a:solidFill>
            </a:endParaRPr>
          </a:p>
        </p:txBody>
      </p:sp>
      <p:sp>
        <p:nvSpPr>
          <p:cNvPr id="2" name="Text Placeholder 1"/>
          <p:cNvSpPr>
            <a:spLocks noGrp="1"/>
          </p:cNvSpPr>
          <p:nvPr>
            <p:ph type="body" sz="half" idx="1"/>
          </p:nvPr>
        </p:nvSpPr>
        <p:spPr/>
        <p:txBody>
          <a:bodyPr/>
          <a:lstStyle/>
          <a:p>
            <a:pPr marL="119062" indent="0">
              <a:buNone/>
            </a:pPr>
            <a:r>
              <a:rPr lang="en-US" sz="2800" dirty="0" smtClean="0"/>
              <a:t>When </a:t>
            </a:r>
            <a:r>
              <a:rPr lang="en-US" sz="2800" dirty="0"/>
              <a:t>he murmured another refrain of that shimmering promise, “You shall be as gods,” something with wings whispered back in my heart, and I crunched the apple—a taste so good I just had to share it with Adam.</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209800"/>
            <a:ext cx="3370263" cy="33702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355848"/>
            <a:ext cx="8229600" cy="1673352"/>
          </a:xfrm>
        </p:spPr>
        <p:txBody>
          <a:bodyPr>
            <a:normAutofit fontScale="90000"/>
          </a:bodyPr>
          <a:lstStyle/>
          <a:p>
            <a:pPr eaLnBrk="1" fontAlgn="auto" hangingPunct="1">
              <a:lnSpc>
                <a:spcPct val="125000"/>
              </a:lnSpc>
              <a:spcAft>
                <a:spcPts val="0"/>
              </a:spcAft>
              <a:defRPr/>
            </a:pPr>
            <a:r>
              <a:rPr lang="en-US" sz="4900" dirty="0" smtClean="0"/>
              <a:t>Literature </a:t>
            </a:r>
            <a:r>
              <a:rPr lang="en-US" sz="4900" dirty="0"/>
              <a:t>and the Human Psyche</a:t>
            </a:r>
            <a:r>
              <a:rPr lang="en-US" sz="4000" dirty="0"/>
              <a:t/>
            </a:r>
            <a:br>
              <a:rPr lang="en-US" sz="4000" dirty="0"/>
            </a:br>
            <a:endParaRPr lang="en-US" sz="4000" dirty="0" smtClean="0">
              <a:solidFill>
                <a:schemeClr val="accent1">
                  <a:satMod val="150000"/>
                </a:schemeClr>
              </a:solidFill>
            </a:endParaRPr>
          </a:p>
        </p:txBody>
      </p:sp>
      <p:sp>
        <p:nvSpPr>
          <p:cNvPr id="2" name="Subtitle 1"/>
          <p:cNvSpPr>
            <a:spLocks noGrp="1"/>
          </p:cNvSpPr>
          <p:nvPr>
            <p:ph type="subTitle" idx="1"/>
          </p:nvPr>
        </p:nvSpPr>
        <p:spPr/>
        <p:txBody>
          <a:bodyPr/>
          <a:lstStyle/>
          <a:p>
            <a:pPr algn="ctr"/>
            <a:r>
              <a:rPr lang="en-US" sz="4800" dirty="0" smtClean="0">
                <a:solidFill>
                  <a:srgbClr val="C00000"/>
                </a:solidFill>
              </a:rPr>
              <a:t>Woman </a:t>
            </a:r>
            <a:r>
              <a:rPr lang="en-US" sz="4800" dirty="0">
                <a:solidFill>
                  <a:srgbClr val="C00000"/>
                </a:solidFill>
              </a:rPr>
              <a:t>as Temptress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C00000"/>
                </a:solidFill>
              </a:rPr>
              <a:t>Drama</a:t>
            </a:r>
            <a:endParaRPr lang="en-US" dirty="0">
              <a:solidFill>
                <a:srgbClr val="C00000"/>
              </a:solidFill>
            </a:endParaRPr>
          </a:p>
        </p:txBody>
      </p:sp>
      <p:sp>
        <p:nvSpPr>
          <p:cNvPr id="7" name="Content Placeholder 6"/>
          <p:cNvSpPr>
            <a:spLocks noGrp="1"/>
          </p:cNvSpPr>
          <p:nvPr>
            <p:ph idx="1"/>
          </p:nvPr>
        </p:nvSpPr>
        <p:spPr/>
        <p:txBody>
          <a:bodyPr/>
          <a:lstStyle/>
          <a:p>
            <a:pPr marL="119062" indent="0">
              <a:buNone/>
            </a:pPr>
            <a:r>
              <a:rPr lang="en-US" dirty="0" smtClean="0"/>
              <a:t>Tennessee Williams</a:t>
            </a:r>
            <a:r>
              <a:rPr lang="en-US" dirty="0"/>
              <a:t>. </a:t>
            </a:r>
            <a:r>
              <a:rPr lang="en-US" i="1" dirty="0"/>
              <a:t>A Streetcar Named Desire</a:t>
            </a:r>
          </a:p>
          <a:p>
            <a:pPr marL="119062" indent="0">
              <a:buNone/>
            </a:pPr>
            <a:r>
              <a:rPr lang="en-US" dirty="0" smtClean="0"/>
              <a:t>Jean Racine</a:t>
            </a:r>
            <a:r>
              <a:rPr lang="en-US" dirty="0"/>
              <a:t>. </a:t>
            </a:r>
            <a:r>
              <a:rPr lang="en-US" i="1" dirty="0" smtClean="0"/>
              <a:t>Phaedra</a:t>
            </a:r>
          </a:p>
          <a:p>
            <a:pPr marL="119062" indent="0">
              <a:buNone/>
            </a:pPr>
            <a:r>
              <a:rPr lang="en-US" dirty="0" smtClean="0"/>
              <a:t>David Hwang. </a:t>
            </a:r>
            <a:r>
              <a:rPr lang="en-US" i="1" dirty="0"/>
              <a:t>M</a:t>
            </a:r>
            <a:r>
              <a:rPr lang="en-US" i="1" dirty="0" smtClean="0"/>
              <a:t> Butterfly</a:t>
            </a:r>
            <a:endParaRPr lang="en-US" i="1" dirty="0"/>
          </a:p>
          <a:p>
            <a:pPr marL="119062" indent="0">
              <a:buNone/>
            </a:pPr>
            <a:r>
              <a:rPr lang="en-US" dirty="0" smtClean="0"/>
              <a:t>William Shakespeare</a:t>
            </a:r>
            <a:r>
              <a:rPr lang="en-US" dirty="0"/>
              <a:t>. </a:t>
            </a:r>
            <a:endParaRPr lang="en-US" dirty="0" smtClean="0"/>
          </a:p>
          <a:p>
            <a:pPr marL="411162" lvl="1" indent="0">
              <a:buNone/>
            </a:pPr>
            <a:r>
              <a:rPr lang="en-US" sz="3200" i="1" dirty="0" smtClean="0"/>
              <a:t>Macbeth</a:t>
            </a:r>
            <a:endParaRPr lang="en-US" sz="3200" i="1" dirty="0"/>
          </a:p>
          <a:p>
            <a:pPr marL="411162" lvl="1" indent="0">
              <a:buNone/>
            </a:pPr>
            <a:r>
              <a:rPr lang="en-US" sz="3200" i="1" dirty="0" smtClean="0"/>
              <a:t>Taming </a:t>
            </a:r>
            <a:r>
              <a:rPr lang="en-US" sz="3200" i="1" dirty="0"/>
              <a:t>of the </a:t>
            </a:r>
            <a:r>
              <a:rPr lang="en-US" sz="3200" i="1" dirty="0" smtClean="0"/>
              <a:t>Shrew</a:t>
            </a:r>
          </a:p>
          <a:p>
            <a:pPr marL="411162" lvl="1" indent="0">
              <a:buNone/>
            </a:pPr>
            <a:r>
              <a:rPr lang="en-US" sz="3200" i="1" dirty="0" smtClean="0"/>
              <a:t>Othello</a:t>
            </a:r>
          </a:p>
          <a:p>
            <a:pPr marL="411162" lvl="1" indent="0">
              <a:buNone/>
            </a:pPr>
            <a:r>
              <a:rPr lang="en-US" sz="3200" i="1" dirty="0" smtClean="0"/>
              <a:t>Anthony and Cleopatra</a:t>
            </a:r>
            <a:endParaRPr lang="en-US" sz="3200" i="1" dirty="0"/>
          </a:p>
          <a:p>
            <a:pPr marL="119062" indent="0">
              <a:buNone/>
            </a:pPr>
            <a:endParaRPr lang="en-US" dirty="0"/>
          </a:p>
        </p:txBody>
      </p:sp>
    </p:spTree>
    <p:extLst>
      <p:ext uri="{BB962C8B-B14F-4D97-AF65-F5344CB8AC3E}">
        <p14:creationId xmlns:p14="http://schemas.microsoft.com/office/powerpoint/2010/main" val="599635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The Temptress in </a:t>
            </a:r>
            <a:r>
              <a:rPr lang="en-US" dirty="0" smtClean="0">
                <a:solidFill>
                  <a:srgbClr val="C00000"/>
                </a:solidFill>
              </a:rPr>
              <a:t>Art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Rot="1" noChangeArrowheads="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Early Christian Period</a:t>
            </a:r>
            <a:br>
              <a:rPr lang="en-US" sz="4000" dirty="0" smtClean="0">
                <a:solidFill>
                  <a:schemeClr val="accent1">
                    <a:satMod val="150000"/>
                  </a:schemeClr>
                </a:solidFill>
              </a:rPr>
            </a:br>
            <a:r>
              <a:rPr lang="en-US" sz="4000" dirty="0" smtClean="0">
                <a:solidFill>
                  <a:schemeClr val="accent1">
                    <a:satMod val="150000"/>
                  </a:schemeClr>
                </a:solidFill>
              </a:rPr>
              <a:t>Syrian Church Mosaic  2</a:t>
            </a:r>
            <a:r>
              <a:rPr lang="en-US" sz="2800" dirty="0" smtClean="0">
                <a:solidFill>
                  <a:schemeClr val="accent1">
                    <a:satMod val="150000"/>
                  </a:schemeClr>
                </a:solidFill>
              </a:rPr>
              <a:t>nd</a:t>
            </a:r>
            <a:r>
              <a:rPr lang="en-US" sz="4000" baseline="30000" dirty="0" smtClean="0">
                <a:solidFill>
                  <a:schemeClr val="accent1">
                    <a:satMod val="150000"/>
                  </a:schemeClr>
                </a:solidFill>
              </a:rPr>
              <a:t>c</a:t>
            </a:r>
          </a:p>
        </p:txBody>
      </p:sp>
      <p:pic>
        <p:nvPicPr>
          <p:cNvPr id="27651" name="Picture 4" descr="Adam and Eve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0"/>
            <a:ext cx="3440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accent1">
                    <a:satMod val="150000"/>
                  </a:schemeClr>
                </a:solidFill>
              </a:rPr>
              <a:t>Medieval Representations</a:t>
            </a:r>
            <a:br>
              <a:rPr lang="en-US" sz="4000" dirty="0" smtClean="0">
                <a:solidFill>
                  <a:schemeClr val="accent1">
                    <a:satMod val="150000"/>
                  </a:schemeClr>
                </a:solidFill>
              </a:rPr>
            </a:br>
            <a:r>
              <a:rPr lang="en-US" sz="4000" dirty="0" smtClean="0">
                <a:solidFill>
                  <a:schemeClr val="accent1">
                    <a:satMod val="150000"/>
                  </a:schemeClr>
                </a:solidFill>
              </a:rPr>
              <a:t> Lorenzo  </a:t>
            </a:r>
            <a:r>
              <a:rPr lang="en-US" sz="3200" dirty="0" smtClean="0">
                <a:solidFill>
                  <a:schemeClr val="accent1">
                    <a:satMod val="150000"/>
                  </a:schemeClr>
                </a:solidFill>
              </a:rPr>
              <a:t>1510</a:t>
            </a:r>
          </a:p>
        </p:txBody>
      </p:sp>
      <p:pic>
        <p:nvPicPr>
          <p:cNvPr id="28675" name="Picture 5" descr="An Angel Brings the Holy Communion to Mary Magdalen -lorenz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30525" y="1774825"/>
            <a:ext cx="3282950" cy="4625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Rectangle 7"/>
          <p:cNvSpPr>
            <a:spLocks noGrp="1" noRot="1" noChangeArrowheads="1"/>
          </p:cNvSpPr>
          <p:nvPr>
            <p:ph type="body" sz="half" idx="4294967295"/>
          </p:nvPr>
        </p:nvSpPr>
        <p:spPr>
          <a:xfrm>
            <a:off x="0" y="1600200"/>
            <a:ext cx="3011488" cy="4498975"/>
          </a:xfrm>
        </p:spPr>
        <p:txBody>
          <a:bodyPr/>
          <a:lstStyle/>
          <a:p>
            <a:pPr algn="ctr" eaLnBrk="1" hangingPunct="1">
              <a:buFont typeface="Arial" charset="0"/>
              <a:buNone/>
            </a:pPr>
            <a:r>
              <a:rPr lang="en-US" sz="2800" dirty="0" smtClean="0"/>
              <a:t>“An Angel Brings the Holy Communion to Mary Magdalene”</a:t>
            </a:r>
          </a:p>
          <a:p>
            <a:pPr algn="ctr" eaLnBrk="1" hangingPunct="1">
              <a:buFont typeface="Arial" charset="0"/>
              <a:buNone/>
            </a:pPr>
            <a:endParaRPr lang="en-US" sz="2800" dirty="0" smtClean="0"/>
          </a:p>
          <a:p>
            <a:pPr algn="ctr" eaLnBrk="1" hangingPunct="1">
              <a:buFont typeface="Arial" charset="0"/>
              <a:buNone/>
            </a:pPr>
            <a:endParaRPr lang="en-US"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Grp="1" noRot="1" noChangeArrowheads="1"/>
          </p:cNvSpPr>
          <p:nvPr>
            <p:ph type="title"/>
          </p:nvPr>
        </p:nvSpPr>
        <p:spPr>
          <a:xfrm>
            <a:off x="301625" y="228600"/>
            <a:ext cx="8374063" cy="990600"/>
          </a:xfrm>
        </p:spPr>
        <p:txBody>
          <a:bodyPr>
            <a:normAutofit fontScale="90000"/>
          </a:bodyPr>
          <a:lstStyle/>
          <a:p>
            <a:pPr eaLnBrk="1" fontAlgn="auto" hangingPunct="1">
              <a:spcAft>
                <a:spcPts val="0"/>
              </a:spcAft>
              <a:defRPr/>
            </a:pPr>
            <a:r>
              <a:rPr lang="en-US" sz="3200" dirty="0" smtClean="0">
                <a:solidFill>
                  <a:schemeClr val="accent1">
                    <a:satMod val="150000"/>
                  </a:schemeClr>
                </a:solidFill>
              </a:rPr>
              <a:t>The Renaissance</a:t>
            </a:r>
            <a:br>
              <a:rPr lang="en-US" sz="3200" dirty="0" smtClean="0">
                <a:solidFill>
                  <a:schemeClr val="accent1">
                    <a:satMod val="150000"/>
                  </a:schemeClr>
                </a:solidFill>
              </a:rPr>
            </a:br>
            <a:r>
              <a:rPr lang="en-US" sz="3200" dirty="0" smtClean="0">
                <a:solidFill>
                  <a:schemeClr val="accent1">
                    <a:satMod val="150000"/>
                  </a:schemeClr>
                </a:solidFill>
              </a:rPr>
              <a:t> Michelangelo’s “Temptation and Fall”</a:t>
            </a:r>
            <a:r>
              <a:rPr lang="en-US" sz="3600" dirty="0" smtClean="0">
                <a:solidFill>
                  <a:schemeClr val="accent1">
                    <a:satMod val="150000"/>
                  </a:schemeClr>
                </a:solidFill>
              </a:rPr>
              <a:t> </a:t>
            </a:r>
            <a:br>
              <a:rPr lang="en-US" sz="3600" dirty="0" smtClean="0">
                <a:solidFill>
                  <a:schemeClr val="accent1">
                    <a:satMod val="150000"/>
                  </a:schemeClr>
                </a:solidFill>
              </a:rPr>
            </a:br>
            <a:r>
              <a:rPr lang="en-US" sz="2400" dirty="0" smtClean="0">
                <a:solidFill>
                  <a:schemeClr val="accent1">
                    <a:satMod val="150000"/>
                  </a:schemeClr>
                </a:solidFill>
              </a:rPr>
              <a:t>1508-1512</a:t>
            </a:r>
          </a:p>
        </p:txBody>
      </p:sp>
      <p:pic>
        <p:nvPicPr>
          <p:cNvPr id="29699" name="Picture 10" descr="Michelangelo - Temptation and F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6513" y="1774825"/>
            <a:ext cx="6530975" cy="4625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accent1">
                    <a:satMod val="150000"/>
                  </a:schemeClr>
                </a:solidFill>
              </a:rPr>
              <a:t>Peter Paul Reubens</a:t>
            </a:r>
            <a:br>
              <a:rPr lang="en-US" sz="4000" dirty="0" smtClean="0">
                <a:solidFill>
                  <a:schemeClr val="accent1">
                    <a:satMod val="150000"/>
                  </a:schemeClr>
                </a:solidFill>
              </a:rPr>
            </a:br>
            <a:r>
              <a:rPr lang="en-US" sz="4000" dirty="0" smtClean="0">
                <a:solidFill>
                  <a:schemeClr val="accent1">
                    <a:satMod val="150000"/>
                  </a:schemeClr>
                </a:solidFill>
              </a:rPr>
              <a:t>“Samson and Delilah” 1610</a:t>
            </a:r>
          </a:p>
        </p:txBody>
      </p:sp>
      <p:pic>
        <p:nvPicPr>
          <p:cNvPr id="31747" name="Picture 4" descr="Samson &amp; Delilah Reub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3113" y="1774825"/>
            <a:ext cx="5057775" cy="4625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Rot="1" noChangeArrowheads="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John Waterhouse </a:t>
            </a:r>
            <a:br>
              <a:rPr lang="en-US" sz="4000" dirty="0" smtClean="0">
                <a:solidFill>
                  <a:schemeClr val="accent1">
                    <a:satMod val="150000"/>
                  </a:schemeClr>
                </a:solidFill>
              </a:rPr>
            </a:br>
            <a:r>
              <a:rPr lang="en-US" sz="4000" dirty="0" smtClean="0">
                <a:solidFill>
                  <a:schemeClr val="accent1">
                    <a:satMod val="150000"/>
                  </a:schemeClr>
                </a:solidFill>
              </a:rPr>
              <a:t>“The Siren” 1900</a:t>
            </a:r>
          </a:p>
        </p:txBody>
      </p:sp>
      <p:pic>
        <p:nvPicPr>
          <p:cNvPr id="34819" name="Picture 6" descr="Waterhouse The Si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3159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chemeClr val="accent1">
                    <a:satMod val="150000"/>
                  </a:schemeClr>
                </a:solidFill>
              </a:rPr>
              <a:t>The Graphic Novel </a:t>
            </a:r>
            <a:r>
              <a:rPr lang="en-US" sz="4800" dirty="0" smtClean="0">
                <a:solidFill>
                  <a:schemeClr val="accent1">
                    <a:satMod val="150000"/>
                  </a:schemeClr>
                </a:solidFill>
              </a:rPr>
              <a:t/>
            </a:r>
            <a:br>
              <a:rPr lang="en-US" sz="4800" dirty="0" smtClean="0">
                <a:solidFill>
                  <a:schemeClr val="accent1">
                    <a:satMod val="150000"/>
                  </a:schemeClr>
                </a:solidFill>
              </a:rPr>
            </a:br>
            <a:r>
              <a:rPr lang="en-US" sz="4800" dirty="0" smtClean="0">
                <a:solidFill>
                  <a:schemeClr val="accent1">
                    <a:satMod val="150000"/>
                  </a:schemeClr>
                </a:solidFill>
              </a:rPr>
              <a:t>R</a:t>
            </a:r>
            <a:r>
              <a:rPr lang="en-US" sz="4800" dirty="0">
                <a:solidFill>
                  <a:schemeClr val="accent1">
                    <a:satMod val="150000"/>
                  </a:schemeClr>
                </a:solidFill>
              </a:rPr>
              <a:t>. </a:t>
            </a:r>
            <a:r>
              <a:rPr lang="en-US" sz="4800" dirty="0" smtClean="0">
                <a:solidFill>
                  <a:schemeClr val="accent1">
                    <a:satMod val="150000"/>
                  </a:schemeClr>
                </a:solidFill>
              </a:rPr>
              <a:t>Crumb. </a:t>
            </a:r>
            <a:r>
              <a:rPr lang="en-US" sz="4800" i="1" dirty="0">
                <a:solidFill>
                  <a:schemeClr val="accent1">
                    <a:satMod val="150000"/>
                  </a:schemeClr>
                </a:solidFill>
              </a:rPr>
              <a:t>Genesis</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495215"/>
            <a:ext cx="3727648" cy="4905585"/>
          </a:xfrm>
          <a:prstGeom prst="rect">
            <a:avLst/>
          </a:prstGeom>
        </p:spPr>
      </p:pic>
    </p:spTree>
    <p:extLst>
      <p:ext uri="{BB962C8B-B14F-4D97-AF65-F5344CB8AC3E}">
        <p14:creationId xmlns:p14="http://schemas.microsoft.com/office/powerpoint/2010/main" val="2018946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The Temptress in </a:t>
            </a:r>
            <a:r>
              <a:rPr lang="en-US" dirty="0" smtClean="0">
                <a:solidFill>
                  <a:srgbClr val="C00000"/>
                </a:solidFill>
              </a:rPr>
              <a:t>Film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Rot="1" noChangeArrowheads="1"/>
          </p:cNvSpPr>
          <p:nvPr>
            <p:ph type="title" sz="quarter"/>
          </p:nvPr>
        </p:nvSpPr>
        <p:spPr/>
        <p:txBody>
          <a:bodyPr>
            <a:normAutofit fontScale="90000"/>
          </a:bodyPr>
          <a:lstStyle/>
          <a:p>
            <a:pPr eaLnBrk="1" fontAlgn="auto" hangingPunct="1">
              <a:spcAft>
                <a:spcPts val="0"/>
              </a:spcAft>
              <a:defRPr/>
            </a:pPr>
            <a:r>
              <a:rPr lang="en-US" sz="4000" dirty="0" smtClean="0">
                <a:solidFill>
                  <a:schemeClr val="accent1">
                    <a:satMod val="150000"/>
                  </a:schemeClr>
                </a:solidFill>
              </a:rPr>
              <a:t>A Persistent Archetype:</a:t>
            </a:r>
            <a:br>
              <a:rPr lang="en-US" sz="4000" dirty="0" smtClean="0">
                <a:solidFill>
                  <a:schemeClr val="accent1">
                    <a:satMod val="150000"/>
                  </a:schemeClr>
                </a:solidFill>
              </a:rPr>
            </a:br>
            <a:r>
              <a:rPr lang="en-US" sz="4000" dirty="0" smtClean="0">
                <a:solidFill>
                  <a:schemeClr val="accent1">
                    <a:satMod val="150000"/>
                  </a:schemeClr>
                </a:solidFill>
              </a:rPr>
              <a:t>Woman as Temptress In Film </a:t>
            </a:r>
          </a:p>
        </p:txBody>
      </p:sp>
      <p:pic>
        <p:nvPicPr>
          <p:cNvPr id="242709" name="Picture 21" descr="Madonn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57325" y="1600200"/>
            <a:ext cx="1882775" cy="21732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711" name="Picture 23" descr="Marylin Monro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86200" y="1635125"/>
            <a:ext cx="4648200" cy="39385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713" name="Picture 25" descr="Brigitte Bardo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1676400"/>
            <a:ext cx="4278313" cy="3198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715" name="Picture 27" descr="sophia loren"/>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736076" y="1955999"/>
            <a:ext cx="2870200" cy="36560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703" name="Picture 15" descr="Theda Bar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76400"/>
            <a:ext cx="4343400" cy="257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8"/>
          <p:cNvSpPr txBox="1">
            <a:spLocks noChangeArrowheads="1"/>
          </p:cNvSpPr>
          <p:nvPr/>
        </p:nvSpPr>
        <p:spPr bwMode="auto">
          <a:xfrm>
            <a:off x="1066800" y="57150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000" dirty="0">
                <a:latin typeface="Times New Roman" pitchFamily="18" charset="0"/>
              </a:rPr>
              <a:t>… the devil would make us slip through the flesh, just as he made that man Adam to slip, through Eve.     St. Augustine</a:t>
            </a:r>
            <a:endParaRPr lang="en-US" dirty="0">
              <a:latin typeface="Times New Roman" pitchFamily="18" charset="0"/>
            </a:endParaRPr>
          </a:p>
        </p:txBody>
      </p:sp>
      <p:pic>
        <p:nvPicPr>
          <p:cNvPr id="242718" name="Picture 30" descr="Halle B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810453"/>
            <a:ext cx="3507476" cy="28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22" name="Text Box 34"/>
          <p:cNvSpPr txBox="1">
            <a:spLocks noChangeArrowheads="1"/>
          </p:cNvSpPr>
          <p:nvPr/>
        </p:nvSpPr>
        <p:spPr bwMode="auto">
          <a:xfrm>
            <a:off x="381000" y="2743200"/>
            <a:ext cx="22098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dirty="0"/>
              <a:t>Theda Bara</a:t>
            </a:r>
          </a:p>
          <a:p>
            <a:pPr>
              <a:spcBef>
                <a:spcPct val="50000"/>
              </a:spcBef>
            </a:pPr>
            <a:r>
              <a:rPr lang="en-US" dirty="0"/>
              <a:t>Sophia Loren</a:t>
            </a:r>
          </a:p>
          <a:p>
            <a:pPr>
              <a:spcBef>
                <a:spcPct val="50000"/>
              </a:spcBef>
            </a:pPr>
            <a:r>
              <a:rPr lang="en-US" dirty="0"/>
              <a:t>Brigitte Bardot</a:t>
            </a:r>
          </a:p>
          <a:p>
            <a:pPr>
              <a:spcBef>
                <a:spcPct val="50000"/>
              </a:spcBef>
            </a:pPr>
            <a:r>
              <a:rPr lang="en-US" dirty="0"/>
              <a:t>Marylin Monroe</a:t>
            </a:r>
          </a:p>
          <a:p>
            <a:pPr>
              <a:spcBef>
                <a:spcPct val="50000"/>
              </a:spcBef>
            </a:pPr>
            <a:r>
              <a:rPr lang="en-US" dirty="0"/>
              <a:t>Madonna</a:t>
            </a:r>
          </a:p>
          <a:p>
            <a:pPr>
              <a:spcBef>
                <a:spcPct val="50000"/>
              </a:spcBef>
            </a:pPr>
            <a:r>
              <a:rPr lang="en-US" dirty="0"/>
              <a:t>Halle Berry</a:t>
            </a:r>
          </a:p>
        </p:txBody>
      </p:sp>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2000"/>
                                        <p:tgtEl>
                                          <p:spTgt spid="242690"/>
                                        </p:tgtEl>
                                      </p:cBhvr>
                                    </p:animEffect>
                                  </p:childTnLst>
                                </p:cTn>
                              </p:par>
                            </p:childTnLst>
                          </p:cTn>
                        </p:par>
                        <p:par>
                          <p:cTn id="8" fill="hold" nodeType="afterGroup">
                            <p:stCondLst>
                              <p:cond delay="2000"/>
                            </p:stCondLst>
                            <p:childTnLst>
                              <p:par>
                                <p:cTn id="9" presetID="55" presetClass="entr" presetSubtype="0" fill="hold" nodeType="afterEffect">
                                  <p:stCondLst>
                                    <p:cond delay="500"/>
                                  </p:stCondLst>
                                  <p:childTnLst>
                                    <p:set>
                                      <p:cBhvr>
                                        <p:cTn id="10" dur="1" fill="hold">
                                          <p:stCondLst>
                                            <p:cond delay="0"/>
                                          </p:stCondLst>
                                        </p:cTn>
                                        <p:tgtEl>
                                          <p:spTgt spid="242703"/>
                                        </p:tgtEl>
                                        <p:attrNameLst>
                                          <p:attrName>style.visibility</p:attrName>
                                        </p:attrNameLst>
                                      </p:cBhvr>
                                      <p:to>
                                        <p:strVal val="visible"/>
                                      </p:to>
                                    </p:set>
                                    <p:anim calcmode="lin" valueType="num">
                                      <p:cBhvr>
                                        <p:cTn id="11" dur="1000" fill="hold"/>
                                        <p:tgtEl>
                                          <p:spTgt spid="242703"/>
                                        </p:tgtEl>
                                        <p:attrNameLst>
                                          <p:attrName>ppt_w</p:attrName>
                                        </p:attrNameLst>
                                      </p:cBhvr>
                                      <p:tavLst>
                                        <p:tav tm="0">
                                          <p:val>
                                            <p:strVal val="#ppt_w*0.70"/>
                                          </p:val>
                                        </p:tav>
                                        <p:tav tm="100000">
                                          <p:val>
                                            <p:strVal val="#ppt_w"/>
                                          </p:val>
                                        </p:tav>
                                      </p:tavLst>
                                    </p:anim>
                                    <p:anim calcmode="lin" valueType="num">
                                      <p:cBhvr>
                                        <p:cTn id="12" dur="1000" fill="hold"/>
                                        <p:tgtEl>
                                          <p:spTgt spid="242703"/>
                                        </p:tgtEl>
                                        <p:attrNameLst>
                                          <p:attrName>ppt_h</p:attrName>
                                        </p:attrNameLst>
                                      </p:cBhvr>
                                      <p:tavLst>
                                        <p:tav tm="0">
                                          <p:val>
                                            <p:strVal val="#ppt_h"/>
                                          </p:val>
                                        </p:tav>
                                        <p:tav tm="100000">
                                          <p:val>
                                            <p:strVal val="#ppt_h"/>
                                          </p:val>
                                        </p:tav>
                                      </p:tavLst>
                                    </p:anim>
                                    <p:animEffect transition="in" filter="fade">
                                      <p:cBhvr>
                                        <p:cTn id="13" dur="1000"/>
                                        <p:tgtEl>
                                          <p:spTgt spid="242703"/>
                                        </p:tgtEl>
                                      </p:cBhvr>
                                    </p:animEffect>
                                  </p:childTnLst>
                                </p:cTn>
                              </p:par>
                            </p:childTnLst>
                          </p:cTn>
                        </p:par>
                        <p:par>
                          <p:cTn id="14" fill="hold" nodeType="afterGroup">
                            <p:stCondLst>
                              <p:cond delay="3500"/>
                            </p:stCondLst>
                            <p:childTnLst>
                              <p:par>
                                <p:cTn id="15" presetID="10" presetClass="exit" presetSubtype="0" fill="hold" nodeType="afterEffect">
                                  <p:stCondLst>
                                    <p:cond delay="6000"/>
                                  </p:stCondLst>
                                  <p:childTnLst>
                                    <p:animEffect transition="out" filter="fade">
                                      <p:cBhvr>
                                        <p:cTn id="16" dur="1000"/>
                                        <p:tgtEl>
                                          <p:spTgt spid="242703"/>
                                        </p:tgtEl>
                                      </p:cBhvr>
                                    </p:animEffect>
                                    <p:set>
                                      <p:cBhvr>
                                        <p:cTn id="17" dur="1" fill="hold">
                                          <p:stCondLst>
                                            <p:cond delay="999"/>
                                          </p:stCondLst>
                                        </p:cTn>
                                        <p:tgtEl>
                                          <p:spTgt spid="242703"/>
                                        </p:tgtEl>
                                        <p:attrNameLst>
                                          <p:attrName>style.visibility</p:attrName>
                                        </p:attrNameLst>
                                      </p:cBhvr>
                                      <p:to>
                                        <p:strVal val="hidden"/>
                                      </p:to>
                                    </p:set>
                                  </p:childTnLst>
                                </p:cTn>
                              </p:par>
                            </p:childTnLst>
                          </p:cTn>
                        </p:par>
                        <p:par>
                          <p:cTn id="18" fill="hold" nodeType="afterGroup">
                            <p:stCondLst>
                              <p:cond delay="10500"/>
                            </p:stCondLst>
                            <p:childTnLst>
                              <p:par>
                                <p:cTn id="19" presetID="55" presetClass="entr" presetSubtype="0" fill="hold" nodeType="afterEffect">
                                  <p:stCondLst>
                                    <p:cond delay="0"/>
                                  </p:stCondLst>
                                  <p:childTnLst>
                                    <p:set>
                                      <p:cBhvr>
                                        <p:cTn id="20" dur="1" fill="hold">
                                          <p:stCondLst>
                                            <p:cond delay="0"/>
                                          </p:stCondLst>
                                        </p:cTn>
                                        <p:tgtEl>
                                          <p:spTgt spid="242715"/>
                                        </p:tgtEl>
                                        <p:attrNameLst>
                                          <p:attrName>style.visibility</p:attrName>
                                        </p:attrNameLst>
                                      </p:cBhvr>
                                      <p:to>
                                        <p:strVal val="visible"/>
                                      </p:to>
                                    </p:set>
                                    <p:anim calcmode="lin" valueType="num">
                                      <p:cBhvr>
                                        <p:cTn id="21" dur="1000" fill="hold"/>
                                        <p:tgtEl>
                                          <p:spTgt spid="242715"/>
                                        </p:tgtEl>
                                        <p:attrNameLst>
                                          <p:attrName>ppt_w</p:attrName>
                                        </p:attrNameLst>
                                      </p:cBhvr>
                                      <p:tavLst>
                                        <p:tav tm="0">
                                          <p:val>
                                            <p:strVal val="#ppt_w*0.70"/>
                                          </p:val>
                                        </p:tav>
                                        <p:tav tm="100000">
                                          <p:val>
                                            <p:strVal val="#ppt_w"/>
                                          </p:val>
                                        </p:tav>
                                      </p:tavLst>
                                    </p:anim>
                                    <p:anim calcmode="lin" valueType="num">
                                      <p:cBhvr>
                                        <p:cTn id="22" dur="1000" fill="hold"/>
                                        <p:tgtEl>
                                          <p:spTgt spid="242715"/>
                                        </p:tgtEl>
                                        <p:attrNameLst>
                                          <p:attrName>ppt_h</p:attrName>
                                        </p:attrNameLst>
                                      </p:cBhvr>
                                      <p:tavLst>
                                        <p:tav tm="0">
                                          <p:val>
                                            <p:strVal val="#ppt_h"/>
                                          </p:val>
                                        </p:tav>
                                        <p:tav tm="100000">
                                          <p:val>
                                            <p:strVal val="#ppt_h"/>
                                          </p:val>
                                        </p:tav>
                                      </p:tavLst>
                                    </p:anim>
                                    <p:animEffect transition="in" filter="fade">
                                      <p:cBhvr>
                                        <p:cTn id="23" dur="1000"/>
                                        <p:tgtEl>
                                          <p:spTgt spid="242715"/>
                                        </p:tgtEl>
                                      </p:cBhvr>
                                    </p:animEffect>
                                  </p:childTnLst>
                                </p:cTn>
                              </p:par>
                            </p:childTnLst>
                          </p:cTn>
                        </p:par>
                        <p:par>
                          <p:cTn id="24" fill="hold" nodeType="afterGroup">
                            <p:stCondLst>
                              <p:cond delay="11500"/>
                            </p:stCondLst>
                            <p:childTnLst>
                              <p:par>
                                <p:cTn id="25" presetID="10" presetClass="exit" presetSubtype="0" fill="hold" nodeType="afterEffect">
                                  <p:stCondLst>
                                    <p:cond delay="6500"/>
                                  </p:stCondLst>
                                  <p:childTnLst>
                                    <p:animEffect transition="out" filter="fade">
                                      <p:cBhvr>
                                        <p:cTn id="26" dur="2000"/>
                                        <p:tgtEl>
                                          <p:spTgt spid="242715"/>
                                        </p:tgtEl>
                                      </p:cBhvr>
                                    </p:animEffect>
                                    <p:set>
                                      <p:cBhvr>
                                        <p:cTn id="27" dur="1" fill="hold">
                                          <p:stCondLst>
                                            <p:cond delay="1999"/>
                                          </p:stCondLst>
                                        </p:cTn>
                                        <p:tgtEl>
                                          <p:spTgt spid="242715"/>
                                        </p:tgtEl>
                                        <p:attrNameLst>
                                          <p:attrName>style.visibility</p:attrName>
                                        </p:attrNameLst>
                                      </p:cBhvr>
                                      <p:to>
                                        <p:strVal val="hidden"/>
                                      </p:to>
                                    </p:set>
                                  </p:childTnLst>
                                </p:cTn>
                              </p:par>
                            </p:childTnLst>
                          </p:cTn>
                        </p:par>
                        <p:par>
                          <p:cTn id="28" fill="hold" nodeType="afterGroup">
                            <p:stCondLst>
                              <p:cond delay="20000"/>
                            </p:stCondLst>
                            <p:childTnLst>
                              <p:par>
                                <p:cTn id="29" presetID="7" presetClass="entr" presetSubtype="4" fill="hold" nodeType="afterEffect">
                                  <p:stCondLst>
                                    <p:cond delay="0"/>
                                  </p:stCondLst>
                                  <p:childTnLst>
                                    <p:set>
                                      <p:cBhvr>
                                        <p:cTn id="30" dur="1" fill="hold">
                                          <p:stCondLst>
                                            <p:cond delay="0"/>
                                          </p:stCondLst>
                                        </p:cTn>
                                        <p:tgtEl>
                                          <p:spTgt spid="242713"/>
                                        </p:tgtEl>
                                        <p:attrNameLst>
                                          <p:attrName>style.visibility</p:attrName>
                                        </p:attrNameLst>
                                      </p:cBhvr>
                                      <p:to>
                                        <p:strVal val="visible"/>
                                      </p:to>
                                    </p:set>
                                    <p:anim calcmode="lin" valueType="num">
                                      <p:cBhvr additive="base">
                                        <p:cTn id="31" dur="5000" fill="hold"/>
                                        <p:tgtEl>
                                          <p:spTgt spid="242713"/>
                                        </p:tgtEl>
                                        <p:attrNameLst>
                                          <p:attrName>ppt_x</p:attrName>
                                        </p:attrNameLst>
                                      </p:cBhvr>
                                      <p:tavLst>
                                        <p:tav tm="0">
                                          <p:val>
                                            <p:strVal val="#ppt_x"/>
                                          </p:val>
                                        </p:tav>
                                        <p:tav tm="100000">
                                          <p:val>
                                            <p:strVal val="#ppt_x"/>
                                          </p:val>
                                        </p:tav>
                                      </p:tavLst>
                                    </p:anim>
                                    <p:anim calcmode="lin" valueType="num">
                                      <p:cBhvr additive="base">
                                        <p:cTn id="32" dur="5000" fill="hold"/>
                                        <p:tgtEl>
                                          <p:spTgt spid="242713"/>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5000"/>
                            </p:stCondLst>
                            <p:childTnLst>
                              <p:par>
                                <p:cTn id="34" presetID="55" presetClass="exit" presetSubtype="0" fill="hold" nodeType="afterEffect">
                                  <p:stCondLst>
                                    <p:cond delay="0"/>
                                  </p:stCondLst>
                                  <p:childTnLst>
                                    <p:anim calcmode="lin" valueType="num">
                                      <p:cBhvr>
                                        <p:cTn id="35" dur="2000"/>
                                        <p:tgtEl>
                                          <p:spTgt spid="242713"/>
                                        </p:tgtEl>
                                        <p:attrNameLst>
                                          <p:attrName>ppt_w</p:attrName>
                                        </p:attrNameLst>
                                      </p:cBhvr>
                                      <p:tavLst>
                                        <p:tav tm="0">
                                          <p:val>
                                            <p:strVal val="ppt_w"/>
                                          </p:val>
                                        </p:tav>
                                        <p:tav tm="100000">
                                          <p:val>
                                            <p:strVal val="ppt_w*0.70"/>
                                          </p:val>
                                        </p:tav>
                                      </p:tavLst>
                                    </p:anim>
                                    <p:anim calcmode="lin" valueType="num">
                                      <p:cBhvr>
                                        <p:cTn id="36" dur="2000"/>
                                        <p:tgtEl>
                                          <p:spTgt spid="242713"/>
                                        </p:tgtEl>
                                        <p:attrNameLst>
                                          <p:attrName>ppt_h</p:attrName>
                                        </p:attrNameLst>
                                      </p:cBhvr>
                                      <p:tavLst>
                                        <p:tav tm="0">
                                          <p:val>
                                            <p:strVal val="ppt_h"/>
                                          </p:val>
                                        </p:tav>
                                        <p:tav tm="100000">
                                          <p:val>
                                            <p:strVal val="ppt_h"/>
                                          </p:val>
                                        </p:tav>
                                      </p:tavLst>
                                    </p:anim>
                                    <p:animEffect transition="out" filter="fade">
                                      <p:cBhvr>
                                        <p:cTn id="37" dur="2000"/>
                                        <p:tgtEl>
                                          <p:spTgt spid="242713"/>
                                        </p:tgtEl>
                                      </p:cBhvr>
                                    </p:animEffect>
                                    <p:set>
                                      <p:cBhvr>
                                        <p:cTn id="38" dur="1" fill="hold">
                                          <p:stCondLst>
                                            <p:cond delay="1999"/>
                                          </p:stCondLst>
                                        </p:cTn>
                                        <p:tgtEl>
                                          <p:spTgt spid="242713"/>
                                        </p:tgtEl>
                                        <p:attrNameLst>
                                          <p:attrName>style.visibility</p:attrName>
                                        </p:attrNameLst>
                                      </p:cBhvr>
                                      <p:to>
                                        <p:strVal val="hidden"/>
                                      </p:to>
                                    </p:set>
                                  </p:childTnLst>
                                </p:cTn>
                              </p:par>
                            </p:childTnLst>
                          </p:cTn>
                        </p:par>
                        <p:par>
                          <p:cTn id="39" fill="hold" nodeType="afterGroup">
                            <p:stCondLst>
                              <p:cond delay="27000"/>
                            </p:stCondLst>
                            <p:childTnLst>
                              <p:par>
                                <p:cTn id="40" presetID="7" presetClass="entr" presetSubtype="4" fill="hold" nodeType="afterEffect">
                                  <p:stCondLst>
                                    <p:cond delay="2000"/>
                                  </p:stCondLst>
                                  <p:childTnLst>
                                    <p:set>
                                      <p:cBhvr>
                                        <p:cTn id="41" dur="1" fill="hold">
                                          <p:stCondLst>
                                            <p:cond delay="0"/>
                                          </p:stCondLst>
                                        </p:cTn>
                                        <p:tgtEl>
                                          <p:spTgt spid="242711"/>
                                        </p:tgtEl>
                                        <p:attrNameLst>
                                          <p:attrName>style.visibility</p:attrName>
                                        </p:attrNameLst>
                                      </p:cBhvr>
                                      <p:to>
                                        <p:strVal val="visible"/>
                                      </p:to>
                                    </p:set>
                                    <p:anim calcmode="lin" valueType="num">
                                      <p:cBhvr additive="base">
                                        <p:cTn id="42" dur="5000" fill="hold"/>
                                        <p:tgtEl>
                                          <p:spTgt spid="242711"/>
                                        </p:tgtEl>
                                        <p:attrNameLst>
                                          <p:attrName>ppt_x</p:attrName>
                                        </p:attrNameLst>
                                      </p:cBhvr>
                                      <p:tavLst>
                                        <p:tav tm="0">
                                          <p:val>
                                            <p:strVal val="#ppt_x"/>
                                          </p:val>
                                        </p:tav>
                                        <p:tav tm="100000">
                                          <p:val>
                                            <p:strVal val="#ppt_x"/>
                                          </p:val>
                                        </p:tav>
                                      </p:tavLst>
                                    </p:anim>
                                    <p:anim calcmode="lin" valueType="num">
                                      <p:cBhvr additive="base">
                                        <p:cTn id="43" dur="5000" fill="hold"/>
                                        <p:tgtEl>
                                          <p:spTgt spid="24271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34000"/>
                            </p:stCondLst>
                            <p:childTnLst>
                              <p:par>
                                <p:cTn id="45" presetID="4" presetClass="exit" presetSubtype="16" fill="hold" nodeType="afterEffect">
                                  <p:stCondLst>
                                    <p:cond delay="6000"/>
                                  </p:stCondLst>
                                  <p:childTnLst>
                                    <p:animEffect transition="out" filter="box(in)">
                                      <p:cBhvr>
                                        <p:cTn id="46" dur="3000"/>
                                        <p:tgtEl>
                                          <p:spTgt spid="242711"/>
                                        </p:tgtEl>
                                      </p:cBhvr>
                                    </p:animEffect>
                                    <p:set>
                                      <p:cBhvr>
                                        <p:cTn id="47" dur="1" fill="hold">
                                          <p:stCondLst>
                                            <p:cond delay="2999"/>
                                          </p:stCondLst>
                                        </p:cTn>
                                        <p:tgtEl>
                                          <p:spTgt spid="242711"/>
                                        </p:tgtEl>
                                        <p:attrNameLst>
                                          <p:attrName>style.visibility</p:attrName>
                                        </p:attrNameLst>
                                      </p:cBhvr>
                                      <p:to>
                                        <p:strVal val="hidden"/>
                                      </p:to>
                                    </p:set>
                                  </p:childTnLst>
                                </p:cTn>
                              </p:par>
                            </p:childTnLst>
                          </p:cTn>
                        </p:par>
                        <p:par>
                          <p:cTn id="48" fill="hold" nodeType="afterGroup">
                            <p:stCondLst>
                              <p:cond delay="43000"/>
                            </p:stCondLst>
                            <p:childTnLst>
                              <p:par>
                                <p:cTn id="49" presetID="42" presetClass="entr" presetSubtype="0" fill="hold" nodeType="afterEffect">
                                  <p:stCondLst>
                                    <p:cond delay="2000"/>
                                  </p:stCondLst>
                                  <p:childTnLst>
                                    <p:set>
                                      <p:cBhvr>
                                        <p:cTn id="50" dur="1" fill="hold">
                                          <p:stCondLst>
                                            <p:cond delay="0"/>
                                          </p:stCondLst>
                                        </p:cTn>
                                        <p:tgtEl>
                                          <p:spTgt spid="242709"/>
                                        </p:tgtEl>
                                        <p:attrNameLst>
                                          <p:attrName>style.visibility</p:attrName>
                                        </p:attrNameLst>
                                      </p:cBhvr>
                                      <p:to>
                                        <p:strVal val="visible"/>
                                      </p:to>
                                    </p:set>
                                    <p:animEffect transition="in" filter="fade">
                                      <p:cBhvr>
                                        <p:cTn id="51" dur="3000"/>
                                        <p:tgtEl>
                                          <p:spTgt spid="242709"/>
                                        </p:tgtEl>
                                      </p:cBhvr>
                                    </p:animEffect>
                                    <p:anim calcmode="lin" valueType="num">
                                      <p:cBhvr>
                                        <p:cTn id="52" dur="3000" fill="hold"/>
                                        <p:tgtEl>
                                          <p:spTgt spid="242709"/>
                                        </p:tgtEl>
                                        <p:attrNameLst>
                                          <p:attrName>ppt_x</p:attrName>
                                        </p:attrNameLst>
                                      </p:cBhvr>
                                      <p:tavLst>
                                        <p:tav tm="0">
                                          <p:val>
                                            <p:strVal val="#ppt_x"/>
                                          </p:val>
                                        </p:tav>
                                        <p:tav tm="100000">
                                          <p:val>
                                            <p:strVal val="#ppt_x"/>
                                          </p:val>
                                        </p:tav>
                                      </p:tavLst>
                                    </p:anim>
                                    <p:anim calcmode="lin" valueType="num">
                                      <p:cBhvr>
                                        <p:cTn id="53" dur="3000" fill="hold"/>
                                        <p:tgtEl>
                                          <p:spTgt spid="242709"/>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48000"/>
                            </p:stCondLst>
                            <p:childTnLst>
                              <p:par>
                                <p:cTn id="55" presetID="10" presetClass="exit" presetSubtype="0" fill="hold" nodeType="afterEffect">
                                  <p:stCondLst>
                                    <p:cond delay="3000"/>
                                  </p:stCondLst>
                                  <p:childTnLst>
                                    <p:animEffect transition="out" filter="fade">
                                      <p:cBhvr>
                                        <p:cTn id="56" dur="3000"/>
                                        <p:tgtEl>
                                          <p:spTgt spid="242709"/>
                                        </p:tgtEl>
                                      </p:cBhvr>
                                    </p:animEffect>
                                    <p:set>
                                      <p:cBhvr>
                                        <p:cTn id="57" dur="1" fill="hold">
                                          <p:stCondLst>
                                            <p:cond delay="2999"/>
                                          </p:stCondLst>
                                        </p:cTn>
                                        <p:tgtEl>
                                          <p:spTgt spid="242709"/>
                                        </p:tgtEl>
                                        <p:attrNameLst>
                                          <p:attrName>style.visibility</p:attrName>
                                        </p:attrNameLst>
                                      </p:cBhvr>
                                      <p:to>
                                        <p:strVal val="hidden"/>
                                      </p:to>
                                    </p:set>
                                  </p:childTnLst>
                                </p:cTn>
                              </p:par>
                            </p:childTnLst>
                          </p:cTn>
                        </p:par>
                        <p:par>
                          <p:cTn id="58" fill="hold" nodeType="afterGroup">
                            <p:stCondLst>
                              <p:cond delay="54000"/>
                            </p:stCondLst>
                            <p:childTnLst>
                              <p:par>
                                <p:cTn id="59" presetID="42" presetClass="entr" presetSubtype="0" fill="hold" nodeType="afterEffect">
                                  <p:stCondLst>
                                    <p:cond delay="2500"/>
                                  </p:stCondLst>
                                  <p:childTnLst>
                                    <p:set>
                                      <p:cBhvr>
                                        <p:cTn id="60" dur="1" fill="hold">
                                          <p:stCondLst>
                                            <p:cond delay="0"/>
                                          </p:stCondLst>
                                        </p:cTn>
                                        <p:tgtEl>
                                          <p:spTgt spid="242718"/>
                                        </p:tgtEl>
                                        <p:attrNameLst>
                                          <p:attrName>style.visibility</p:attrName>
                                        </p:attrNameLst>
                                      </p:cBhvr>
                                      <p:to>
                                        <p:strVal val="visible"/>
                                      </p:to>
                                    </p:set>
                                    <p:animEffect transition="in" filter="fade">
                                      <p:cBhvr>
                                        <p:cTn id="61" dur="1500"/>
                                        <p:tgtEl>
                                          <p:spTgt spid="242718"/>
                                        </p:tgtEl>
                                      </p:cBhvr>
                                    </p:animEffect>
                                    <p:anim calcmode="lin" valueType="num">
                                      <p:cBhvr>
                                        <p:cTn id="62" dur="1500" fill="hold"/>
                                        <p:tgtEl>
                                          <p:spTgt spid="242718"/>
                                        </p:tgtEl>
                                        <p:attrNameLst>
                                          <p:attrName>ppt_x</p:attrName>
                                        </p:attrNameLst>
                                      </p:cBhvr>
                                      <p:tavLst>
                                        <p:tav tm="0">
                                          <p:val>
                                            <p:strVal val="#ppt_x"/>
                                          </p:val>
                                        </p:tav>
                                        <p:tav tm="100000">
                                          <p:val>
                                            <p:strVal val="#ppt_x"/>
                                          </p:val>
                                        </p:tav>
                                      </p:tavLst>
                                    </p:anim>
                                    <p:anim calcmode="lin" valueType="num">
                                      <p:cBhvr>
                                        <p:cTn id="63" dur="1500" fill="hold"/>
                                        <p:tgtEl>
                                          <p:spTgt spid="242718"/>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8000"/>
                            </p:stCondLst>
                            <p:childTnLst>
                              <p:par>
                                <p:cTn id="65" presetID="10" presetClass="exit" presetSubtype="0" fill="hold" nodeType="afterEffect">
                                  <p:stCondLst>
                                    <p:cond delay="6000"/>
                                  </p:stCondLst>
                                  <p:childTnLst>
                                    <p:animEffect transition="out" filter="fade">
                                      <p:cBhvr>
                                        <p:cTn id="66" dur="1500"/>
                                        <p:tgtEl>
                                          <p:spTgt spid="242718"/>
                                        </p:tgtEl>
                                      </p:cBhvr>
                                    </p:animEffect>
                                    <p:set>
                                      <p:cBhvr>
                                        <p:cTn id="67" dur="1" fill="hold">
                                          <p:stCondLst>
                                            <p:cond delay="1499"/>
                                          </p:stCondLst>
                                        </p:cTn>
                                        <p:tgtEl>
                                          <p:spTgt spid="242718"/>
                                        </p:tgtEl>
                                        <p:attrNameLst>
                                          <p:attrName>style.visibility</p:attrName>
                                        </p:attrNameLst>
                                      </p:cBhvr>
                                      <p:to>
                                        <p:strVal val="hidden"/>
                                      </p:to>
                                    </p:set>
                                  </p:childTnLst>
                                </p:cTn>
                              </p:par>
                            </p:childTnLst>
                          </p:cTn>
                        </p:par>
                        <p:par>
                          <p:cTn id="68" fill="hold" nodeType="afterGroup">
                            <p:stCondLst>
                              <p:cond delay="65500"/>
                            </p:stCondLst>
                            <p:childTnLst>
                              <p:par>
                                <p:cTn id="69" presetID="1" presetClass="entr" presetSubtype="0" fill="hold" grpId="0" nodeType="afterEffect">
                                  <p:stCondLst>
                                    <p:cond delay="0"/>
                                  </p:stCondLst>
                                  <p:childTnLst>
                                    <p:set>
                                      <p:cBhvr>
                                        <p:cTn id="70" dur="1" fill="hold">
                                          <p:stCondLst>
                                            <p:cond delay="0"/>
                                          </p:stCondLst>
                                        </p:cTn>
                                        <p:tgtEl>
                                          <p:spTgt spid="242722"/>
                                        </p:tgtEl>
                                        <p:attrNameLst>
                                          <p:attrName>style.visibility</p:attrName>
                                        </p:attrNameLst>
                                      </p:cBhvr>
                                      <p:to>
                                        <p:strVal val="visible"/>
                                      </p:to>
                                    </p:set>
                                  </p:childTnLst>
                                </p:cTn>
                              </p:par>
                            </p:childTnLst>
                          </p:cTn>
                        </p:par>
                        <p:par>
                          <p:cTn id="71" fill="hold" nodeType="afterGroup">
                            <p:stCondLst>
                              <p:cond delay="65500"/>
                            </p:stCondLst>
                            <p:childTnLst>
                              <p:par>
                                <p:cTn id="72" presetID="10" presetClass="exit" presetSubtype="0" fill="hold" grpId="1" nodeType="afterEffect">
                                  <p:stCondLst>
                                    <p:cond delay="5000"/>
                                  </p:stCondLst>
                                  <p:childTnLst>
                                    <p:animEffect transition="out" filter="fade">
                                      <p:cBhvr>
                                        <p:cTn id="73" dur="2000"/>
                                        <p:tgtEl>
                                          <p:spTgt spid="242722"/>
                                        </p:tgtEl>
                                      </p:cBhvr>
                                    </p:animEffect>
                                    <p:set>
                                      <p:cBhvr>
                                        <p:cTn id="74" dur="1" fill="hold">
                                          <p:stCondLst>
                                            <p:cond delay="1999"/>
                                          </p:stCondLst>
                                        </p:cTn>
                                        <p:tgtEl>
                                          <p:spTgt spid="242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22" grpId="0"/>
      <p:bldP spid="2427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Hamlet 3.1. </a:t>
            </a:r>
            <a:br>
              <a:rPr lang="en-US" dirty="0" smtClean="0"/>
            </a:br>
            <a:r>
              <a:rPr lang="en-US" sz="2000" dirty="0" smtClean="0"/>
              <a:t>Freud </a:t>
            </a:r>
            <a:r>
              <a:rPr lang="en-US" sz="2000" dirty="0"/>
              <a:t>says that we work out our unfinished business in our dreams. So here is the paradox, in sleep/death/dreams</a:t>
            </a:r>
            <a:r>
              <a:rPr lang="en-US" sz="4800" dirty="0"/>
              <a:t/>
            </a:r>
            <a:br>
              <a:rPr lang="en-US" sz="4800" dirty="0"/>
            </a:br>
            <a:endParaRPr lang="en-US" dirty="0"/>
          </a:p>
        </p:txBody>
      </p:sp>
      <p:sp>
        <p:nvSpPr>
          <p:cNvPr id="6" name="Text Placeholder 5"/>
          <p:cNvSpPr>
            <a:spLocks noGrp="1"/>
          </p:cNvSpPr>
          <p:nvPr>
            <p:ph type="body" sz="half" idx="1"/>
          </p:nvPr>
        </p:nvSpPr>
        <p:spPr/>
        <p:txBody>
          <a:bodyPr/>
          <a:lstStyle/>
          <a:p>
            <a:pPr marL="119062" indent="0">
              <a:buNone/>
            </a:pPr>
            <a:r>
              <a:rPr lang="en-US" sz="1600" dirty="0"/>
              <a:t>To be, or not to be? That is the question</a:t>
            </a:r>
            <a:r>
              <a:rPr lang="en-US" sz="1600" dirty="0" smtClean="0"/>
              <a:t>—</a:t>
            </a:r>
            <a:endParaRPr lang="en-US" sz="1600" dirty="0"/>
          </a:p>
          <a:p>
            <a:pPr marL="119062" indent="0">
              <a:buNone/>
            </a:pPr>
            <a:r>
              <a:rPr lang="en-US" sz="1600" dirty="0"/>
              <a:t>Whether ’tis nobler in the mind to </a:t>
            </a:r>
            <a:r>
              <a:rPr lang="en-US" sz="1600" dirty="0" smtClean="0"/>
              <a:t>suffer</a:t>
            </a:r>
            <a:endParaRPr lang="en-US" sz="1600" dirty="0"/>
          </a:p>
          <a:p>
            <a:pPr marL="119062" indent="0">
              <a:buNone/>
            </a:pPr>
            <a:r>
              <a:rPr lang="en-US" sz="1600" dirty="0"/>
              <a:t>The slings and arrows of outrageous fortune</a:t>
            </a:r>
            <a:r>
              <a:rPr lang="en-US" sz="1600" dirty="0" smtClean="0"/>
              <a:t>,</a:t>
            </a:r>
            <a:endParaRPr lang="en-US" sz="1600" dirty="0"/>
          </a:p>
          <a:p>
            <a:pPr marL="119062" indent="0">
              <a:buNone/>
            </a:pPr>
            <a:r>
              <a:rPr lang="en-US" sz="1600" dirty="0"/>
              <a:t>Or to take arms against a sea of troubles</a:t>
            </a:r>
            <a:r>
              <a:rPr lang="en-US" sz="1600" dirty="0" smtClean="0"/>
              <a:t>,</a:t>
            </a:r>
            <a:endParaRPr lang="en-US" sz="1600" dirty="0"/>
          </a:p>
          <a:p>
            <a:pPr marL="119062" indent="0">
              <a:buNone/>
            </a:pPr>
            <a:r>
              <a:rPr lang="en-US" sz="1600" dirty="0"/>
              <a:t>And, by opposing, end them? To die, to sleep</a:t>
            </a:r>
            <a:r>
              <a:rPr lang="en-US" sz="1600" dirty="0" smtClean="0"/>
              <a:t>—</a:t>
            </a:r>
            <a:endParaRPr lang="en-US" sz="1600" dirty="0"/>
          </a:p>
          <a:p>
            <a:pPr marL="119062" indent="0">
              <a:buNone/>
            </a:pPr>
            <a:r>
              <a:rPr lang="en-US" sz="1600" dirty="0"/>
              <a:t>No more—and by a sleep to say we </a:t>
            </a:r>
            <a:r>
              <a:rPr lang="en-US" sz="1600" dirty="0" smtClean="0"/>
              <a:t>end</a:t>
            </a:r>
            <a:endParaRPr lang="en-US" sz="1600" dirty="0"/>
          </a:p>
          <a:p>
            <a:pPr marL="119062" indent="0">
              <a:buNone/>
            </a:pPr>
            <a:r>
              <a:rPr lang="en-US" sz="1600" dirty="0"/>
              <a:t>The heartache and the thousand natural </a:t>
            </a:r>
            <a:r>
              <a:rPr lang="en-US" sz="1600" dirty="0" smtClean="0"/>
              <a:t>shocks</a:t>
            </a:r>
            <a:endParaRPr lang="en-US" sz="1600" dirty="0"/>
          </a:p>
          <a:p>
            <a:pPr marL="119062" indent="0">
              <a:buNone/>
            </a:pPr>
            <a:r>
              <a:rPr lang="en-US" sz="1600" dirty="0"/>
              <a:t>That flesh is heir to—’tis a </a:t>
            </a:r>
            <a:r>
              <a:rPr lang="en-US" sz="1600" dirty="0" smtClean="0"/>
              <a:t>consummation</a:t>
            </a:r>
            <a:endParaRPr lang="en-US" sz="1600" dirty="0"/>
          </a:p>
          <a:p>
            <a:pPr marL="119062" indent="0">
              <a:buNone/>
            </a:pPr>
            <a:r>
              <a:rPr lang="en-US" sz="1600" dirty="0"/>
              <a:t>Devoutly to be wished! To die, to sleep</a:t>
            </a:r>
            <a:r>
              <a:rPr lang="en-US" sz="1600" dirty="0" smtClean="0"/>
              <a:t>.</a:t>
            </a:r>
            <a:endParaRPr lang="en-US" sz="1600" dirty="0"/>
          </a:p>
          <a:p>
            <a:pPr marL="119062" indent="0">
              <a:buNone/>
            </a:pPr>
            <a:r>
              <a:rPr lang="en-US" sz="1600" dirty="0"/>
              <a:t>To sleep, perchance to dream—ay, there’s the rub</a:t>
            </a:r>
            <a:r>
              <a:rPr lang="en-US" sz="1600" dirty="0" smtClean="0"/>
              <a:t>,</a:t>
            </a:r>
            <a:endParaRPr lang="en-US" sz="1600" dirty="0"/>
          </a:p>
          <a:p>
            <a:pPr marL="119062" indent="0">
              <a:buNone/>
            </a:pPr>
            <a:r>
              <a:rPr lang="en-US" sz="1600" dirty="0"/>
              <a:t>For in that sleep of death what dreams may </a:t>
            </a:r>
            <a:r>
              <a:rPr lang="en-US" sz="1600" dirty="0" smtClean="0"/>
              <a:t>come</a:t>
            </a:r>
            <a:endParaRPr lang="en-US" sz="1600" dirty="0"/>
          </a:p>
          <a:p>
            <a:pPr marL="119062" indent="0">
              <a:buNone/>
            </a:pPr>
            <a:r>
              <a:rPr lang="en-US" sz="1600" dirty="0"/>
              <a:t>When we have shuffled off this mortal coil</a:t>
            </a:r>
            <a:r>
              <a:rPr lang="en-US" sz="1600" dirty="0" smtClean="0"/>
              <a:t>,</a:t>
            </a:r>
            <a:endParaRPr lang="en-US" sz="1600" dirty="0"/>
          </a:p>
          <a:p>
            <a:pPr marL="119062" indent="0">
              <a:buNone/>
            </a:pPr>
            <a:r>
              <a:rPr lang="en-US" sz="1600" dirty="0"/>
              <a:t>Must give us pause. There’s the </a:t>
            </a:r>
            <a:r>
              <a:rPr lang="en-US" sz="1600" dirty="0" smtClean="0"/>
              <a:t>respect</a:t>
            </a:r>
            <a:endParaRPr lang="en-US" sz="1600" dirty="0"/>
          </a:p>
          <a:p>
            <a:pPr marL="119062" indent="0">
              <a:buNone/>
            </a:pPr>
            <a:r>
              <a:rPr lang="en-US" sz="1600" dirty="0"/>
              <a:t>That makes calamity of so long life.</a:t>
            </a:r>
          </a:p>
        </p:txBody>
      </p:sp>
      <p:sp>
        <p:nvSpPr>
          <p:cNvPr id="7" name="Content Placeholder 6"/>
          <p:cNvSpPr>
            <a:spLocks noGrp="1"/>
          </p:cNvSpPr>
          <p:nvPr>
            <p:ph sz="half" idx="2"/>
          </p:nvPr>
        </p:nvSpPr>
        <p:spPr/>
        <p:txBody>
          <a:bodyPr/>
          <a:lstStyle/>
          <a:p>
            <a:pPr marL="119062" indent="0">
              <a:buNone/>
            </a:pPr>
            <a:r>
              <a:rPr lang="en-US" sz="1600" dirty="0" smtClean="0"/>
              <a:t>The existential question posed… to live, or not to live</a:t>
            </a:r>
          </a:p>
          <a:p>
            <a:pPr marL="119062" indent="0">
              <a:buNone/>
            </a:pPr>
            <a:endParaRPr lang="en-US" sz="1600" dirty="0"/>
          </a:p>
          <a:p>
            <a:pPr marL="119062" indent="0">
              <a:buNone/>
            </a:pPr>
            <a:endParaRPr lang="en-US" sz="1600" dirty="0" smtClean="0"/>
          </a:p>
          <a:p>
            <a:pPr marL="119062" indent="0">
              <a:buNone/>
            </a:pPr>
            <a:r>
              <a:rPr lang="en-US" sz="1600" dirty="0" smtClean="0"/>
              <a:t>Contemplates suicide</a:t>
            </a:r>
          </a:p>
          <a:p>
            <a:pPr marL="119062" indent="0">
              <a:buNone/>
            </a:pPr>
            <a:endParaRPr lang="en-US" sz="1600" dirty="0"/>
          </a:p>
          <a:p>
            <a:pPr marL="119062" indent="0">
              <a:buNone/>
            </a:pPr>
            <a:endParaRPr lang="en-US" sz="1600" dirty="0" smtClean="0"/>
          </a:p>
          <a:p>
            <a:pPr marL="119062" indent="0">
              <a:buNone/>
            </a:pPr>
            <a:endParaRPr lang="en-US" sz="1600" dirty="0"/>
          </a:p>
          <a:p>
            <a:pPr marL="119062" indent="0">
              <a:buNone/>
            </a:pPr>
            <a:r>
              <a:rPr lang="en-US" sz="1600" dirty="0" smtClean="0"/>
              <a:t>Death brings peace</a:t>
            </a:r>
          </a:p>
          <a:p>
            <a:pPr marL="119062" indent="0">
              <a:buNone/>
            </a:pPr>
            <a:r>
              <a:rPr lang="en-US" sz="1600" dirty="0" smtClean="0"/>
              <a:t>Death is like sleep</a:t>
            </a:r>
          </a:p>
          <a:p>
            <a:pPr marL="119062" indent="0">
              <a:buNone/>
            </a:pPr>
            <a:endParaRPr lang="en-US" sz="1600" dirty="0"/>
          </a:p>
          <a:p>
            <a:pPr marL="119062" indent="0">
              <a:buNone/>
            </a:pPr>
            <a:r>
              <a:rPr lang="en-US" sz="1600" dirty="0" smtClean="0"/>
              <a:t>In sleep we dream</a:t>
            </a:r>
          </a:p>
          <a:p>
            <a:pPr marL="119062" indent="0">
              <a:buNone/>
            </a:pPr>
            <a:endParaRPr lang="en-US" sz="1600" dirty="0"/>
          </a:p>
          <a:p>
            <a:pPr marL="119062" indent="0">
              <a:buNone/>
            </a:pPr>
            <a:r>
              <a:rPr lang="en-US" sz="1600" dirty="0" smtClean="0"/>
              <a:t>And we have bad dreams</a:t>
            </a:r>
          </a:p>
          <a:p>
            <a:pPr marL="119062" indent="0">
              <a:buNone/>
            </a:pPr>
            <a:endParaRPr lang="en-US" sz="1600" dirty="0"/>
          </a:p>
          <a:p>
            <a:pPr marL="119062" indent="0">
              <a:buNone/>
            </a:pPr>
            <a:r>
              <a:rPr lang="en-US" sz="1600" dirty="0" smtClean="0"/>
              <a:t>There’s the rub, an eternity (death) of nightmares, might as well live</a:t>
            </a:r>
          </a:p>
          <a:p>
            <a:pPr marL="119062" indent="0">
              <a:buNone/>
            </a:pPr>
            <a:endParaRPr lang="en-US" sz="1600" dirty="0"/>
          </a:p>
        </p:txBody>
      </p:sp>
    </p:spTree>
    <p:extLst>
      <p:ext uri="{BB962C8B-B14F-4D97-AF65-F5344CB8AC3E}">
        <p14:creationId xmlns:p14="http://schemas.microsoft.com/office/powerpoint/2010/main" val="2541592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i="1" dirty="0" smtClean="0">
                <a:solidFill>
                  <a:schemeClr val="accent1">
                    <a:satMod val="150000"/>
                  </a:schemeClr>
                </a:solidFill>
              </a:rPr>
              <a:t>O Brother, Where Art Thou?</a:t>
            </a:r>
            <a:r>
              <a:rPr lang="en-US" sz="4000" dirty="0" smtClean="0">
                <a:solidFill>
                  <a:schemeClr val="accent1">
                    <a:satMod val="150000"/>
                  </a:schemeClr>
                </a:solidFill>
              </a:rPr>
              <a:t> </a:t>
            </a:r>
            <a:br>
              <a:rPr lang="en-US" sz="4000" dirty="0" smtClean="0">
                <a:solidFill>
                  <a:schemeClr val="accent1">
                    <a:satMod val="150000"/>
                  </a:schemeClr>
                </a:solidFill>
              </a:rPr>
            </a:br>
            <a:r>
              <a:rPr lang="en-US" sz="4000" dirty="0" smtClean="0">
                <a:solidFill>
                  <a:schemeClr val="accent1">
                    <a:satMod val="150000"/>
                  </a:schemeClr>
                </a:solidFill>
              </a:rPr>
              <a:t>“The Sirens” </a:t>
            </a:r>
            <a:br>
              <a:rPr lang="en-US" sz="4000" dirty="0" smtClean="0">
                <a:solidFill>
                  <a:schemeClr val="accent1">
                    <a:satMod val="150000"/>
                  </a:schemeClr>
                </a:solidFill>
              </a:rPr>
            </a:br>
            <a:endParaRPr lang="en-US" sz="4000" dirty="0" smtClean="0">
              <a:solidFill>
                <a:schemeClr val="accent1">
                  <a:satMod val="150000"/>
                </a:schemeClr>
              </a:solidFill>
            </a:endParaRPr>
          </a:p>
        </p:txBody>
      </p:sp>
      <p:pic>
        <p:nvPicPr>
          <p:cNvPr id="24579" name="Picture 4" descr="O brother">
            <a:hlinkClick r:id="rId4"/>
          </p:cNvPr>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6299200" y="3657600"/>
            <a:ext cx="1244600" cy="177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6" name="o_brother_sirens.mpg">
            <a:hlinkClick r:id="" action="ppaction://media"/>
          </p:cNvPr>
          <p:cNvPicPr>
            <a:picLocks noGrp="1" noChangeAspect="1" noChangeArrowheads="1"/>
          </p:cNvPicPr>
          <p:nvPr>
            <p:ph sz="quarter" idx="4294967295"/>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a:xfrm>
            <a:off x="381000" y="1828800"/>
            <a:ext cx="5484813" cy="4113213"/>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descr="O Brother - Sire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447800"/>
            <a:ext cx="28956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4211" fill="hold"/>
                                        <p:tgtEl>
                                          <p:spTgt spid="184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844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The Temptress in Music</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Strauss: </a:t>
            </a:r>
            <a:r>
              <a:rPr lang="en-US" i="1" dirty="0" smtClean="0"/>
              <a:t>Salome</a:t>
            </a:r>
            <a:endParaRPr lang="en-US" i="1" dirty="0"/>
          </a:p>
        </p:txBody>
      </p:sp>
      <p:sp>
        <p:nvSpPr>
          <p:cNvPr id="3" name="Content Placeholder 2"/>
          <p:cNvSpPr>
            <a:spLocks noGrp="1"/>
          </p:cNvSpPr>
          <p:nvPr>
            <p:ph sz="half" idx="2"/>
          </p:nvPr>
        </p:nvSpPr>
        <p:spPr/>
        <p:txBody>
          <a:bodyPr/>
          <a:lstStyle/>
          <a:p>
            <a:pPr marL="119062" indent="0">
              <a:buNone/>
            </a:pPr>
            <a:r>
              <a:rPr lang="en-US" dirty="0" smtClean="0">
                <a:hlinkClick r:id="rId2"/>
              </a:rPr>
              <a:t>“</a:t>
            </a:r>
            <a:endParaRPr lang="en-US" dirty="0" smtClean="0"/>
          </a:p>
          <a:p>
            <a:pPr marL="119062" indent="0">
              <a:buNone/>
            </a:pPr>
            <a:endParaRPr lang="en-US" dirty="0"/>
          </a:p>
        </p:txBody>
      </p:sp>
      <p:sp>
        <p:nvSpPr>
          <p:cNvPr id="6" name="Text Placeholder 5"/>
          <p:cNvSpPr>
            <a:spLocks noGrp="1"/>
          </p:cNvSpPr>
          <p:nvPr>
            <p:ph type="body" sz="quarter" idx="3"/>
          </p:nvPr>
        </p:nvSpPr>
        <p:spPr/>
        <p:txBody>
          <a:bodyPr/>
          <a:lstStyle/>
          <a:p>
            <a:r>
              <a:rPr lang="en-US" cap="none" dirty="0" err="1" smtClean="0"/>
              <a:t>Giacomo</a:t>
            </a:r>
            <a:r>
              <a:rPr lang="en-US" cap="none" dirty="0" smtClean="0"/>
              <a:t> Puccini. </a:t>
            </a:r>
            <a:r>
              <a:rPr lang="en-US" i="1" cap="none" dirty="0" smtClean="0"/>
              <a:t>Tosca</a:t>
            </a:r>
            <a:endParaRPr lang="en-US" i="1" cap="none"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0" y="2449514"/>
            <a:ext cx="2733437" cy="3853159"/>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0800"/>
            <a:ext cx="4114800" cy="3276599"/>
          </a:xfrm>
          <a:prstGeom prst="rect">
            <a:avLst/>
          </a:prstGeom>
        </p:spPr>
      </p:pic>
      <p:sp>
        <p:nvSpPr>
          <p:cNvPr id="8" name="Text Placeholder 7"/>
          <p:cNvSpPr>
            <a:spLocks noGrp="1"/>
          </p:cNvSpPr>
          <p:nvPr>
            <p:ph type="body" idx="1"/>
          </p:nvPr>
        </p:nvSpPr>
        <p:spPr/>
        <p:txBody>
          <a:bodyPr/>
          <a:lstStyle/>
          <a:p>
            <a:r>
              <a:rPr lang="en-US" cap="none" dirty="0" smtClean="0"/>
              <a:t>Richard Strauss. </a:t>
            </a:r>
            <a:r>
              <a:rPr lang="en-US" i="1" cap="none" dirty="0" smtClean="0"/>
              <a:t>Salome</a:t>
            </a:r>
            <a:endParaRPr lang="en-US" i="1" cap="none" dirty="0"/>
          </a:p>
        </p:txBody>
      </p:sp>
    </p:spTree>
    <p:extLst>
      <p:ext uri="{BB962C8B-B14F-4D97-AF65-F5344CB8AC3E}">
        <p14:creationId xmlns:p14="http://schemas.microsoft.com/office/powerpoint/2010/main" val="4291364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Contemporary Poet/Songwriters</a:t>
            </a:r>
            <a:endParaRPr lang="en-US" dirty="0"/>
          </a:p>
        </p:txBody>
      </p:sp>
      <p:pic>
        <p:nvPicPr>
          <p:cNvPr id="38915"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01625" y="2451100"/>
            <a:ext cx="2744788" cy="1830388"/>
          </a:xfrm>
        </p:spPr>
      </p:pic>
      <p:sp>
        <p:nvSpPr>
          <p:cNvPr id="6" name="Text Placeholder 5"/>
          <p:cNvSpPr>
            <a:spLocks noGrp="1"/>
          </p:cNvSpPr>
          <p:nvPr>
            <p:ph type="body" sz="half" idx="2"/>
          </p:nvPr>
        </p:nvSpPr>
        <p:spPr>
          <a:xfrm>
            <a:off x="3200400" y="1752600"/>
            <a:ext cx="5641975" cy="11353800"/>
          </a:xfrm>
        </p:spPr>
        <p:txBody>
          <a:bodyPr/>
          <a:lstStyle/>
          <a:p>
            <a:pPr marL="117475" indent="0" eaLnBrk="1" hangingPunct="1">
              <a:buFont typeface="Wingdings 2" pitchFamily="18" charset="2"/>
              <a:buNone/>
            </a:pPr>
            <a:r>
              <a:rPr lang="en-US" sz="1800" dirty="0" smtClean="0"/>
              <a:t>Go 'way from my window</a:t>
            </a:r>
          </a:p>
          <a:p>
            <a:pPr marL="117475" indent="0" eaLnBrk="1" hangingPunct="1">
              <a:buFont typeface="Wingdings 2" pitchFamily="18" charset="2"/>
              <a:buNone/>
            </a:pPr>
            <a:r>
              <a:rPr lang="en-US" sz="1800" dirty="0" smtClean="0"/>
              <a:t>Leave at your own chosen speed</a:t>
            </a:r>
          </a:p>
          <a:p>
            <a:pPr marL="117475" indent="0" eaLnBrk="1" hangingPunct="1">
              <a:buFont typeface="Wingdings 2" pitchFamily="18" charset="2"/>
              <a:buNone/>
            </a:pPr>
            <a:r>
              <a:rPr lang="en-US" sz="1800" dirty="0" smtClean="0"/>
              <a:t>I'm not the one you want, babe</a:t>
            </a:r>
          </a:p>
          <a:p>
            <a:pPr marL="117475" indent="0" eaLnBrk="1" hangingPunct="1">
              <a:buFont typeface="Wingdings 2" pitchFamily="18" charset="2"/>
              <a:buNone/>
            </a:pPr>
            <a:r>
              <a:rPr lang="en-US" sz="1800" dirty="0" smtClean="0"/>
              <a:t>I'm not the one you need</a:t>
            </a:r>
          </a:p>
          <a:p>
            <a:pPr marL="117475" indent="0" eaLnBrk="1" hangingPunct="1">
              <a:buFont typeface="Wingdings 2" pitchFamily="18" charset="2"/>
              <a:buNone/>
            </a:pPr>
            <a:r>
              <a:rPr lang="en-US" sz="1800" dirty="0" smtClean="0"/>
              <a:t>You say you're lookin' for someone</a:t>
            </a:r>
          </a:p>
          <a:p>
            <a:pPr marL="117475" indent="0" eaLnBrk="1" hangingPunct="1">
              <a:buFont typeface="Wingdings 2" pitchFamily="18" charset="2"/>
              <a:buNone/>
            </a:pPr>
            <a:r>
              <a:rPr lang="en-US" sz="1800" dirty="0" smtClean="0"/>
              <a:t>Who's never weak but always strong</a:t>
            </a:r>
          </a:p>
          <a:p>
            <a:pPr marL="117475" indent="0" eaLnBrk="1" hangingPunct="1">
              <a:buFont typeface="Wingdings 2" pitchFamily="18" charset="2"/>
              <a:buNone/>
            </a:pPr>
            <a:r>
              <a:rPr lang="en-US" sz="1800" dirty="0" smtClean="0"/>
              <a:t>To protect you an' defend you</a:t>
            </a:r>
          </a:p>
          <a:p>
            <a:pPr marL="117475" indent="0" eaLnBrk="1" hangingPunct="1">
              <a:buFont typeface="Wingdings 2" pitchFamily="18" charset="2"/>
              <a:buNone/>
            </a:pPr>
            <a:r>
              <a:rPr lang="en-US" sz="1800" dirty="0" smtClean="0"/>
              <a:t>Whether you are right or wrong</a:t>
            </a:r>
          </a:p>
          <a:p>
            <a:pPr marL="117475" indent="0" eaLnBrk="1" hangingPunct="1">
              <a:buFont typeface="Wingdings 2" pitchFamily="18" charset="2"/>
              <a:buNone/>
            </a:pPr>
            <a:r>
              <a:rPr lang="en-US" sz="1800" dirty="0" smtClean="0"/>
              <a:t>Someone to open each and every door</a:t>
            </a:r>
          </a:p>
          <a:p>
            <a:pPr marL="117475" indent="0" eaLnBrk="1" hangingPunct="1">
              <a:buFont typeface="Wingdings 2" pitchFamily="18" charset="2"/>
              <a:buNone/>
            </a:pPr>
            <a:r>
              <a:rPr lang="en-US" sz="1800" dirty="0" smtClean="0"/>
              <a:t>But it ain't me, babe</a:t>
            </a:r>
          </a:p>
          <a:p>
            <a:pPr marL="117475" indent="0" eaLnBrk="1" hangingPunct="1">
              <a:buFont typeface="Wingdings 2" pitchFamily="18" charset="2"/>
              <a:buNone/>
            </a:pPr>
            <a:r>
              <a:rPr lang="en-US" sz="1800" dirty="0" smtClean="0"/>
              <a:t>No, no, no, it ain't me babe It ain't me you're lookin' for, babe.</a:t>
            </a:r>
          </a:p>
          <a:p>
            <a:pPr marL="117475" indent="0" eaLnBrk="1" hangingPunct="1">
              <a:buFont typeface="Wingdings 2" pitchFamily="18" charset="2"/>
              <a:buNone/>
            </a:pPr>
            <a:r>
              <a:rPr lang="en-US" sz="1800" dirty="0" smtClean="0"/>
              <a:t> </a:t>
            </a:r>
          </a:p>
        </p:txBody>
      </p:sp>
      <p:pic>
        <p:nvPicPr>
          <p:cNvPr id="3" name="04 It Ain't Me Bab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4724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515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fontAlgn="auto" hangingPunct="1">
              <a:spcAft>
                <a:spcPts val="0"/>
              </a:spcAft>
              <a:defRPr/>
            </a:pPr>
            <a:r>
              <a:rPr lang="en-US" dirty="0" smtClean="0">
                <a:solidFill>
                  <a:srgbClr val="C00000"/>
                </a:solidFill>
              </a:rPr>
              <a:t>Term Paper </a:t>
            </a:r>
            <a:r>
              <a:rPr lang="en-US" dirty="0" smtClean="0">
                <a:solidFill>
                  <a:schemeClr val="accent1">
                    <a:satMod val="150000"/>
                  </a:schemeClr>
                </a:solidFill>
              </a:rPr>
              <a:t>Topics</a:t>
            </a:r>
          </a:p>
        </p:txBody>
      </p:sp>
      <p:sp>
        <p:nvSpPr>
          <p:cNvPr id="40963" name="Rectangle 3"/>
          <p:cNvSpPr>
            <a:spLocks noGrp="1" noRot="1" noChangeArrowheads="1"/>
          </p:cNvSpPr>
          <p:nvPr>
            <p:ph idx="1"/>
          </p:nvPr>
        </p:nvSpPr>
        <p:spPr/>
        <p:txBody>
          <a:bodyPr/>
          <a:lstStyle/>
          <a:p>
            <a:pPr eaLnBrk="1" hangingPunct="1">
              <a:lnSpc>
                <a:spcPct val="80000"/>
              </a:lnSpc>
              <a:buFont typeface="Arial" charset="0"/>
              <a:buNone/>
            </a:pPr>
            <a:r>
              <a:rPr lang="en-US" dirty="0"/>
              <a:t>EXPLORE AND ANALYZE: </a:t>
            </a:r>
            <a:r>
              <a:rPr lang="en-US" dirty="0" smtClean="0"/>
              <a:t>Temptation/Woman </a:t>
            </a:r>
            <a:r>
              <a:rPr lang="en-US" dirty="0"/>
              <a:t>as </a:t>
            </a:r>
            <a:r>
              <a:rPr lang="en-US" dirty="0" smtClean="0"/>
              <a:t>Temptress in</a:t>
            </a:r>
          </a:p>
          <a:p>
            <a:pPr eaLnBrk="1" hangingPunct="1">
              <a:lnSpc>
                <a:spcPct val="80000"/>
              </a:lnSpc>
              <a:buFont typeface="Arial" charset="0"/>
              <a:buNone/>
            </a:pPr>
            <a:endParaRPr lang="en-US" dirty="0"/>
          </a:p>
          <a:p>
            <a:pPr eaLnBrk="1" hangingPunct="1">
              <a:lnSpc>
                <a:spcPct val="80000"/>
              </a:lnSpc>
              <a:buFont typeface="Wingdings" pitchFamily="2" charset="2"/>
              <a:buChar char="v"/>
            </a:pPr>
            <a:r>
              <a:rPr lang="en-US" dirty="0" smtClean="0"/>
              <a:t>Contemporary American Film</a:t>
            </a:r>
          </a:p>
          <a:p>
            <a:pPr eaLnBrk="1" hangingPunct="1">
              <a:lnSpc>
                <a:spcPct val="80000"/>
              </a:lnSpc>
              <a:buFont typeface="Wingdings" pitchFamily="2" charset="2"/>
              <a:buChar char="v"/>
            </a:pPr>
            <a:r>
              <a:rPr lang="en-US" dirty="0" smtClean="0"/>
              <a:t>Television drama or comedy</a:t>
            </a:r>
          </a:p>
          <a:p>
            <a:pPr eaLnBrk="1" hangingPunct="1">
              <a:lnSpc>
                <a:spcPct val="80000"/>
              </a:lnSpc>
              <a:buFont typeface="Wingdings" pitchFamily="2" charset="2"/>
              <a:buChar char="v"/>
            </a:pPr>
            <a:r>
              <a:rPr lang="en-US" dirty="0" smtClean="0"/>
              <a:t>Early religious texts</a:t>
            </a:r>
          </a:p>
          <a:p>
            <a:pPr eaLnBrk="1" hangingPunct="1">
              <a:lnSpc>
                <a:spcPct val="80000"/>
              </a:lnSpc>
              <a:buFont typeface="Wingdings" pitchFamily="2" charset="2"/>
              <a:buChar char="v"/>
            </a:pPr>
            <a:r>
              <a:rPr lang="en-US" dirty="0" smtClean="0"/>
              <a:t>Three short stories</a:t>
            </a:r>
          </a:p>
          <a:p>
            <a:pPr eaLnBrk="1" hangingPunct="1">
              <a:lnSpc>
                <a:spcPct val="80000"/>
              </a:lnSpc>
              <a:buFont typeface="Wingdings" pitchFamily="2" charset="2"/>
              <a:buChar char="v"/>
            </a:pPr>
            <a:r>
              <a:rPr lang="en-US" dirty="0" smtClean="0"/>
              <a:t>Poetry</a:t>
            </a:r>
          </a:p>
          <a:p>
            <a:pPr eaLnBrk="1" hangingPunct="1">
              <a:lnSpc>
                <a:spcPct val="80000"/>
              </a:lnSpc>
              <a:buFont typeface="Wingdings" pitchFamily="2" charset="2"/>
              <a:buChar char="v"/>
            </a:pPr>
            <a:r>
              <a:rPr lang="en-US" dirty="0" smtClean="0"/>
              <a:t>Shakespearean drama</a:t>
            </a:r>
          </a:p>
          <a:p>
            <a:pPr eaLnBrk="1" hangingPunct="1">
              <a:lnSpc>
                <a:spcPct val="80000"/>
              </a:lnSpc>
              <a:buFontTx/>
              <a:buChar char="-"/>
            </a:pPr>
            <a:r>
              <a:rPr lang="en-US" sz="1800" dirty="0" smtClean="0"/>
              <a:t>(see Blackboard for detailed instructions)</a:t>
            </a:r>
          </a:p>
          <a:p>
            <a:pPr eaLnBrk="1" hangingPunct="1">
              <a:lnSpc>
                <a:spcPct val="80000"/>
              </a:lnSpc>
              <a:buFont typeface="Arial" charset="0"/>
              <a:buNone/>
            </a:pPr>
            <a:endParaRPr lang="en-US" sz="18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Students: The Takeaway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437" y="1944687"/>
            <a:ext cx="4429125" cy="4286250"/>
          </a:xfrm>
        </p:spPr>
      </p:pic>
    </p:spTree>
    <p:extLst>
      <p:ext uri="{BB962C8B-B14F-4D97-AF65-F5344CB8AC3E}">
        <p14:creationId xmlns:p14="http://schemas.microsoft.com/office/powerpoint/2010/main" val="80754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normAutofit/>
          </a:bodyPr>
          <a:lstStyle/>
          <a:p>
            <a:pPr marL="119062" indent="0" eaLnBrk="1" hangingPunct="1"/>
            <a:r>
              <a:rPr lang="en-US" sz="4800" dirty="0" smtClean="0"/>
              <a:t>Mini-units</a:t>
            </a:r>
          </a:p>
        </p:txBody>
      </p:sp>
      <p:sp>
        <p:nvSpPr>
          <p:cNvPr id="9219" name="Rectangle 3"/>
          <p:cNvSpPr>
            <a:spLocks noGrp="1" noRot="1" noChangeArrowheads="1"/>
          </p:cNvSpPr>
          <p:nvPr>
            <p:ph idx="1"/>
          </p:nvPr>
        </p:nvSpPr>
        <p:spPr/>
        <p:txBody>
          <a:bodyPr/>
          <a:lstStyle/>
          <a:p>
            <a:pPr eaLnBrk="1" hangingPunct="1">
              <a:buFont typeface="Arial" charset="0"/>
              <a:buChar char="►"/>
            </a:pPr>
            <a:r>
              <a:rPr lang="en-US" sz="4000" dirty="0" smtClean="0">
                <a:solidFill>
                  <a:srgbClr val="C00000"/>
                </a:solidFill>
              </a:rPr>
              <a:t>Foundation Texts</a:t>
            </a:r>
            <a:r>
              <a:rPr lang="en-US" sz="2800" dirty="0" smtClean="0"/>
              <a:t>: Freud, Jung, Campbell</a:t>
            </a:r>
          </a:p>
          <a:p>
            <a:pPr eaLnBrk="1" hangingPunct="1">
              <a:buFont typeface="Arial" charset="0"/>
              <a:buChar char="►"/>
            </a:pPr>
            <a:r>
              <a:rPr lang="en-US" sz="2800" dirty="0" smtClean="0"/>
              <a:t>The Temptress in</a:t>
            </a:r>
            <a:r>
              <a:rPr lang="en-US" sz="4000" dirty="0" smtClean="0"/>
              <a:t> </a:t>
            </a:r>
            <a:r>
              <a:rPr lang="en-US" sz="4000" dirty="0" smtClean="0">
                <a:solidFill>
                  <a:srgbClr val="C00000"/>
                </a:solidFill>
              </a:rPr>
              <a:t>Literature</a:t>
            </a:r>
            <a:r>
              <a:rPr lang="en-US" sz="2800" dirty="0" smtClean="0"/>
              <a:t>: Prose, Poetry, Mythology</a:t>
            </a:r>
          </a:p>
          <a:p>
            <a:pPr eaLnBrk="1" hangingPunct="1">
              <a:buFont typeface="Arial" charset="0"/>
              <a:buChar char="►"/>
            </a:pPr>
            <a:r>
              <a:rPr lang="en-US" sz="2800" dirty="0" smtClean="0"/>
              <a:t>The Temptress in </a:t>
            </a:r>
            <a:r>
              <a:rPr lang="en-US" sz="4000" dirty="0" smtClean="0">
                <a:solidFill>
                  <a:srgbClr val="C00000"/>
                </a:solidFill>
              </a:rPr>
              <a:t>Art</a:t>
            </a:r>
            <a:r>
              <a:rPr lang="en-US" sz="2800" dirty="0" smtClean="0"/>
              <a:t>: Religious , Romantic, Profane </a:t>
            </a:r>
          </a:p>
          <a:p>
            <a:pPr eaLnBrk="1" hangingPunct="1">
              <a:buFont typeface="Arial" charset="0"/>
              <a:buChar char="►"/>
            </a:pPr>
            <a:r>
              <a:rPr lang="en-US" sz="2800" dirty="0" smtClean="0"/>
              <a:t>The Temptress in</a:t>
            </a:r>
            <a:r>
              <a:rPr lang="en-US" sz="2800" baseline="30000" dirty="0" smtClean="0"/>
              <a:t> </a:t>
            </a:r>
            <a:r>
              <a:rPr lang="en-US" sz="4000" dirty="0" smtClean="0">
                <a:solidFill>
                  <a:srgbClr val="C00000"/>
                </a:solidFill>
              </a:rPr>
              <a:t>Film</a:t>
            </a:r>
          </a:p>
          <a:p>
            <a:pPr eaLnBrk="1" hangingPunct="1">
              <a:buFont typeface="Arial" charset="0"/>
              <a:buChar char="►"/>
            </a:pPr>
            <a:r>
              <a:rPr lang="en-US" sz="2800" dirty="0" smtClean="0"/>
              <a:t>The Temptress in </a:t>
            </a:r>
            <a:r>
              <a:rPr lang="en-US" sz="4000" dirty="0" smtClean="0">
                <a:solidFill>
                  <a:srgbClr val="C00000"/>
                </a:solidFill>
              </a:rPr>
              <a:t>Music</a:t>
            </a:r>
            <a:r>
              <a:rPr lang="en-US" sz="2800" dirty="0" smtClean="0"/>
              <a:t>: Opera, Rock</a:t>
            </a:r>
          </a:p>
          <a:p>
            <a:pPr eaLnBrk="1" hangingPunct="1">
              <a:buFont typeface="Arial" charset="0"/>
              <a:buChar char="►"/>
            </a:pPr>
            <a:endParaRPr lang="en-US" sz="2800" dirty="0" smtClean="0"/>
          </a:p>
          <a:p>
            <a:pPr eaLnBrk="1" hangingPunct="1">
              <a:buFont typeface="Arial" charset="0"/>
              <a:buChar char="►"/>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
            </a:r>
            <a:br>
              <a:rPr lang="en-US" sz="4000" dirty="0" smtClean="0">
                <a:solidFill>
                  <a:schemeClr val="accent1">
                    <a:satMod val="150000"/>
                  </a:schemeClr>
                </a:solidFill>
              </a:rPr>
            </a:br>
            <a:r>
              <a:rPr lang="en-US" sz="4000" dirty="0" smtClean="0">
                <a:solidFill>
                  <a:schemeClr val="accent1">
                    <a:satMod val="150000"/>
                  </a:schemeClr>
                </a:solidFill>
              </a:rPr>
              <a:t>Freud, Jung, Campbell</a:t>
            </a:r>
          </a:p>
        </p:txBody>
      </p:sp>
      <p:pic>
        <p:nvPicPr>
          <p:cNvPr id="10243" name="Picture 6" descr="Freu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600200"/>
            <a:ext cx="2133600" cy="1949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7" descr="Jung by ree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4267200"/>
            <a:ext cx="2133600" cy="208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3"/>
          <p:cNvSpPr>
            <a:spLocks noGrp="1" noRot="1" noChangeArrowheads="1"/>
          </p:cNvSpPr>
          <p:nvPr>
            <p:ph type="body" idx="4294967295"/>
          </p:nvPr>
        </p:nvSpPr>
        <p:spPr>
          <a:xfrm>
            <a:off x="6629400" y="1447800"/>
            <a:ext cx="2514600" cy="457200"/>
          </a:xfrm>
        </p:spPr>
        <p:txBody>
          <a:bodyPr/>
          <a:lstStyle/>
          <a:p>
            <a:pPr eaLnBrk="1" hangingPunct="1">
              <a:lnSpc>
                <a:spcPct val="80000"/>
              </a:lnSpc>
              <a:buFont typeface="Arial" charset="0"/>
              <a:buNone/>
            </a:pPr>
            <a:r>
              <a:rPr lang="en-US" sz="2000" dirty="0" smtClean="0"/>
              <a:t>Totem and Taboo</a:t>
            </a:r>
          </a:p>
        </p:txBody>
      </p:sp>
      <p:sp>
        <p:nvSpPr>
          <p:cNvPr id="10246" name="Text Box 11">
            <a:hlinkClick r:id="rId4" action="ppaction://hlinksldjump"/>
          </p:cNvPr>
          <p:cNvSpPr txBox="1">
            <a:spLocks noChangeArrowheads="1"/>
          </p:cNvSpPr>
          <p:nvPr/>
        </p:nvSpPr>
        <p:spPr bwMode="auto">
          <a:xfrm>
            <a:off x="3200400" y="4572000"/>
            <a:ext cx="5562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dirty="0">
                <a:latin typeface="Arial" charset="0"/>
              </a:rPr>
              <a:t>Archetypal images include symbols that occur in mythology, fairytales and religions. They are older than mankind and belong to the collective unconscious…They are the 'universal' symbols that are available to us all even though we have no knowledge of them in our waking lives.</a:t>
            </a:r>
          </a:p>
        </p:txBody>
      </p:sp>
      <p:sp>
        <p:nvSpPr>
          <p:cNvPr id="10247" name="Text Box 12"/>
          <p:cNvSpPr txBox="1">
            <a:spLocks noChangeArrowheads="1"/>
          </p:cNvSpPr>
          <p:nvPr/>
        </p:nvSpPr>
        <p:spPr bwMode="auto">
          <a:xfrm>
            <a:off x="3048000" y="1905000"/>
            <a:ext cx="5715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dirty="0"/>
              <a:t> "Taboo is a very primitive prohibition imposed from without (by an authority) and directed against the strongest desires of man…</a:t>
            </a:r>
          </a:p>
          <a:p>
            <a:r>
              <a:rPr lang="en-US" dirty="0"/>
              <a:t>Whatever is expressly forbidden must be an object of desire."</a:t>
            </a:r>
          </a:p>
        </p:txBody>
      </p:sp>
      <p:sp>
        <p:nvSpPr>
          <p:cNvPr id="10248" name="Text Box 13"/>
          <p:cNvSpPr txBox="1">
            <a:spLocks noChangeArrowheads="1"/>
          </p:cNvSpPr>
          <p:nvPr/>
        </p:nvSpPr>
        <p:spPr bwMode="auto">
          <a:xfrm>
            <a:off x="6172200" y="4114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dirty="0">
                <a:latin typeface="Arial" charset="0"/>
                <a:hlinkClick r:id="rId5"/>
              </a:rPr>
              <a:t>Jung's Contributions</a:t>
            </a:r>
            <a:endParaRPr lang="en-US"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t>Joseph Campbell</a:t>
            </a:r>
            <a:endParaRPr lang="en-US" dirty="0"/>
          </a:p>
        </p:txBody>
      </p:sp>
      <p:pic>
        <p:nvPicPr>
          <p:cNvPr id="1126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28800"/>
            <a:ext cx="2540000" cy="3568700"/>
          </a:xfrm>
        </p:spPr>
      </p:pic>
      <p:sp>
        <p:nvSpPr>
          <p:cNvPr id="11268" name="Rectangle 6"/>
          <p:cNvSpPr>
            <a:spLocks noChangeArrowheads="1"/>
          </p:cNvSpPr>
          <p:nvPr/>
        </p:nvSpPr>
        <p:spPr bwMode="auto">
          <a:xfrm>
            <a:off x="152400" y="55626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a:r>
              <a:rPr lang="en-US" i="1" dirty="0"/>
              <a:t>Woman as Temptress</a:t>
            </a:r>
            <a:r>
              <a:rPr lang="en-US" dirty="0"/>
              <a:t>; 2.2.4</a:t>
            </a:r>
          </a:p>
        </p:txBody>
      </p:sp>
      <p:sp>
        <p:nvSpPr>
          <p:cNvPr id="11269" name="Content Placeholder 3"/>
          <p:cNvSpPr>
            <a:spLocks noGrp="1"/>
          </p:cNvSpPr>
          <p:nvPr>
            <p:ph sz="half" idx="2"/>
          </p:nvPr>
        </p:nvSpPr>
        <p:spPr>
          <a:xfrm>
            <a:off x="3733800" y="1773238"/>
            <a:ext cx="4953000" cy="4624387"/>
          </a:xfrm>
        </p:spPr>
        <p:txBody>
          <a:bodyPr/>
          <a:lstStyle/>
          <a:p>
            <a:pPr marL="117475" indent="0">
              <a:buNone/>
            </a:pPr>
            <a:r>
              <a:rPr lang="en-US" dirty="0" smtClean="0"/>
              <a:t>The </a:t>
            </a:r>
            <a:r>
              <a:rPr lang="en-US" dirty="0"/>
              <a:t>goddess </a:t>
            </a:r>
            <a:r>
              <a:rPr lang="en-US" dirty="0" smtClean="0"/>
              <a:t>represents material existence. Monotheistic </a:t>
            </a:r>
            <a:r>
              <a:rPr lang="en-US" dirty="0"/>
              <a:t>religions look down on the body and elevate the spirit. </a:t>
            </a:r>
            <a:r>
              <a:rPr lang="en-US" dirty="0" smtClean="0"/>
              <a:t>In the temptress bliss </a:t>
            </a:r>
            <a:r>
              <a:rPr lang="en-US" dirty="0"/>
              <a:t>exists beyond the material world, represented by the beautiful </a:t>
            </a:r>
            <a:r>
              <a:rPr lang="en-US" dirty="0" smtClean="0"/>
              <a:t>woman </a:t>
            </a:r>
            <a:r>
              <a:rPr lang="en-US" dirty="0"/>
              <a:t>in </a:t>
            </a:r>
            <a:r>
              <a:rPr lang="en-US" dirty="0" smtClean="0"/>
              <a:t>myths. She appears </a:t>
            </a:r>
            <a:r>
              <a:rPr lang="en-US" dirty="0"/>
              <a:t>as a </a:t>
            </a:r>
            <a:r>
              <a:rPr lang="en-US" dirty="0" smtClean="0"/>
              <a:t>temptress, not as a virtuous woman.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“All About Eve”</a:t>
            </a:r>
          </a:p>
        </p:txBody>
      </p:sp>
      <p:pic>
        <p:nvPicPr>
          <p:cNvPr id="14339" name="Picture 1" descr="http://witcombe.sbc.edu/eve-women/images/evetitle2.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2228850"/>
            <a:ext cx="6248400" cy="3408363"/>
          </a:xfrm>
        </p:spPr>
      </p:pic>
      <p:sp>
        <p:nvSpPr>
          <p:cNvPr id="2" name="Rectangle 1"/>
          <p:cNvSpPr/>
          <p:nvPr/>
        </p:nvSpPr>
        <p:spPr>
          <a:xfrm>
            <a:off x="3962400" y="5867400"/>
            <a:ext cx="4572000" cy="646331"/>
          </a:xfrm>
          <a:prstGeom prst="rect">
            <a:avLst/>
          </a:prstGeom>
        </p:spPr>
        <p:txBody>
          <a:bodyPr>
            <a:spAutoFit/>
          </a:bodyPr>
          <a:lstStyle/>
          <a:p>
            <a:r>
              <a:rPr lang="en-US" dirty="0" smtClean="0"/>
              <a:t>http://witcombe.sbc.edu/eve-women/7evelilith.html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a:xfrm>
            <a:off x="685800" y="1219200"/>
            <a:ext cx="7772400" cy="3565525"/>
          </a:xfrm>
        </p:spPr>
        <p:txBody>
          <a:bodyPr>
            <a:normAutofit/>
          </a:bodyPr>
          <a:lstStyle/>
          <a:p>
            <a:pPr eaLnBrk="1" fontAlgn="auto" hangingPunct="1">
              <a:lnSpc>
                <a:spcPct val="125000"/>
              </a:lnSpc>
              <a:spcAft>
                <a:spcPts val="0"/>
              </a:spcAft>
              <a:defRPr/>
            </a:pPr>
            <a:r>
              <a:rPr lang="en-US" sz="4800" dirty="0" smtClean="0">
                <a:solidFill>
                  <a:schemeClr val="accent1">
                    <a:satMod val="150000"/>
                  </a:schemeClr>
                </a:solidFill>
              </a:rPr>
              <a:t>The Temptress in </a:t>
            </a:r>
            <a:br>
              <a:rPr lang="en-US" sz="4800" dirty="0" smtClean="0">
                <a:solidFill>
                  <a:schemeClr val="accent1">
                    <a:satMod val="150000"/>
                  </a:schemeClr>
                </a:solidFill>
              </a:rPr>
            </a:br>
            <a:r>
              <a:rPr lang="en-US" sz="4800" dirty="0" smtClean="0">
                <a:solidFill>
                  <a:srgbClr val="C00000"/>
                </a:solidFill>
              </a:rPr>
              <a:t>Literature</a:t>
            </a:r>
            <a:r>
              <a:rPr lang="en-US" sz="4800" dirty="0" smtClean="0">
                <a:solidFill>
                  <a:schemeClr val="accent1">
                    <a:satMod val="150000"/>
                  </a:schemeClr>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Rectangle 17"/>
          <p:cNvSpPr>
            <a:spLocks noGrp="1" noRot="1" noChangeArrowheads="1"/>
          </p:cNvSpPr>
          <p:nvPr>
            <p:ph type="title"/>
          </p:nvPr>
        </p:nvSpPr>
        <p:spPr/>
        <p:txBody>
          <a:bodyPr/>
          <a:lstStyle/>
          <a:p>
            <a:pPr eaLnBrk="1" fontAlgn="auto" hangingPunct="1">
              <a:spcAft>
                <a:spcPts val="0"/>
              </a:spcAft>
              <a:defRPr/>
            </a:pPr>
            <a:r>
              <a:rPr lang="en-US" sz="4000" dirty="0" smtClean="0">
                <a:solidFill>
                  <a:schemeClr val="accent1">
                    <a:satMod val="150000"/>
                  </a:schemeClr>
                </a:solidFill>
              </a:rPr>
              <a:t>The Bible</a:t>
            </a:r>
          </a:p>
        </p:txBody>
      </p:sp>
      <p:pic>
        <p:nvPicPr>
          <p:cNvPr id="13315" name="Picture 20" descr="Cranach the Elder 1526 - Adam and E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752600"/>
            <a:ext cx="2859088" cy="4194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19"/>
          <p:cNvSpPr>
            <a:spLocks noGrp="1" noRot="1" noChangeArrowheads="1"/>
          </p:cNvSpPr>
          <p:nvPr>
            <p:ph type="body" sz="half" idx="2"/>
          </p:nvPr>
        </p:nvSpPr>
        <p:spPr>
          <a:xfrm>
            <a:off x="4656138" y="1600200"/>
            <a:ext cx="4186237" cy="4498975"/>
          </a:xfrm>
        </p:spPr>
        <p:txBody>
          <a:bodyPr/>
          <a:lstStyle/>
          <a:p>
            <a:pPr eaLnBrk="1" hangingPunct="1">
              <a:buFont typeface="Arial" charset="0"/>
              <a:buNone/>
            </a:pPr>
            <a:endParaRPr lang="en-US" sz="2800" dirty="0" smtClean="0"/>
          </a:p>
          <a:p>
            <a:pPr eaLnBrk="1" hangingPunct="1">
              <a:buFont typeface="Arial" charset="0"/>
              <a:buNone/>
            </a:pPr>
            <a:endParaRPr lang="en-US" sz="2800" dirty="0" smtClean="0"/>
          </a:p>
        </p:txBody>
      </p:sp>
      <p:sp>
        <p:nvSpPr>
          <p:cNvPr id="13317" name="Text Box 22"/>
          <p:cNvSpPr txBox="1">
            <a:spLocks noChangeArrowheads="1"/>
          </p:cNvSpPr>
          <p:nvPr/>
        </p:nvSpPr>
        <p:spPr bwMode="auto">
          <a:xfrm>
            <a:off x="4572000" y="1600200"/>
            <a:ext cx="40386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dirty="0"/>
              <a:t>And the LORD God commanded the man, saying, Of every tree of the garden thou mayest freely eat: but of the tree of the knowledge of good and evil, thou shalt not eat of it: for in the day that thou eatest thereof thou shalt surely die.</a:t>
            </a:r>
            <a:br>
              <a:rPr lang="en-US" dirty="0"/>
            </a:br>
            <a:r>
              <a:rPr lang="en-US" dirty="0"/>
              <a:t>Gen.2.16-17</a:t>
            </a:r>
          </a:p>
          <a:p>
            <a:endParaRPr lang="en-US" dirty="0"/>
          </a:p>
          <a:p>
            <a:r>
              <a:rPr lang="en-US" dirty="0"/>
              <a:t>And when the woman saw that the tree was good for food, and that it was pleasant to the eyes, and a tree to be desired to make one wise, she took of the fruit thereof, and did eat, and gave also unto her husband with her; and he did eat.</a:t>
            </a:r>
            <a:br>
              <a:rPr lang="en-US" dirty="0"/>
            </a:br>
            <a:r>
              <a:rPr lang="en-US" dirty="0"/>
              <a:t>Gen.3.6</a:t>
            </a:r>
          </a:p>
        </p:txBody>
      </p:sp>
      <p:sp>
        <p:nvSpPr>
          <p:cNvPr id="20503" name="Text Box 23"/>
          <p:cNvSpPr txBox="1">
            <a:spLocks noChangeArrowheads="1"/>
          </p:cNvSpPr>
          <p:nvPr/>
        </p:nvSpPr>
        <p:spPr bwMode="auto">
          <a:xfrm>
            <a:off x="1066800" y="60198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chemeClr val="tx2"/>
                </a:solidFill>
                <a:effectLst>
                  <a:outerShdw blurRad="38100" dist="38100" dir="2700000" algn="tl">
                    <a:srgbClr val="000000"/>
                  </a:outerShdw>
                </a:effectLst>
                <a:cs typeface="Arial" pitchFamily="34" charset="0"/>
              </a:rPr>
              <a:t>Cranach the Elder</a:t>
            </a:r>
            <a:br>
              <a:rPr lang="en-US" dirty="0">
                <a:solidFill>
                  <a:schemeClr val="tx2"/>
                </a:solidFill>
                <a:effectLst>
                  <a:outerShdw blurRad="38100" dist="38100" dir="2700000" algn="tl">
                    <a:srgbClr val="000000"/>
                  </a:outerShdw>
                </a:effectLst>
                <a:cs typeface="Arial" pitchFamily="34" charset="0"/>
              </a:rPr>
            </a:br>
            <a:r>
              <a:rPr lang="en-US" dirty="0">
                <a:solidFill>
                  <a:schemeClr val="tx2"/>
                </a:solidFill>
                <a:effectLst>
                  <a:outerShdw blurRad="38100" dist="38100" dir="2700000" algn="tl">
                    <a:srgbClr val="000000"/>
                  </a:outerShdw>
                </a:effectLst>
                <a:cs typeface="Arial" pitchFamily="34" charset="0"/>
              </a:rPr>
              <a:t>Adam &amp; Eve 1526</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2670</TotalTime>
  <Words>1340</Words>
  <Application>Microsoft Office PowerPoint</Application>
  <PresentationFormat>On-screen Show (4:3)</PresentationFormat>
  <Paragraphs>187</Paragraphs>
  <Slides>35</Slides>
  <Notes>0</Notes>
  <HiddenSlides>1</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Corbel</vt:lpstr>
      <vt:lpstr>Tahoma</vt:lpstr>
      <vt:lpstr>Times New Roman</vt:lpstr>
      <vt:lpstr>Wingdings</vt:lpstr>
      <vt:lpstr>Wingdings 2</vt:lpstr>
      <vt:lpstr>Wingdings 3</vt:lpstr>
      <vt:lpstr>Module</vt:lpstr>
      <vt:lpstr> </vt:lpstr>
      <vt:lpstr>Literature and the Human Psyche </vt:lpstr>
      <vt:lpstr>Hamlet 3.1.  Freud says that we work out our unfinished business in our dreams. So here is the paradox, in sleep/death/dreams </vt:lpstr>
      <vt:lpstr>Mini-units</vt:lpstr>
      <vt:lpstr> Freud, Jung, Campbell</vt:lpstr>
      <vt:lpstr>Joseph Campbell</vt:lpstr>
      <vt:lpstr>“All About Eve”</vt:lpstr>
      <vt:lpstr>The Temptress in  Literature </vt:lpstr>
      <vt:lpstr>The Bible</vt:lpstr>
      <vt:lpstr>Alt. Readings from The Bible </vt:lpstr>
      <vt:lpstr>Mythology: Homer’s Odyssey:  Book 12 The Sirens</vt:lpstr>
      <vt:lpstr>Franz Kafka. The Sirens</vt:lpstr>
      <vt:lpstr>Fiction</vt:lpstr>
      <vt:lpstr>James Joyce. Araby </vt:lpstr>
      <vt:lpstr>Poetry (some from DiYanni)</vt:lpstr>
      <vt:lpstr>John Donne To His Mistress Going to Bed</vt:lpstr>
      <vt:lpstr> Emily Dickinson Come slowly—Eden  </vt:lpstr>
      <vt:lpstr>Rita Dove  Canary (1989)</vt:lpstr>
      <vt:lpstr>Philip Appleman: Let There Be Light  </vt:lpstr>
      <vt:lpstr>Drama</vt:lpstr>
      <vt:lpstr>The Temptress in Art</vt:lpstr>
      <vt:lpstr>Early Christian Period Syrian Church Mosaic  2ndc</vt:lpstr>
      <vt:lpstr>Medieval Representations  Lorenzo  1510</vt:lpstr>
      <vt:lpstr>The Renaissance  Michelangelo’s “Temptation and Fall”  1508-1512</vt:lpstr>
      <vt:lpstr>Peter Paul Reubens “Samson and Delilah” 1610</vt:lpstr>
      <vt:lpstr>John Waterhouse  “The Siren” 1900</vt:lpstr>
      <vt:lpstr>The Graphic Novel  R. Crumb. Genesis</vt:lpstr>
      <vt:lpstr>The Temptress in Film</vt:lpstr>
      <vt:lpstr>A Persistent Archetype: Woman as Temptress In Film </vt:lpstr>
      <vt:lpstr>O Brother, Where Art Thou?  “The Sirens”  </vt:lpstr>
      <vt:lpstr>The Temptress in Music</vt:lpstr>
      <vt:lpstr>Richard Strauss: Salome</vt:lpstr>
      <vt:lpstr>Contemporary Poet/Songwriters</vt:lpstr>
      <vt:lpstr>Term Paper Topics</vt:lpstr>
      <vt:lpstr>For Students: The Takeaway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and the Human Psyche</dc:title>
  <dc:creator>Preferred Customer</dc:creator>
  <cp:lastModifiedBy>SHU Users</cp:lastModifiedBy>
  <cp:revision>152</cp:revision>
  <dcterms:created xsi:type="dcterms:W3CDTF">2004-07-14T23:00:28Z</dcterms:created>
  <dcterms:modified xsi:type="dcterms:W3CDTF">2015-08-05T21:06:00Z</dcterms:modified>
</cp:coreProperties>
</file>