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3" r:id="rId8"/>
    <p:sldId id="264" r:id="rId9"/>
    <p:sldId id="265" r:id="rId10"/>
    <p:sldId id="267" r:id="rId11"/>
    <p:sldId id="268" r:id="rId12"/>
    <p:sldId id="270" r:id="rId13"/>
    <p:sldId id="26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359" autoAdjust="0"/>
  </p:normalViewPr>
  <p:slideViewPr>
    <p:cSldViewPr snapToGrid="0">
      <p:cViewPr varScale="1">
        <p:scale>
          <a:sx n="58" d="100"/>
          <a:sy n="58" d="100"/>
        </p:scale>
        <p:origin x="90"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7654E-8BB3-41AA-B763-96F21839F351}"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1B58-A756-4B9F-B4C9-5CB50140CE1A}" type="slidenum">
              <a:rPr lang="en-US" smtClean="0"/>
              <a:t>‹#›</a:t>
            </a:fld>
            <a:endParaRPr lang="en-US"/>
          </a:p>
        </p:txBody>
      </p:sp>
    </p:spTree>
    <p:extLst>
      <p:ext uri="{BB962C8B-B14F-4D97-AF65-F5344CB8AC3E}">
        <p14:creationId xmlns:p14="http://schemas.microsoft.com/office/powerpoint/2010/main" val="136876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01.safelinks.protection.outlook.com/?url=http%3A%2F%2Fwww.shu.edu%2Finterprofessional-health-sciences-administration%2Fmha-course-highlight.cfm&amp;data=02%7C01%7CElizabeth.Nash%40policymap.com%7Cc96fce0d88d14fedb3b008d44ed935f9%7C47f011eed7a14389b159044c5a37fede%7C0%7C0%7C636220142205748749&amp;sdata=zXCtKrs5UlGlkJUgetpCYWjfLaIKSwunxMzt7mzkg8w%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Professor Anne Hewitt has crafted a course called “</a:t>
            </a:r>
            <a:r>
              <a:rPr lang="en-US" sz="1200" b="0" i="0" u="none" strike="noStrike" kern="1200" dirty="0">
                <a:solidFill>
                  <a:schemeClr val="tx1"/>
                </a:solidFill>
                <a:effectLst/>
                <a:latin typeface="+mn-lt"/>
                <a:ea typeface="+mn-ea"/>
                <a:cs typeface="+mn-cs"/>
                <a:hlinkClick r:id="rId3"/>
              </a:rPr>
              <a:t>Managing Community and Population Health</a:t>
            </a:r>
            <a:r>
              <a:rPr lang="en-US" sz="1200" b="0" i="0" kern="1200" dirty="0">
                <a:solidFill>
                  <a:schemeClr val="tx1"/>
                </a:solidFill>
                <a:effectLst/>
                <a:latin typeface="+mn-lt"/>
                <a:ea typeface="+mn-ea"/>
                <a:cs typeface="+mn-cs"/>
              </a:rPr>
              <a:t>” with an assignment titled, “Vulnerable Populations:  Using PolicyMap for Population Health Analysis.”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project required students to:</a:t>
            </a:r>
          </a:p>
          <a:p>
            <a:r>
              <a:rPr lang="en-US" sz="1200" b="0" i="0" kern="1200" dirty="0">
                <a:solidFill>
                  <a:schemeClr val="tx1"/>
                </a:solidFill>
                <a:effectLst/>
                <a:latin typeface="+mn-lt"/>
                <a:ea typeface="+mn-ea"/>
                <a:cs typeface="+mn-cs"/>
              </a:rPr>
              <a:t>identify populations at risk,</a:t>
            </a:r>
          </a:p>
          <a:p>
            <a:r>
              <a:rPr lang="en-US" sz="1200" b="0" i="0" kern="1200" dirty="0">
                <a:solidFill>
                  <a:schemeClr val="tx1"/>
                </a:solidFill>
                <a:effectLst/>
                <a:latin typeface="+mn-lt"/>
                <a:ea typeface="+mn-ea"/>
                <a:cs typeface="+mn-cs"/>
              </a:rPr>
              <a:t>develop risk segmentation characteristics and criteria, and</a:t>
            </a:r>
          </a:p>
          <a:p>
            <a:r>
              <a:rPr lang="en-US" sz="1200" b="0" i="0" kern="1200" dirty="0">
                <a:solidFill>
                  <a:schemeClr val="tx1"/>
                </a:solidFill>
                <a:effectLst/>
                <a:latin typeface="+mn-lt"/>
                <a:ea typeface="+mn-ea"/>
                <a:cs typeface="+mn-cs"/>
              </a:rPr>
              <a:t>complete a risk stratification in order to integrate care plans and management.</a:t>
            </a:r>
          </a:p>
          <a:p>
            <a:endParaRPr lang="en-US" dirty="0"/>
          </a:p>
          <a:p>
            <a:r>
              <a:rPr lang="en-US" sz="1200" b="1" i="0" kern="1200" dirty="0">
                <a:solidFill>
                  <a:schemeClr val="tx1"/>
                </a:solidFill>
                <a:effectLst/>
                <a:latin typeface="+mn-lt"/>
                <a:ea typeface="+mn-ea"/>
                <a:cs typeface="+mn-cs"/>
              </a:rPr>
              <a:t>Project Goals: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MHA students (online and on-campus) will complete a vulnerable populations presentation (PowerPoint) focusing on the characteristics and identity of the particular sub-population group.</a:t>
            </a:r>
          </a:p>
          <a:p>
            <a:r>
              <a:rPr lang="en-US" sz="1200" b="0" i="0" kern="1200" dirty="0">
                <a:solidFill>
                  <a:schemeClr val="tx1"/>
                </a:solidFill>
                <a:effectLst/>
                <a:latin typeface="+mn-lt"/>
                <a:ea typeface="+mn-ea"/>
                <a:cs typeface="+mn-cs"/>
              </a:rPr>
              <a:t>MHA students will use their vulnerable population overview to identify an at-risk population and complete one PolicyMap per student to illustrate the relationship between an at-risk population and a social determinant or health-status impact factor.</a:t>
            </a:r>
          </a:p>
          <a:p>
            <a:r>
              <a:rPr lang="en-US" sz="1200" b="0" i="0" kern="1200" dirty="0">
                <a:solidFill>
                  <a:schemeClr val="tx1"/>
                </a:solidFill>
                <a:effectLst/>
                <a:latin typeface="+mn-lt"/>
                <a:ea typeface="+mn-ea"/>
                <a:cs typeface="+mn-cs"/>
              </a:rPr>
              <a:t>Each MHA group will develop a PowerPoint PolicyMap presentation and synthesize their findings.</a:t>
            </a:r>
          </a:p>
          <a:p>
            <a:endParaRPr lang="en-US" dirty="0"/>
          </a:p>
        </p:txBody>
      </p:sp>
      <p:sp>
        <p:nvSpPr>
          <p:cNvPr id="4" name="Slide Number Placeholder 3"/>
          <p:cNvSpPr>
            <a:spLocks noGrp="1"/>
          </p:cNvSpPr>
          <p:nvPr>
            <p:ph type="sldNum" sz="quarter" idx="5"/>
          </p:nvPr>
        </p:nvSpPr>
        <p:spPr/>
        <p:txBody>
          <a:bodyPr/>
          <a:lstStyle/>
          <a:p>
            <a:fld id="{24531B58-A756-4B9F-B4C9-5CB50140CE1A}" type="slidenum">
              <a:rPr lang="en-US" smtClean="0"/>
              <a:t>11</a:t>
            </a:fld>
            <a:endParaRPr lang="en-US"/>
          </a:p>
        </p:txBody>
      </p:sp>
    </p:spTree>
    <p:extLst>
      <p:ext uri="{BB962C8B-B14F-4D97-AF65-F5344CB8AC3E}">
        <p14:creationId xmlns:p14="http://schemas.microsoft.com/office/powerpoint/2010/main" val="293453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7497-389D-4CA8-B209-9BE71056C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EBDFC7-0DA6-4A16-BD34-74C1B6950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FD817-5B4A-4F8B-8EDC-171B3F88DF8F}"/>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5" name="Footer Placeholder 4">
            <a:extLst>
              <a:ext uri="{FF2B5EF4-FFF2-40B4-BE49-F238E27FC236}">
                <a16:creationId xmlns:a16="http://schemas.microsoft.com/office/drawing/2014/main" id="{B369AFF6-FAC8-445E-9B42-097A8B1E6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DD1AF-987E-473A-B5BD-B26A844E80D6}"/>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302591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0C46-964C-446D-9E4A-F562A8010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828CD5-9E6C-4195-A69E-370FFDD32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70CD3-DF93-4F4E-A6F8-08C9C4B4A136}"/>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5" name="Footer Placeholder 4">
            <a:extLst>
              <a:ext uri="{FF2B5EF4-FFF2-40B4-BE49-F238E27FC236}">
                <a16:creationId xmlns:a16="http://schemas.microsoft.com/office/drawing/2014/main" id="{BACFA628-83AE-4654-86AF-ECFBC8F8F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1E804-473A-41B0-B390-16347EAA78F7}"/>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130279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59F1A-5005-4F79-A71E-18721E4F5D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1CF8F3-2064-4AA3-BFF3-53233D4CB0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4911D-7153-47C3-89D1-DA84A5435E3D}"/>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5" name="Footer Placeholder 4">
            <a:extLst>
              <a:ext uri="{FF2B5EF4-FFF2-40B4-BE49-F238E27FC236}">
                <a16:creationId xmlns:a16="http://schemas.microsoft.com/office/drawing/2014/main" id="{C4A186CC-118D-4D6A-BAA7-10B11B9BD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78C85-758D-4C5A-A7E3-6E06CDEC8585}"/>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176475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9D1A-8C4D-43D2-A75D-92944EA73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FCA2A-1351-49DC-9DD1-D6B8B0E3D3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D8827-C04C-462D-83A3-67BBA39FFE97}"/>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5" name="Footer Placeholder 4">
            <a:extLst>
              <a:ext uri="{FF2B5EF4-FFF2-40B4-BE49-F238E27FC236}">
                <a16:creationId xmlns:a16="http://schemas.microsoft.com/office/drawing/2014/main" id="{CAB677E8-6210-496E-86B8-C14E08D5F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1FFCA-8207-4C2B-B8AB-E072646148D8}"/>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98123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C83C-AFAB-4147-B102-414D70FE8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653272-2AAA-4D24-B167-7C35B9CB70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8C2344-8616-474E-B3FE-BCF005ABDC0E}"/>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5" name="Footer Placeholder 4">
            <a:extLst>
              <a:ext uri="{FF2B5EF4-FFF2-40B4-BE49-F238E27FC236}">
                <a16:creationId xmlns:a16="http://schemas.microsoft.com/office/drawing/2014/main" id="{1C13DEE9-2929-496F-8313-A4DD1B266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231B6-CB8D-4601-ADAB-97275D851997}"/>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34476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C417-A26F-48E8-9ED2-3843C70F3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E43017-E6F6-40A2-A9C9-9CAF8D005A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C6D62-B399-42B6-9BED-9DB9C5F79A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CA0CF-06DC-4D93-B64F-26EB983EDF64}"/>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6" name="Footer Placeholder 5">
            <a:extLst>
              <a:ext uri="{FF2B5EF4-FFF2-40B4-BE49-F238E27FC236}">
                <a16:creationId xmlns:a16="http://schemas.microsoft.com/office/drawing/2014/main" id="{23F533FC-A832-4587-B1BB-1192002E0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63C34-3554-4C41-BEAF-46882A573D7E}"/>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235835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0327-49DB-4455-8639-3B32FB009F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F3104B-328D-455C-9ED6-6F47A52A6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DF98E7-A539-4B1F-9B52-DF28F10343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ED925-BAFD-45B2-8F98-0A4CF1FA9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147AB-9F9C-4DB4-AF85-5C92161CF4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19208D-0608-4239-9B06-1475C5894C87}"/>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8" name="Footer Placeholder 7">
            <a:extLst>
              <a:ext uri="{FF2B5EF4-FFF2-40B4-BE49-F238E27FC236}">
                <a16:creationId xmlns:a16="http://schemas.microsoft.com/office/drawing/2014/main" id="{92719D1E-B9EA-40DF-AF16-1D6C75E5D7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23A45C-3FC7-4784-9056-8E9C20558C03}"/>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29016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DE65-3D6A-4F81-9F25-D89EF0536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83F67-A7C7-4B8C-AFD9-18D5A9E0DEB1}"/>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4" name="Footer Placeholder 3">
            <a:extLst>
              <a:ext uri="{FF2B5EF4-FFF2-40B4-BE49-F238E27FC236}">
                <a16:creationId xmlns:a16="http://schemas.microsoft.com/office/drawing/2014/main" id="{27606116-7DB3-4B13-B52D-5A6242C89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5D997-CA0C-454C-AF8E-623FFEF8D1BD}"/>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36996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F65292-4F00-47F5-BB2F-AE62FD6C514F}"/>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3" name="Footer Placeholder 2">
            <a:extLst>
              <a:ext uri="{FF2B5EF4-FFF2-40B4-BE49-F238E27FC236}">
                <a16:creationId xmlns:a16="http://schemas.microsoft.com/office/drawing/2014/main" id="{D0CAA1A6-7A6B-4E79-A482-AF0CEE464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D8C492-69EB-4555-B197-2913E43CD5FF}"/>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168993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39DD-09BB-4946-9516-E3F06B08B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A5311-40DA-4839-BF18-572155A04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6C018-BE0C-4293-AAA5-53A1F308C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D724F-FE18-4585-B46D-6FFBA4ADE120}"/>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6" name="Footer Placeholder 5">
            <a:extLst>
              <a:ext uri="{FF2B5EF4-FFF2-40B4-BE49-F238E27FC236}">
                <a16:creationId xmlns:a16="http://schemas.microsoft.com/office/drawing/2014/main" id="{6DE0B882-5F88-4062-8B27-4FB895FDE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CD1C8-E321-4D02-8C87-8F99837B3335}"/>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108990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C6CD-54F2-4786-AD3D-0FF3656BA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0B40E3-FC64-4A42-964F-D24892EA9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9AE650-65C5-4EC3-9100-4F348E518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E9A61-DDAE-429E-929E-EA5BC633FF8B}"/>
              </a:ext>
            </a:extLst>
          </p:cNvPr>
          <p:cNvSpPr>
            <a:spLocks noGrp="1"/>
          </p:cNvSpPr>
          <p:nvPr>
            <p:ph type="dt" sz="half" idx="10"/>
          </p:nvPr>
        </p:nvSpPr>
        <p:spPr/>
        <p:txBody>
          <a:bodyPr/>
          <a:lstStyle/>
          <a:p>
            <a:fld id="{36236FE3-2A97-46D9-B655-0336E7E59AEE}" type="datetimeFigureOut">
              <a:rPr lang="en-US" smtClean="0"/>
              <a:t>5/30/2019</a:t>
            </a:fld>
            <a:endParaRPr lang="en-US"/>
          </a:p>
        </p:txBody>
      </p:sp>
      <p:sp>
        <p:nvSpPr>
          <p:cNvPr id="6" name="Footer Placeholder 5">
            <a:extLst>
              <a:ext uri="{FF2B5EF4-FFF2-40B4-BE49-F238E27FC236}">
                <a16:creationId xmlns:a16="http://schemas.microsoft.com/office/drawing/2014/main" id="{BB77F283-65E6-4511-8E2B-B3EE301E6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C9D50-20A5-49B2-A659-F32564C0A3CB}"/>
              </a:ext>
            </a:extLst>
          </p:cNvPr>
          <p:cNvSpPr>
            <a:spLocks noGrp="1"/>
          </p:cNvSpPr>
          <p:nvPr>
            <p:ph type="sldNum" sz="quarter" idx="12"/>
          </p:nvPr>
        </p:nvSpPr>
        <p:spPr/>
        <p:txBody>
          <a:bodyPr/>
          <a:lstStyle/>
          <a:p>
            <a:fld id="{489D3AC8-617E-450A-A16D-082495AD2B70}" type="slidenum">
              <a:rPr lang="en-US" smtClean="0"/>
              <a:t>‹#›</a:t>
            </a:fld>
            <a:endParaRPr lang="en-US"/>
          </a:p>
        </p:txBody>
      </p:sp>
    </p:spTree>
    <p:extLst>
      <p:ext uri="{BB962C8B-B14F-4D97-AF65-F5344CB8AC3E}">
        <p14:creationId xmlns:p14="http://schemas.microsoft.com/office/powerpoint/2010/main" val="200113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0239D-FCA6-462F-9611-9BFF1D258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31136-4AD5-4253-9B19-A22013EBE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46F79-0BB8-4709-9E83-A41F0916A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36FE3-2A97-46D9-B655-0336E7E59AEE}" type="datetimeFigureOut">
              <a:rPr lang="en-US" smtClean="0"/>
              <a:t>5/30/2019</a:t>
            </a:fld>
            <a:endParaRPr lang="en-US"/>
          </a:p>
        </p:txBody>
      </p:sp>
      <p:sp>
        <p:nvSpPr>
          <p:cNvPr id="5" name="Footer Placeholder 4">
            <a:extLst>
              <a:ext uri="{FF2B5EF4-FFF2-40B4-BE49-F238E27FC236}">
                <a16:creationId xmlns:a16="http://schemas.microsoft.com/office/drawing/2014/main" id="{9CF79392-84B7-4F80-8A8C-E0276BC2E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95CFA5-B8B4-4EAB-9A93-359D4FD6D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D3AC8-617E-450A-A16D-082495AD2B70}" type="slidenum">
              <a:rPr lang="en-US" smtClean="0"/>
              <a:t>‹#›</a:t>
            </a:fld>
            <a:endParaRPr lang="en-US"/>
          </a:p>
        </p:txBody>
      </p:sp>
    </p:spTree>
    <p:extLst>
      <p:ext uri="{BB962C8B-B14F-4D97-AF65-F5344CB8AC3E}">
        <p14:creationId xmlns:p14="http://schemas.microsoft.com/office/powerpoint/2010/main" val="106736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sa.deluca@shu.edu" TargetMode="External"/><Relationship Id="rId2" Type="http://schemas.openxmlformats.org/officeDocument/2006/relationships/hyperlink" Target="mailto:kyle.downey@shu.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DD00-54E9-419B-B5BE-464CA42C5556}"/>
              </a:ext>
            </a:extLst>
          </p:cNvPr>
          <p:cNvSpPr>
            <a:spLocks noGrp="1"/>
          </p:cNvSpPr>
          <p:nvPr>
            <p:ph type="ctrTitle"/>
          </p:nvPr>
        </p:nvSpPr>
        <p:spPr>
          <a:xfrm>
            <a:off x="433136" y="5091762"/>
            <a:ext cx="7834193" cy="1264588"/>
          </a:xfrm>
        </p:spPr>
        <p:txBody>
          <a:bodyPr anchor="ctr">
            <a:normAutofit/>
          </a:bodyPr>
          <a:lstStyle/>
          <a:p>
            <a:pPr algn="r"/>
            <a:r>
              <a:rPr lang="en-US"/>
              <a:t>Working with PolicyMap</a:t>
            </a:r>
          </a:p>
        </p:txBody>
      </p:sp>
      <p:sp>
        <p:nvSpPr>
          <p:cNvPr id="3" name="Subtitle 2">
            <a:extLst>
              <a:ext uri="{FF2B5EF4-FFF2-40B4-BE49-F238E27FC236}">
                <a16:creationId xmlns:a16="http://schemas.microsoft.com/office/drawing/2014/main" id="{4BB95520-FD04-4B01-868E-6321F8CEAC4B}"/>
              </a:ext>
            </a:extLst>
          </p:cNvPr>
          <p:cNvSpPr>
            <a:spLocks noGrp="1"/>
          </p:cNvSpPr>
          <p:nvPr>
            <p:ph type="subTitle" idx="1"/>
          </p:nvPr>
        </p:nvSpPr>
        <p:spPr>
          <a:xfrm>
            <a:off x="8499107" y="5091763"/>
            <a:ext cx="2974207" cy="1264587"/>
          </a:xfrm>
        </p:spPr>
        <p:txBody>
          <a:bodyPr anchor="ctr">
            <a:normAutofit/>
          </a:bodyPr>
          <a:lstStyle/>
          <a:p>
            <a:pPr algn="l"/>
            <a:r>
              <a:rPr lang="en-US" sz="2000" dirty="0"/>
              <a:t>Lisa DeLuca, MLIS, MPA</a:t>
            </a:r>
          </a:p>
          <a:p>
            <a:pPr algn="l"/>
            <a:r>
              <a:rPr lang="en-US" sz="2000" dirty="0"/>
              <a:t>Kyle Downey, MLIS</a:t>
            </a:r>
          </a:p>
        </p:txBody>
      </p:sp>
      <p:pic>
        <p:nvPicPr>
          <p:cNvPr id="1026" name="Picture 2" descr="Image result for policymap">
            <a:extLst>
              <a:ext uri="{FF2B5EF4-FFF2-40B4-BE49-F238E27FC236}">
                <a16:creationId xmlns:a16="http://schemas.microsoft.com/office/drawing/2014/main" id="{9966A452-8285-47C6-A414-0AAB1D22E3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23" b="17113"/>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720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4496A-31FB-42B3-95E7-3A94CD4EEE2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chemeClr val="accent2">
                    <a:lumMod val="75000"/>
                  </a:schemeClr>
                </a:solidFill>
                <a:latin typeface="+mj-lt"/>
                <a:ea typeface="+mj-ea"/>
                <a:cs typeface="+mj-cs"/>
              </a:rPr>
              <a:t>Who is using PolicyMap here at SHU? </a:t>
            </a:r>
          </a:p>
        </p:txBody>
      </p:sp>
      <p:cxnSp>
        <p:nvCxnSpPr>
          <p:cNvPr id="21" name="Straight Connector 2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6" name="Content Placeholder 3" descr="A screenshot of a cell phone&#10;&#10;Description automatically generated">
            <a:extLst>
              <a:ext uri="{FF2B5EF4-FFF2-40B4-BE49-F238E27FC236}">
                <a16:creationId xmlns:a16="http://schemas.microsoft.com/office/drawing/2014/main" id="{49F447F6-D46A-4D61-BA1F-5482B867A5DA}"/>
              </a:ext>
            </a:extLst>
          </p:cNvPr>
          <p:cNvPicPr>
            <a:picLocks noGrp="1" noChangeAspect="1"/>
          </p:cNvPicPr>
          <p:nvPr>
            <p:ph idx="1"/>
          </p:nvPr>
        </p:nvPicPr>
        <p:blipFill>
          <a:blip r:embed="rId2"/>
          <a:stretch>
            <a:fillRect/>
          </a:stretch>
        </p:blipFill>
        <p:spPr>
          <a:xfrm>
            <a:off x="5089654" y="401053"/>
            <a:ext cx="7039327" cy="5925380"/>
          </a:xfrm>
          <a:prstGeom prst="rect">
            <a:avLst/>
          </a:prstGeom>
        </p:spPr>
      </p:pic>
      <p:pic>
        <p:nvPicPr>
          <p:cNvPr id="5" name="Picture 4" descr="A close up of a logo&#10;&#10;Description automatically generated">
            <a:extLst>
              <a:ext uri="{FF2B5EF4-FFF2-40B4-BE49-F238E27FC236}">
                <a16:creationId xmlns:a16="http://schemas.microsoft.com/office/drawing/2014/main" id="{96D543EC-C622-4BE5-8453-1B43D17CE315}"/>
              </a:ext>
            </a:extLst>
          </p:cNvPr>
          <p:cNvPicPr>
            <a:picLocks noChangeAspect="1"/>
          </p:cNvPicPr>
          <p:nvPr/>
        </p:nvPicPr>
        <p:blipFill>
          <a:blip r:embed="rId3"/>
          <a:stretch>
            <a:fillRect/>
          </a:stretch>
        </p:blipFill>
        <p:spPr>
          <a:xfrm>
            <a:off x="10383236" y="6326433"/>
            <a:ext cx="1601586" cy="554395"/>
          </a:xfrm>
          <a:prstGeom prst="rect">
            <a:avLst/>
          </a:prstGeom>
        </p:spPr>
      </p:pic>
    </p:spTree>
    <p:extLst>
      <p:ext uri="{BB962C8B-B14F-4D97-AF65-F5344CB8AC3E}">
        <p14:creationId xmlns:p14="http://schemas.microsoft.com/office/powerpoint/2010/main" val="103149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3">
            <a:extLst>
              <a:ext uri="{FF2B5EF4-FFF2-40B4-BE49-F238E27FC236}">
                <a16:creationId xmlns:a16="http://schemas.microsoft.com/office/drawing/2014/main" id="{20AF1D6F-B4C0-4DA5-B1CA-F9B1CADEA147}"/>
              </a:ext>
            </a:extLst>
          </p:cNvPr>
          <p:cNvPicPr>
            <a:picLocks noGrp="1" noChangeAspect="1"/>
          </p:cNvPicPr>
          <p:nvPr>
            <p:ph idx="1"/>
          </p:nvPr>
        </p:nvPicPr>
        <p:blipFill>
          <a:blip r:embed="rId3"/>
          <a:stretch>
            <a:fillRect/>
          </a:stretch>
        </p:blipFill>
        <p:spPr>
          <a:xfrm>
            <a:off x="3477599" y="643467"/>
            <a:ext cx="5236801" cy="5571066"/>
          </a:xfrm>
          <a:prstGeom prst="rect">
            <a:avLst/>
          </a:prstGeom>
        </p:spPr>
      </p:pic>
      <p:pic>
        <p:nvPicPr>
          <p:cNvPr id="13" name="Picture 12" descr="A close up of a logo&#10;&#10;Description automatically generated">
            <a:extLst>
              <a:ext uri="{FF2B5EF4-FFF2-40B4-BE49-F238E27FC236}">
                <a16:creationId xmlns:a16="http://schemas.microsoft.com/office/drawing/2014/main" id="{6A3181DB-D876-4DFF-9BDE-14BB3E5A3AC5}"/>
              </a:ext>
            </a:extLst>
          </p:cNvPr>
          <p:cNvPicPr>
            <a:picLocks noChangeAspect="1"/>
          </p:cNvPicPr>
          <p:nvPr/>
        </p:nvPicPr>
        <p:blipFill>
          <a:blip r:embed="rId4"/>
          <a:stretch>
            <a:fillRect/>
          </a:stretch>
        </p:blipFill>
        <p:spPr>
          <a:xfrm>
            <a:off x="10028127" y="5786378"/>
            <a:ext cx="1601586" cy="554395"/>
          </a:xfrm>
          <a:prstGeom prst="rect">
            <a:avLst/>
          </a:prstGeom>
        </p:spPr>
      </p:pic>
    </p:spTree>
    <p:extLst>
      <p:ext uri="{BB962C8B-B14F-4D97-AF65-F5344CB8AC3E}">
        <p14:creationId xmlns:p14="http://schemas.microsoft.com/office/powerpoint/2010/main" val="405094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1FDA7-CD4D-4DA1-BB68-D378E3D88772}"/>
              </a:ext>
            </a:extLst>
          </p:cNvPr>
          <p:cNvSpPr>
            <a:spLocks noGrp="1"/>
          </p:cNvSpPr>
          <p:nvPr>
            <p:ph type="title"/>
          </p:nvPr>
        </p:nvSpPr>
        <p:spPr>
          <a:xfrm>
            <a:off x="838200" y="365125"/>
            <a:ext cx="10515600" cy="1325563"/>
          </a:xfrm>
        </p:spPr>
        <p:txBody>
          <a:bodyPr/>
          <a:lstStyle/>
          <a:p>
            <a:r>
              <a:rPr lang="en-US" b="1">
                <a:solidFill>
                  <a:schemeClr val="accent2">
                    <a:lumMod val="75000"/>
                  </a:schemeClr>
                </a:solidFill>
              </a:rPr>
              <a:t>Other SHU Student Assignments </a:t>
            </a: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id="{3EC8855D-FD0D-4DF3-940D-DFA8E249F3E4}"/>
              </a:ext>
            </a:extLst>
          </p:cNvPr>
          <p:cNvSpPr>
            <a:spLocks noGrp="1"/>
          </p:cNvSpPr>
          <p:nvPr>
            <p:ph idx="1"/>
          </p:nvPr>
        </p:nvSpPr>
        <p:spPr>
          <a:xfrm>
            <a:off x="838200" y="1825625"/>
            <a:ext cx="10515600" cy="4351338"/>
          </a:xfrm>
        </p:spPr>
        <p:txBody>
          <a:bodyPr/>
          <a:lstStyle/>
          <a:p>
            <a:r>
              <a:rPr lang="en-US" dirty="0">
                <a:solidFill>
                  <a:schemeClr val="accent2">
                    <a:lumMod val="75000"/>
                  </a:schemeClr>
                </a:solidFill>
              </a:rPr>
              <a:t>CPSY 1001 Diverse Learners and Their Families Part I – PolicyMap: Viewing Educational Disabilities Services within Private Schools in NJ</a:t>
            </a:r>
          </a:p>
          <a:p>
            <a:pPr lvl="1"/>
            <a:r>
              <a:rPr lang="en-US" dirty="0"/>
              <a:t>Students used PolicyMap to develop detailed and layered understanding of who is receiving special education services in NJ private special education schools</a:t>
            </a:r>
          </a:p>
          <a:p>
            <a:r>
              <a:rPr lang="en-US" dirty="0">
                <a:solidFill>
                  <a:schemeClr val="accent2">
                    <a:lumMod val="75000"/>
                  </a:schemeClr>
                </a:solidFill>
              </a:rPr>
              <a:t>POLS 2110 AA: Contemporary Issues in US – Public Policy</a:t>
            </a:r>
          </a:p>
          <a:p>
            <a:pPr lvl="1"/>
            <a:r>
              <a:rPr lang="en-US" dirty="0"/>
              <a:t>Students explored their congressional district and congressional representation and the policy environment in their home district.  Using PolicyMap the students conducted a spatial analysis of the social or economic drivers that the felt was critical to public policy within their community </a:t>
            </a:r>
          </a:p>
        </p:txBody>
      </p:sp>
      <p:pic>
        <p:nvPicPr>
          <p:cNvPr id="4" name="Picture 3" descr="A close up of a logo&#10;&#10;Description automatically generated">
            <a:extLst>
              <a:ext uri="{FF2B5EF4-FFF2-40B4-BE49-F238E27FC236}">
                <a16:creationId xmlns:a16="http://schemas.microsoft.com/office/drawing/2014/main" id="{1F0208B7-A471-4D60-BE44-581D3AB4DEB5}"/>
              </a:ext>
            </a:extLst>
          </p:cNvPr>
          <p:cNvPicPr>
            <a:picLocks noChangeAspect="1"/>
          </p:cNvPicPr>
          <p:nvPr/>
        </p:nvPicPr>
        <p:blipFill>
          <a:blip r:embed="rId2"/>
          <a:stretch>
            <a:fillRect/>
          </a:stretch>
        </p:blipFill>
        <p:spPr>
          <a:xfrm>
            <a:off x="10383236" y="6326433"/>
            <a:ext cx="1601586" cy="554395"/>
          </a:xfrm>
          <a:prstGeom prst="rect">
            <a:avLst/>
          </a:prstGeom>
        </p:spPr>
      </p:pic>
    </p:spTree>
    <p:extLst>
      <p:ext uri="{BB962C8B-B14F-4D97-AF65-F5344CB8AC3E}">
        <p14:creationId xmlns:p14="http://schemas.microsoft.com/office/powerpoint/2010/main" val="83157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5811-2914-4D4C-A981-FEEB5B256BCF}"/>
              </a:ext>
            </a:extLst>
          </p:cNvPr>
          <p:cNvSpPr>
            <a:spLocks noGrp="1"/>
          </p:cNvSpPr>
          <p:nvPr>
            <p:ph type="title"/>
          </p:nvPr>
        </p:nvSpPr>
        <p:spPr/>
        <p:txBody>
          <a:bodyPr/>
          <a:lstStyle/>
          <a:p>
            <a:pPr algn="ctr"/>
            <a:r>
              <a:rPr lang="en-US" b="1" dirty="0">
                <a:solidFill>
                  <a:schemeClr val="accent2">
                    <a:lumMod val="75000"/>
                  </a:schemeClr>
                </a:solidFill>
              </a:rPr>
              <a:t>Outside of SHU</a:t>
            </a:r>
          </a:p>
        </p:txBody>
      </p:sp>
      <p:sp>
        <p:nvSpPr>
          <p:cNvPr id="3" name="Content Placeholder 2">
            <a:extLst>
              <a:ext uri="{FF2B5EF4-FFF2-40B4-BE49-F238E27FC236}">
                <a16:creationId xmlns:a16="http://schemas.microsoft.com/office/drawing/2014/main" id="{0374EBF8-E2EA-4BC7-ACBA-02145AF9B647}"/>
              </a:ext>
            </a:extLst>
          </p:cNvPr>
          <p:cNvSpPr>
            <a:spLocks noGrp="1"/>
          </p:cNvSpPr>
          <p:nvPr>
            <p:ph idx="1"/>
          </p:nvPr>
        </p:nvSpPr>
        <p:spPr>
          <a:xfrm>
            <a:off x="838200" y="1825625"/>
            <a:ext cx="10515600" cy="3876906"/>
          </a:xfrm>
        </p:spPr>
        <p:txBody>
          <a:bodyPr/>
          <a:lstStyle/>
          <a:p>
            <a:r>
              <a:rPr lang="en-US" dirty="0"/>
              <a:t>University of Minnesota </a:t>
            </a:r>
          </a:p>
          <a:p>
            <a:pPr lvl="1"/>
            <a:r>
              <a:rPr lang="en-US" dirty="0"/>
              <a:t>Researchers at the University of Minnesota looked into how Northfield, Minnesota, might fulfill the need to increase housing stock. The paper uses vacancy and other housing data available at PolicyMap to compare Northfield to other communities in Minnesota</a:t>
            </a:r>
          </a:p>
          <a:p>
            <a:r>
              <a:rPr lang="en-US" dirty="0"/>
              <a:t>University of Massachusetts Boston</a:t>
            </a:r>
          </a:p>
          <a:p>
            <a:pPr lvl="1"/>
            <a:r>
              <a:rPr lang="en-US" dirty="0"/>
              <a:t>Students analyzed ways to stabilize and revitalize neighborhoods in Boston by increasing access to affordable housing.  PolicyMap was listed as a resource in the syllabus</a:t>
            </a:r>
          </a:p>
        </p:txBody>
      </p:sp>
      <p:pic>
        <p:nvPicPr>
          <p:cNvPr id="4" name="Picture 3" descr="A close up of a logo&#10;&#10;Description automatically generated">
            <a:extLst>
              <a:ext uri="{FF2B5EF4-FFF2-40B4-BE49-F238E27FC236}">
                <a16:creationId xmlns:a16="http://schemas.microsoft.com/office/drawing/2014/main" id="{BCCD7669-E331-4242-A29E-7B258E273992}"/>
              </a:ext>
            </a:extLst>
          </p:cNvPr>
          <p:cNvPicPr>
            <a:picLocks noChangeAspect="1"/>
          </p:cNvPicPr>
          <p:nvPr/>
        </p:nvPicPr>
        <p:blipFill>
          <a:blip r:embed="rId2"/>
          <a:stretch>
            <a:fillRect/>
          </a:stretch>
        </p:blipFill>
        <p:spPr>
          <a:xfrm>
            <a:off x="10383236" y="6326433"/>
            <a:ext cx="1601586" cy="554395"/>
          </a:xfrm>
          <a:prstGeom prst="rect">
            <a:avLst/>
          </a:prstGeom>
        </p:spPr>
      </p:pic>
    </p:spTree>
    <p:extLst>
      <p:ext uri="{BB962C8B-B14F-4D97-AF65-F5344CB8AC3E}">
        <p14:creationId xmlns:p14="http://schemas.microsoft.com/office/powerpoint/2010/main" val="233197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AE3-466F-4125-944E-0E66479073B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72FBFC8-E550-4B71-AF42-9753FE3EB83D}"/>
              </a:ext>
            </a:extLst>
          </p:cNvPr>
          <p:cNvSpPr>
            <a:spLocks noGrp="1"/>
          </p:cNvSpPr>
          <p:nvPr>
            <p:ph idx="1"/>
          </p:nvPr>
        </p:nvSpPr>
        <p:spPr/>
        <p:txBody>
          <a:bodyPr>
            <a:normAutofit/>
          </a:bodyPr>
          <a:lstStyle/>
          <a:p>
            <a:r>
              <a:rPr lang="en-US" dirty="0">
                <a:hlinkClick r:id="rId2"/>
              </a:rPr>
              <a:t>kyle.downey@shu.edu</a:t>
            </a:r>
            <a:endParaRPr lang="en-US" dirty="0"/>
          </a:p>
          <a:p>
            <a:r>
              <a:rPr lang="en-US" dirty="0">
                <a:hlinkClick r:id="rId3"/>
              </a:rPr>
              <a:t>lisa.deluca@shu.edu</a:t>
            </a:r>
            <a:endParaRPr lang="en-US" dirty="0"/>
          </a:p>
          <a:p>
            <a:pPr marL="0" indent="0">
              <a:buNone/>
            </a:pPr>
            <a:endParaRPr lang="en-US" dirty="0"/>
          </a:p>
        </p:txBody>
      </p:sp>
      <p:pic>
        <p:nvPicPr>
          <p:cNvPr id="4" name="Picture 3">
            <a:extLst>
              <a:ext uri="{FF2B5EF4-FFF2-40B4-BE49-F238E27FC236}">
                <a16:creationId xmlns:a16="http://schemas.microsoft.com/office/drawing/2014/main" id="{8FA5928B-38C8-48C4-B097-3F7263C2EEDE}"/>
              </a:ext>
            </a:extLst>
          </p:cNvPr>
          <p:cNvPicPr>
            <a:picLocks noChangeAspect="1"/>
          </p:cNvPicPr>
          <p:nvPr/>
        </p:nvPicPr>
        <p:blipFill>
          <a:blip r:embed="rId4"/>
          <a:stretch>
            <a:fillRect/>
          </a:stretch>
        </p:blipFill>
        <p:spPr>
          <a:xfrm>
            <a:off x="10590415" y="6303605"/>
            <a:ext cx="1601586" cy="554395"/>
          </a:xfrm>
          <a:prstGeom prst="rect">
            <a:avLst/>
          </a:prstGeom>
        </p:spPr>
      </p:pic>
    </p:spTree>
    <p:extLst>
      <p:ext uri="{BB962C8B-B14F-4D97-AF65-F5344CB8AC3E}">
        <p14:creationId xmlns:p14="http://schemas.microsoft.com/office/powerpoint/2010/main" val="397821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C2FDC-DDAF-472C-BFC9-DCE64BC787D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3600" b="1" dirty="0">
                <a:solidFill>
                  <a:schemeClr val="bg1"/>
                </a:solidFill>
              </a:rPr>
              <a:t>Agenda</a:t>
            </a:r>
            <a:br>
              <a:rPr lang="en-US" sz="2800" dirty="0">
                <a:solidFill>
                  <a:schemeClr val="bg1"/>
                </a:solidFill>
              </a:rPr>
            </a:br>
            <a:br>
              <a:rPr lang="en-US" sz="2800" dirty="0">
                <a:solidFill>
                  <a:schemeClr val="bg1"/>
                </a:solidFill>
              </a:rPr>
            </a:br>
            <a:endParaRPr lang="en-US" sz="2800" dirty="0">
              <a:solidFill>
                <a:schemeClr val="bg1"/>
              </a:solidFill>
            </a:endParaRPr>
          </a:p>
        </p:txBody>
      </p:sp>
      <p:sp>
        <p:nvSpPr>
          <p:cNvPr id="3" name="Content Placeholder 2">
            <a:extLst>
              <a:ext uri="{FF2B5EF4-FFF2-40B4-BE49-F238E27FC236}">
                <a16:creationId xmlns:a16="http://schemas.microsoft.com/office/drawing/2014/main" id="{18E8674A-E2E1-4017-A11E-975EC15A1B74}"/>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What is PolicyMap</a:t>
            </a:r>
          </a:p>
          <a:p>
            <a:r>
              <a:rPr lang="en-US" sz="2000" dirty="0">
                <a:solidFill>
                  <a:schemeClr val="bg1"/>
                </a:solidFill>
              </a:rPr>
              <a:t>Who uses it</a:t>
            </a:r>
          </a:p>
          <a:p>
            <a:pPr lvl="1"/>
            <a:r>
              <a:rPr lang="en-US" sz="1600" dirty="0">
                <a:solidFill>
                  <a:schemeClr val="bg1"/>
                </a:solidFill>
              </a:rPr>
              <a:t>and why</a:t>
            </a:r>
          </a:p>
          <a:p>
            <a:r>
              <a:rPr lang="en-US" sz="2000" dirty="0">
                <a:solidFill>
                  <a:schemeClr val="bg1"/>
                </a:solidFill>
              </a:rPr>
              <a:t>University Access</a:t>
            </a:r>
          </a:p>
          <a:p>
            <a:r>
              <a:rPr lang="en-US" sz="2000" dirty="0">
                <a:solidFill>
                  <a:schemeClr val="bg1"/>
                </a:solidFill>
              </a:rPr>
              <a:t>PolicyMap Features</a:t>
            </a:r>
          </a:p>
          <a:p>
            <a:pPr lvl="1"/>
            <a:r>
              <a:rPr lang="en-US" sz="1600" dirty="0">
                <a:solidFill>
                  <a:schemeClr val="bg1"/>
                </a:solidFill>
              </a:rPr>
              <a:t>Maps</a:t>
            </a:r>
          </a:p>
          <a:p>
            <a:pPr lvl="1"/>
            <a:r>
              <a:rPr lang="en-US" sz="1600" dirty="0">
                <a:solidFill>
                  <a:schemeClr val="bg1"/>
                </a:solidFill>
              </a:rPr>
              <a:t>Tables</a:t>
            </a:r>
          </a:p>
          <a:p>
            <a:pPr lvl="1"/>
            <a:r>
              <a:rPr lang="en-US" sz="1600" dirty="0">
                <a:solidFill>
                  <a:schemeClr val="bg1"/>
                </a:solidFill>
              </a:rPr>
              <a:t>Reports</a:t>
            </a:r>
          </a:p>
          <a:p>
            <a:pPr lvl="1"/>
            <a:r>
              <a:rPr lang="en-US" sz="1600" dirty="0">
                <a:solidFill>
                  <a:schemeClr val="bg1"/>
                </a:solidFill>
              </a:rPr>
              <a:t>3-layered maps</a:t>
            </a:r>
            <a:endParaRPr lang="en-US" sz="100" dirty="0">
              <a:solidFill>
                <a:schemeClr val="bg1"/>
              </a:solidFill>
            </a:endParaRPr>
          </a:p>
          <a:p>
            <a:r>
              <a:rPr lang="en-US" sz="2000" dirty="0">
                <a:solidFill>
                  <a:schemeClr val="bg1"/>
                </a:solidFill>
              </a:rPr>
              <a:t>Live Demo</a:t>
            </a:r>
          </a:p>
        </p:txBody>
      </p:sp>
      <p:pic>
        <p:nvPicPr>
          <p:cNvPr id="8" name="Picture 6" descr="Image result for policymap">
            <a:extLst>
              <a:ext uri="{FF2B5EF4-FFF2-40B4-BE49-F238E27FC236}">
                <a16:creationId xmlns:a16="http://schemas.microsoft.com/office/drawing/2014/main" id="{8A96A9B9-C19F-4EEC-B8CF-5DC3A4DD4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048" y="643467"/>
            <a:ext cx="5410199" cy="5410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1701990-1EAF-48F7-97CE-C9ECEBF2AE87}"/>
              </a:ext>
            </a:extLst>
          </p:cNvPr>
          <p:cNvPicPr>
            <a:picLocks noChangeAspect="1"/>
          </p:cNvPicPr>
          <p:nvPr/>
        </p:nvPicPr>
        <p:blipFill>
          <a:blip r:embed="rId3"/>
          <a:stretch>
            <a:fillRect/>
          </a:stretch>
        </p:blipFill>
        <p:spPr>
          <a:xfrm>
            <a:off x="10333095" y="6214533"/>
            <a:ext cx="1858906" cy="643467"/>
          </a:xfrm>
          <a:prstGeom prst="rect">
            <a:avLst/>
          </a:prstGeom>
        </p:spPr>
      </p:pic>
    </p:spTree>
    <p:extLst>
      <p:ext uri="{BB962C8B-B14F-4D97-AF65-F5344CB8AC3E}">
        <p14:creationId xmlns:p14="http://schemas.microsoft.com/office/powerpoint/2010/main" val="47838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7BD076-6B54-4187-A411-769DB5996B8D}"/>
              </a:ext>
            </a:extLst>
          </p:cNvPr>
          <p:cNvSpPr>
            <a:spLocks noGrp="1"/>
          </p:cNvSpPr>
          <p:nvPr>
            <p:ph type="title"/>
          </p:nvPr>
        </p:nvSpPr>
        <p:spPr>
          <a:xfrm>
            <a:off x="6094105" y="802955"/>
            <a:ext cx="4977976" cy="1454051"/>
          </a:xfrm>
        </p:spPr>
        <p:txBody>
          <a:bodyPr>
            <a:normAutofit/>
          </a:bodyPr>
          <a:lstStyle/>
          <a:p>
            <a:r>
              <a:rPr lang="en-US" b="1" dirty="0">
                <a:solidFill>
                  <a:schemeClr val="accent2">
                    <a:lumMod val="75000"/>
                  </a:schemeClr>
                </a:solidFill>
              </a:rPr>
              <a:t>What is PolicyMap?</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Image result for policymap">
            <a:extLst>
              <a:ext uri="{FF2B5EF4-FFF2-40B4-BE49-F238E27FC236}">
                <a16:creationId xmlns:a16="http://schemas.microsoft.com/office/drawing/2014/main" id="{954B4B97-938D-4730-B004-F97F9BAA6C4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58" r="-3" b="-3"/>
          <a:stretch/>
        </p:blipFill>
        <p:spPr bwMode="auto">
          <a:xfrm>
            <a:off x="310481" y="1137100"/>
            <a:ext cx="4379475" cy="458379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2BC877-DDBC-4858-8208-D482E50B3965}"/>
              </a:ext>
            </a:extLst>
          </p:cNvPr>
          <p:cNvSpPr>
            <a:spLocks noGrp="1"/>
          </p:cNvSpPr>
          <p:nvPr>
            <p:ph idx="1"/>
          </p:nvPr>
        </p:nvSpPr>
        <p:spPr>
          <a:xfrm>
            <a:off x="6090574" y="2421682"/>
            <a:ext cx="4977578" cy="3639289"/>
          </a:xfrm>
        </p:spPr>
        <p:txBody>
          <a:bodyPr anchor="ctr">
            <a:normAutofit/>
          </a:bodyPr>
          <a:lstStyle/>
          <a:p>
            <a:r>
              <a:rPr lang="en-US" sz="1900">
                <a:solidFill>
                  <a:srgbClr val="000000"/>
                </a:solidFill>
              </a:rPr>
              <a:t>PolicyMap gives users the ability to create online mapping with data. </a:t>
            </a:r>
          </a:p>
          <a:p>
            <a:r>
              <a:rPr lang="en-US" sz="1900">
                <a:solidFill>
                  <a:srgbClr val="000000"/>
                </a:solidFill>
              </a:rPr>
              <a:t>PolicyMap offers users the access to over 15,000 indicators related to demographics including: housing, crime, health, quality of life, education and more.</a:t>
            </a:r>
          </a:p>
          <a:p>
            <a:r>
              <a:rPr lang="en-US" sz="1900">
                <a:solidFill>
                  <a:srgbClr val="000000"/>
                </a:solidFill>
              </a:rPr>
              <a:t>You can access all data in interactive maps, tables, charts and reports through their unique analytical tools.</a:t>
            </a:r>
          </a:p>
          <a:p>
            <a:r>
              <a:rPr lang="en-US" sz="1900">
                <a:solidFill>
                  <a:srgbClr val="000000"/>
                </a:solidFill>
              </a:rPr>
              <a:t>Data is collected on PolicyMap through 85 public sources and is updated when the direct source is updated.</a:t>
            </a:r>
          </a:p>
        </p:txBody>
      </p:sp>
      <p:pic>
        <p:nvPicPr>
          <p:cNvPr id="4" name="Picture 3">
            <a:extLst>
              <a:ext uri="{FF2B5EF4-FFF2-40B4-BE49-F238E27FC236}">
                <a16:creationId xmlns:a16="http://schemas.microsoft.com/office/drawing/2014/main" id="{B2577BFC-FD7D-4507-9CB0-691B651DA075}"/>
              </a:ext>
            </a:extLst>
          </p:cNvPr>
          <p:cNvPicPr>
            <a:picLocks noChangeAspect="1"/>
          </p:cNvPicPr>
          <p:nvPr/>
        </p:nvPicPr>
        <p:blipFill>
          <a:blip r:embed="rId4"/>
          <a:stretch>
            <a:fillRect/>
          </a:stretch>
        </p:blipFill>
        <p:spPr>
          <a:xfrm>
            <a:off x="10333095" y="6214533"/>
            <a:ext cx="1858906" cy="643467"/>
          </a:xfrm>
          <a:prstGeom prst="rect">
            <a:avLst/>
          </a:prstGeom>
        </p:spPr>
      </p:pic>
    </p:spTree>
    <p:extLst>
      <p:ext uri="{BB962C8B-B14F-4D97-AF65-F5344CB8AC3E}">
        <p14:creationId xmlns:p14="http://schemas.microsoft.com/office/powerpoint/2010/main" val="213350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7BD076-6B54-4187-A411-769DB5996B8D}"/>
              </a:ext>
            </a:extLst>
          </p:cNvPr>
          <p:cNvSpPr>
            <a:spLocks noGrp="1"/>
          </p:cNvSpPr>
          <p:nvPr>
            <p:ph type="title"/>
          </p:nvPr>
        </p:nvSpPr>
        <p:spPr>
          <a:xfrm>
            <a:off x="6094104" y="802955"/>
            <a:ext cx="5614875" cy="1454051"/>
          </a:xfrm>
        </p:spPr>
        <p:txBody>
          <a:bodyPr>
            <a:normAutofit/>
          </a:bodyPr>
          <a:lstStyle/>
          <a:p>
            <a:r>
              <a:rPr lang="en-US" b="1" dirty="0">
                <a:solidFill>
                  <a:schemeClr val="accent2">
                    <a:lumMod val="75000"/>
                  </a:schemeClr>
                </a:solidFill>
              </a:rPr>
              <a:t>Who uses PolicyMap?</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Image result for policymap">
            <a:extLst>
              <a:ext uri="{FF2B5EF4-FFF2-40B4-BE49-F238E27FC236}">
                <a16:creationId xmlns:a16="http://schemas.microsoft.com/office/drawing/2014/main" id="{954B4B97-938D-4730-B004-F97F9BAA6C4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58" r="-3" b="-3"/>
          <a:stretch/>
        </p:blipFill>
        <p:spPr bwMode="auto">
          <a:xfrm>
            <a:off x="310481" y="1137100"/>
            <a:ext cx="4379475" cy="458379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2577BFC-FD7D-4507-9CB0-691B651DA075}"/>
              </a:ext>
            </a:extLst>
          </p:cNvPr>
          <p:cNvPicPr>
            <a:picLocks noChangeAspect="1"/>
          </p:cNvPicPr>
          <p:nvPr/>
        </p:nvPicPr>
        <p:blipFill>
          <a:blip r:embed="rId4"/>
          <a:stretch>
            <a:fillRect/>
          </a:stretch>
        </p:blipFill>
        <p:spPr>
          <a:xfrm>
            <a:off x="10333095" y="6214533"/>
            <a:ext cx="1858906" cy="643467"/>
          </a:xfrm>
          <a:prstGeom prst="rect">
            <a:avLst/>
          </a:prstGeom>
        </p:spPr>
      </p:pic>
      <p:sp>
        <p:nvSpPr>
          <p:cNvPr id="6" name="Content Placeholder 5">
            <a:extLst>
              <a:ext uri="{FF2B5EF4-FFF2-40B4-BE49-F238E27FC236}">
                <a16:creationId xmlns:a16="http://schemas.microsoft.com/office/drawing/2014/main" id="{18CEADCE-F28B-4272-AAA4-E2F542566A68}"/>
              </a:ext>
            </a:extLst>
          </p:cNvPr>
          <p:cNvSpPr>
            <a:spLocks noGrp="1"/>
          </p:cNvSpPr>
          <p:nvPr>
            <p:ph idx="1"/>
          </p:nvPr>
        </p:nvSpPr>
        <p:spPr>
          <a:xfrm>
            <a:off x="5925356" y="1952625"/>
            <a:ext cx="5428444" cy="4224338"/>
          </a:xfrm>
        </p:spPr>
        <p:txBody>
          <a:bodyPr>
            <a:normAutofit/>
          </a:bodyPr>
          <a:lstStyle/>
          <a:p>
            <a:r>
              <a:rPr lang="en-US" dirty="0"/>
              <a:t>Approximately 40,000 users representing over 12,000 organizations</a:t>
            </a:r>
          </a:p>
          <a:p>
            <a:pPr lvl="1"/>
            <a:r>
              <a:rPr lang="en-US" dirty="0"/>
              <a:t>Government, non-profits, healthcare organizations, financial institutions</a:t>
            </a:r>
          </a:p>
          <a:p>
            <a:pPr marL="1828800" lvl="4" indent="0">
              <a:buNone/>
            </a:pPr>
            <a:endParaRPr lang="en-US" dirty="0"/>
          </a:p>
          <a:p>
            <a:r>
              <a:rPr lang="en-US" dirty="0"/>
              <a:t>Academic Universities </a:t>
            </a:r>
          </a:p>
          <a:p>
            <a:pPr marL="457200" lvl="1" indent="0">
              <a:buNone/>
            </a:pPr>
            <a:endParaRPr lang="en-US" dirty="0"/>
          </a:p>
        </p:txBody>
      </p:sp>
    </p:spTree>
    <p:extLst>
      <p:ext uri="{BB962C8B-B14F-4D97-AF65-F5344CB8AC3E}">
        <p14:creationId xmlns:p14="http://schemas.microsoft.com/office/powerpoint/2010/main" val="86295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7BD076-6B54-4187-A411-769DB5996B8D}"/>
              </a:ext>
            </a:extLst>
          </p:cNvPr>
          <p:cNvSpPr>
            <a:spLocks noGrp="1"/>
          </p:cNvSpPr>
          <p:nvPr>
            <p:ph type="title"/>
          </p:nvPr>
        </p:nvSpPr>
        <p:spPr>
          <a:xfrm>
            <a:off x="6094104" y="802955"/>
            <a:ext cx="5614875" cy="1454051"/>
          </a:xfrm>
        </p:spPr>
        <p:txBody>
          <a:bodyPr>
            <a:normAutofit/>
          </a:bodyPr>
          <a:lstStyle/>
          <a:p>
            <a:r>
              <a:rPr lang="en-US" b="1" dirty="0">
                <a:solidFill>
                  <a:schemeClr val="accent2">
                    <a:lumMod val="75000"/>
                  </a:schemeClr>
                </a:solidFill>
              </a:rPr>
              <a:t>Why?</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Image result for policymap">
            <a:extLst>
              <a:ext uri="{FF2B5EF4-FFF2-40B4-BE49-F238E27FC236}">
                <a16:creationId xmlns:a16="http://schemas.microsoft.com/office/drawing/2014/main" id="{954B4B97-938D-4730-B004-F97F9BAA6C4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458" r="-3" b="-3"/>
          <a:stretch/>
        </p:blipFill>
        <p:spPr bwMode="auto">
          <a:xfrm>
            <a:off x="310481" y="1137100"/>
            <a:ext cx="4379475" cy="458379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2577BFC-FD7D-4507-9CB0-691B651DA075}"/>
              </a:ext>
            </a:extLst>
          </p:cNvPr>
          <p:cNvPicPr>
            <a:picLocks noChangeAspect="1"/>
          </p:cNvPicPr>
          <p:nvPr/>
        </p:nvPicPr>
        <p:blipFill>
          <a:blip r:embed="rId4"/>
          <a:stretch>
            <a:fillRect/>
          </a:stretch>
        </p:blipFill>
        <p:spPr>
          <a:xfrm>
            <a:off x="10333095" y="6214533"/>
            <a:ext cx="1858906" cy="643467"/>
          </a:xfrm>
          <a:prstGeom prst="rect">
            <a:avLst/>
          </a:prstGeom>
        </p:spPr>
      </p:pic>
      <p:sp>
        <p:nvSpPr>
          <p:cNvPr id="6" name="Content Placeholder 5">
            <a:extLst>
              <a:ext uri="{FF2B5EF4-FFF2-40B4-BE49-F238E27FC236}">
                <a16:creationId xmlns:a16="http://schemas.microsoft.com/office/drawing/2014/main" id="{18CEADCE-F28B-4272-AAA4-E2F542566A68}"/>
              </a:ext>
            </a:extLst>
          </p:cNvPr>
          <p:cNvSpPr>
            <a:spLocks noGrp="1"/>
          </p:cNvSpPr>
          <p:nvPr>
            <p:ph idx="1"/>
          </p:nvPr>
        </p:nvSpPr>
        <p:spPr>
          <a:xfrm>
            <a:off x="5925356" y="1952625"/>
            <a:ext cx="5428444" cy="4224338"/>
          </a:xfrm>
        </p:spPr>
        <p:txBody>
          <a:bodyPr>
            <a:normAutofit fontScale="92500" lnSpcReduction="10000"/>
          </a:bodyPr>
          <a:lstStyle/>
          <a:p>
            <a:r>
              <a:rPr lang="en-US" dirty="0"/>
              <a:t>Mapping data is tricky</a:t>
            </a:r>
          </a:p>
          <a:p>
            <a:pPr lvl="1"/>
            <a:r>
              <a:rPr lang="en-US" dirty="0"/>
              <a:t>Software is needed and is generally expensive and difficult to learn</a:t>
            </a:r>
          </a:p>
          <a:p>
            <a:pPr lvl="1"/>
            <a:r>
              <a:rPr lang="en-US" dirty="0"/>
              <a:t>Finding good data is timely and hard</a:t>
            </a:r>
          </a:p>
          <a:p>
            <a:pPr lvl="1"/>
            <a:r>
              <a:rPr lang="en-US" dirty="0"/>
              <a:t>Putting data on a map is even more confusing</a:t>
            </a:r>
          </a:p>
          <a:p>
            <a:pPr lvl="1"/>
            <a:endParaRPr lang="en-US" dirty="0"/>
          </a:p>
          <a:p>
            <a:r>
              <a:rPr lang="en-US" dirty="0"/>
              <a:t>Obtaining Data</a:t>
            </a:r>
          </a:p>
          <a:p>
            <a:pPr lvl="1"/>
            <a:r>
              <a:rPr lang="en-US" dirty="0"/>
              <a:t>Data needs to assessed, cleaned and validated before use</a:t>
            </a:r>
          </a:p>
          <a:p>
            <a:pPr lvl="1"/>
            <a:r>
              <a:rPr lang="en-US" dirty="0"/>
              <a:t>It is located in several different places, with different formats and levels or reliability </a:t>
            </a:r>
          </a:p>
          <a:p>
            <a:pPr lvl="1"/>
            <a:endParaRPr lang="en-US" dirty="0"/>
          </a:p>
          <a:p>
            <a:pPr marL="457200" lvl="1" indent="0">
              <a:buNone/>
            </a:pPr>
            <a:endParaRPr lang="en-US" dirty="0"/>
          </a:p>
        </p:txBody>
      </p:sp>
    </p:spTree>
    <p:extLst>
      <p:ext uri="{BB962C8B-B14F-4D97-AF65-F5344CB8AC3E}">
        <p14:creationId xmlns:p14="http://schemas.microsoft.com/office/powerpoint/2010/main" val="414426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4574-602E-4E3E-A91D-9A547DDA625C}"/>
              </a:ext>
            </a:extLst>
          </p:cNvPr>
          <p:cNvSpPr>
            <a:spLocks noGrp="1"/>
          </p:cNvSpPr>
          <p:nvPr>
            <p:ph type="title"/>
          </p:nvPr>
        </p:nvSpPr>
        <p:spPr>
          <a:xfrm>
            <a:off x="3701716" y="0"/>
            <a:ext cx="10515600" cy="1325563"/>
          </a:xfrm>
        </p:spPr>
        <p:txBody>
          <a:bodyPr/>
          <a:lstStyle/>
          <a:p>
            <a:r>
              <a:rPr lang="en-US" dirty="0"/>
              <a:t>University Access</a:t>
            </a:r>
          </a:p>
        </p:txBody>
      </p:sp>
      <p:pic>
        <p:nvPicPr>
          <p:cNvPr id="4" name="Content Placeholder 3">
            <a:extLst>
              <a:ext uri="{FF2B5EF4-FFF2-40B4-BE49-F238E27FC236}">
                <a16:creationId xmlns:a16="http://schemas.microsoft.com/office/drawing/2014/main" id="{4086DC30-C919-4650-804B-55BCFDB08FF8}"/>
              </a:ext>
            </a:extLst>
          </p:cNvPr>
          <p:cNvPicPr>
            <a:picLocks noGrp="1" noChangeAspect="1"/>
          </p:cNvPicPr>
          <p:nvPr>
            <p:ph idx="1"/>
          </p:nvPr>
        </p:nvPicPr>
        <p:blipFill>
          <a:blip r:embed="rId2"/>
          <a:stretch>
            <a:fillRect/>
          </a:stretch>
        </p:blipFill>
        <p:spPr>
          <a:xfrm>
            <a:off x="751170" y="1058779"/>
            <a:ext cx="10829884" cy="5575385"/>
          </a:xfrm>
          <a:prstGeom prst="rect">
            <a:avLst/>
          </a:prstGeom>
        </p:spPr>
      </p:pic>
      <p:cxnSp>
        <p:nvCxnSpPr>
          <p:cNvPr id="6" name="Straight Arrow Connector 5">
            <a:extLst>
              <a:ext uri="{FF2B5EF4-FFF2-40B4-BE49-F238E27FC236}">
                <a16:creationId xmlns:a16="http://schemas.microsoft.com/office/drawing/2014/main" id="{FE7596F6-73A3-4718-BD9C-A20A9CC1C7AA}"/>
              </a:ext>
            </a:extLst>
          </p:cNvPr>
          <p:cNvCxnSpPr/>
          <p:nvPr/>
        </p:nvCxnSpPr>
        <p:spPr>
          <a:xfrm>
            <a:off x="1475874" y="3705727"/>
            <a:ext cx="6096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C543076-9F5D-46BF-B7A7-82D87241A39F}"/>
              </a:ext>
            </a:extLst>
          </p:cNvPr>
          <p:cNvCxnSpPr>
            <a:cxnSpLocks/>
          </p:cNvCxnSpPr>
          <p:nvPr/>
        </p:nvCxnSpPr>
        <p:spPr>
          <a:xfrm flipH="1">
            <a:off x="8682789" y="4700338"/>
            <a:ext cx="5534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80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4574-602E-4E3E-A91D-9A547DDA625C}"/>
              </a:ext>
            </a:extLst>
          </p:cNvPr>
          <p:cNvSpPr>
            <a:spLocks noGrp="1"/>
          </p:cNvSpPr>
          <p:nvPr>
            <p:ph type="title"/>
          </p:nvPr>
        </p:nvSpPr>
        <p:spPr>
          <a:xfrm>
            <a:off x="3701716" y="0"/>
            <a:ext cx="10515600" cy="1325563"/>
          </a:xfrm>
        </p:spPr>
        <p:txBody>
          <a:bodyPr/>
          <a:lstStyle/>
          <a:p>
            <a:r>
              <a:rPr lang="en-US" dirty="0"/>
              <a:t>Database A-Z List</a:t>
            </a:r>
          </a:p>
        </p:txBody>
      </p:sp>
      <p:pic>
        <p:nvPicPr>
          <p:cNvPr id="8" name="Picture 7">
            <a:extLst>
              <a:ext uri="{FF2B5EF4-FFF2-40B4-BE49-F238E27FC236}">
                <a16:creationId xmlns:a16="http://schemas.microsoft.com/office/drawing/2014/main" id="{DFB0CEE2-2BA2-4874-98AE-FDC025345527}"/>
              </a:ext>
            </a:extLst>
          </p:cNvPr>
          <p:cNvPicPr>
            <a:picLocks noChangeAspect="1"/>
          </p:cNvPicPr>
          <p:nvPr/>
        </p:nvPicPr>
        <p:blipFill>
          <a:blip r:embed="rId2"/>
          <a:stretch>
            <a:fillRect/>
          </a:stretch>
        </p:blipFill>
        <p:spPr>
          <a:xfrm>
            <a:off x="-93746" y="927972"/>
            <a:ext cx="12192000" cy="5700889"/>
          </a:xfrm>
          <a:prstGeom prst="rect">
            <a:avLst/>
          </a:prstGeom>
        </p:spPr>
      </p:pic>
      <p:sp>
        <p:nvSpPr>
          <p:cNvPr id="9" name="Rectangle 8">
            <a:extLst>
              <a:ext uri="{FF2B5EF4-FFF2-40B4-BE49-F238E27FC236}">
                <a16:creationId xmlns:a16="http://schemas.microsoft.com/office/drawing/2014/main" id="{F35D9738-A45B-48FA-8AEE-DE884771D1B7}"/>
              </a:ext>
            </a:extLst>
          </p:cNvPr>
          <p:cNvSpPr/>
          <p:nvPr/>
        </p:nvSpPr>
        <p:spPr>
          <a:xfrm>
            <a:off x="1819275" y="1809750"/>
            <a:ext cx="9467850" cy="876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49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E76BD1-76A3-4DEE-878F-B43CA318FE04}"/>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pic>
        <p:nvPicPr>
          <p:cNvPr id="5" name="Picture 4">
            <a:extLst>
              <a:ext uri="{FF2B5EF4-FFF2-40B4-BE49-F238E27FC236}">
                <a16:creationId xmlns:a16="http://schemas.microsoft.com/office/drawing/2014/main" id="{05D12994-8E68-4770-98CF-08AA59E17414}"/>
              </a:ext>
            </a:extLst>
          </p:cNvPr>
          <p:cNvPicPr>
            <a:picLocks noChangeAspect="1"/>
          </p:cNvPicPr>
          <p:nvPr/>
        </p:nvPicPr>
        <p:blipFill>
          <a:blip r:embed="rId3"/>
          <a:stretch>
            <a:fillRect/>
          </a:stretch>
        </p:blipFill>
        <p:spPr>
          <a:xfrm>
            <a:off x="10868025" y="6399701"/>
            <a:ext cx="1323976" cy="458299"/>
          </a:xfrm>
          <a:prstGeom prst="rect">
            <a:avLst/>
          </a:prstGeom>
        </p:spPr>
      </p:pic>
      <p:cxnSp>
        <p:nvCxnSpPr>
          <p:cNvPr id="3" name="Straight Arrow Connector 2">
            <a:extLst>
              <a:ext uri="{FF2B5EF4-FFF2-40B4-BE49-F238E27FC236}">
                <a16:creationId xmlns:a16="http://schemas.microsoft.com/office/drawing/2014/main" id="{F8CF6268-3FBE-4F36-85DF-8037125673FF}"/>
              </a:ext>
            </a:extLst>
          </p:cNvPr>
          <p:cNvCxnSpPr/>
          <p:nvPr/>
        </p:nvCxnSpPr>
        <p:spPr>
          <a:xfrm>
            <a:off x="1307432" y="216568"/>
            <a:ext cx="0" cy="4589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04E6FED-A8D4-4228-8B14-A89B4C644FE0}"/>
              </a:ext>
            </a:extLst>
          </p:cNvPr>
          <p:cNvCxnSpPr/>
          <p:nvPr/>
        </p:nvCxnSpPr>
        <p:spPr>
          <a:xfrm>
            <a:off x="1828800" y="216568"/>
            <a:ext cx="0" cy="4589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0C25C2B-18B3-4257-AB08-69243B7868AA}"/>
              </a:ext>
            </a:extLst>
          </p:cNvPr>
          <p:cNvCxnSpPr/>
          <p:nvPr/>
        </p:nvCxnSpPr>
        <p:spPr>
          <a:xfrm>
            <a:off x="2470484" y="216568"/>
            <a:ext cx="0" cy="4589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23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2000">
              <a:schemeClr val="bg1"/>
            </a:gs>
            <a:gs pos="0">
              <a:schemeClr val="bg1">
                <a:lumMod val="100000"/>
              </a:schemeClr>
            </a:gs>
            <a:gs pos="100000">
              <a:schemeClr val="bg1">
                <a:lumMod val="95000"/>
                <a:alpha val="6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EAE3-466F-4125-944E-0E66479073B4}"/>
              </a:ext>
            </a:extLst>
          </p:cNvPr>
          <p:cNvSpPr>
            <a:spLocks noGrp="1"/>
          </p:cNvSpPr>
          <p:nvPr>
            <p:ph type="title"/>
          </p:nvPr>
        </p:nvSpPr>
        <p:spPr/>
        <p:txBody>
          <a:bodyPr/>
          <a:lstStyle/>
          <a:p>
            <a:r>
              <a:rPr lang="en-US" b="1" dirty="0">
                <a:solidFill>
                  <a:schemeClr val="accent2">
                    <a:lumMod val="75000"/>
                  </a:schemeClr>
                </a:solidFill>
              </a:rPr>
              <a:t>PolicyMap Features </a:t>
            </a:r>
          </a:p>
        </p:txBody>
      </p:sp>
      <p:sp>
        <p:nvSpPr>
          <p:cNvPr id="3" name="Content Placeholder 2">
            <a:extLst>
              <a:ext uri="{FF2B5EF4-FFF2-40B4-BE49-F238E27FC236}">
                <a16:creationId xmlns:a16="http://schemas.microsoft.com/office/drawing/2014/main" id="{672FBFC8-E550-4B71-AF42-9753FE3EB83D}"/>
              </a:ext>
            </a:extLst>
          </p:cNvPr>
          <p:cNvSpPr>
            <a:spLocks noGrp="1"/>
          </p:cNvSpPr>
          <p:nvPr>
            <p:ph idx="1"/>
          </p:nvPr>
        </p:nvSpPr>
        <p:spPr/>
        <p:txBody>
          <a:bodyPr>
            <a:normAutofit lnSpcReduction="10000"/>
          </a:bodyPr>
          <a:lstStyle/>
          <a:p>
            <a:r>
              <a:rPr lang="en-US" dirty="0"/>
              <a:t>PolicyMap allows users to visualize, collect and organize data in several different ways</a:t>
            </a:r>
          </a:p>
          <a:p>
            <a:pPr lvl="1"/>
            <a:r>
              <a:rPr lang="en-US" dirty="0"/>
              <a:t>Shaded Maps (</a:t>
            </a:r>
            <a:r>
              <a:rPr lang="en-US" dirty="0" err="1"/>
              <a:t>chloropleth</a:t>
            </a:r>
            <a:r>
              <a:rPr lang="en-US" dirty="0"/>
              <a:t>)</a:t>
            </a:r>
          </a:p>
          <a:p>
            <a:pPr lvl="2"/>
            <a:r>
              <a:rPr lang="en-US" dirty="0"/>
              <a:t>Shaded maps allow you to look how a data variable differs across a region</a:t>
            </a:r>
          </a:p>
          <a:p>
            <a:pPr lvl="1"/>
            <a:r>
              <a:rPr lang="en-US" dirty="0"/>
              <a:t>Tables</a:t>
            </a:r>
          </a:p>
          <a:p>
            <a:pPr lvl="2"/>
            <a:r>
              <a:rPr lang="en-US" dirty="0"/>
              <a:t>The Tables feature allows you to view data as a bar graph or chart, that can then compare data across multiple geographies.</a:t>
            </a:r>
          </a:p>
          <a:p>
            <a:pPr lvl="1"/>
            <a:r>
              <a:rPr lang="en-US" dirty="0"/>
              <a:t>Reports</a:t>
            </a:r>
          </a:p>
          <a:p>
            <a:pPr lvl="2"/>
            <a:r>
              <a:rPr lang="en-US" dirty="0"/>
              <a:t>The Reports feature allows users to generate a detailed report for a pre-defined location. **Users can generate a Community Health Report here.</a:t>
            </a:r>
          </a:p>
          <a:p>
            <a:pPr lvl="1"/>
            <a:r>
              <a:rPr lang="en-US" dirty="0"/>
              <a:t>3-layer maps</a:t>
            </a:r>
          </a:p>
          <a:p>
            <a:pPr lvl="2"/>
            <a:r>
              <a:rPr lang="en-US" dirty="0"/>
              <a:t>3-Layer Maps is a mapping tool that allows users to find places that match one or up to three (3) criteria of data layers on to a single map</a:t>
            </a:r>
          </a:p>
          <a:p>
            <a:endParaRPr lang="en-US" dirty="0"/>
          </a:p>
        </p:txBody>
      </p:sp>
      <p:pic>
        <p:nvPicPr>
          <p:cNvPr id="4" name="Picture 3">
            <a:extLst>
              <a:ext uri="{FF2B5EF4-FFF2-40B4-BE49-F238E27FC236}">
                <a16:creationId xmlns:a16="http://schemas.microsoft.com/office/drawing/2014/main" id="{8FA5928B-38C8-48C4-B097-3F7263C2EEDE}"/>
              </a:ext>
            </a:extLst>
          </p:cNvPr>
          <p:cNvPicPr>
            <a:picLocks noChangeAspect="1"/>
          </p:cNvPicPr>
          <p:nvPr/>
        </p:nvPicPr>
        <p:blipFill>
          <a:blip r:embed="rId2"/>
          <a:stretch>
            <a:fillRect/>
          </a:stretch>
        </p:blipFill>
        <p:spPr>
          <a:xfrm>
            <a:off x="10590415" y="6303605"/>
            <a:ext cx="1601586" cy="554395"/>
          </a:xfrm>
          <a:prstGeom prst="rect">
            <a:avLst/>
          </a:prstGeom>
        </p:spPr>
      </p:pic>
      <p:cxnSp>
        <p:nvCxnSpPr>
          <p:cNvPr id="6" name="Straight Connector 5">
            <a:extLst>
              <a:ext uri="{FF2B5EF4-FFF2-40B4-BE49-F238E27FC236}">
                <a16:creationId xmlns:a16="http://schemas.microsoft.com/office/drawing/2014/main" id="{6638FF57-E8CF-4417-8AEB-9E088AD47B17}"/>
              </a:ext>
            </a:extLst>
          </p:cNvPr>
          <p:cNvCxnSpPr/>
          <p:nvPr/>
        </p:nvCxnSpPr>
        <p:spPr>
          <a:xfrm>
            <a:off x="489283" y="6176963"/>
            <a:ext cx="1109311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84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495</Words>
  <Application>Microsoft Office PowerPoint</Application>
  <PresentationFormat>Widescreen</PresentationFormat>
  <Paragraphs>71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Working with PolicyMap</vt:lpstr>
      <vt:lpstr>Agenda  </vt:lpstr>
      <vt:lpstr>What is PolicyMap?</vt:lpstr>
      <vt:lpstr>Who uses PolicyMap?</vt:lpstr>
      <vt:lpstr>Why?</vt:lpstr>
      <vt:lpstr>University Access</vt:lpstr>
      <vt:lpstr>Database A-Z List</vt:lpstr>
      <vt:lpstr>PowerPoint Presentation</vt:lpstr>
      <vt:lpstr>PolicyMap Features </vt:lpstr>
      <vt:lpstr>Who is using PolicyMap here at SHU? </vt:lpstr>
      <vt:lpstr>PowerPoint Presentation</vt:lpstr>
      <vt:lpstr>Other SHU Student Assignments </vt:lpstr>
      <vt:lpstr>Outside of SHU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PolicyMap</dc:title>
  <dc:creator>Kyle Downey</dc:creator>
  <cp:lastModifiedBy>Kyle Downey</cp:lastModifiedBy>
  <cp:revision>8</cp:revision>
  <dcterms:created xsi:type="dcterms:W3CDTF">2019-05-30T14:22:34Z</dcterms:created>
  <dcterms:modified xsi:type="dcterms:W3CDTF">2019-05-30T17:36:44Z</dcterms:modified>
</cp:coreProperties>
</file>