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7" r:id="rId7"/>
    <p:sldId id="268" r:id="rId8"/>
    <p:sldId id="261" r:id="rId9"/>
    <p:sldId id="269" r:id="rId10"/>
    <p:sldId id="260" r:id="rId11"/>
    <p:sldId id="270" r:id="rId12"/>
    <p:sldId id="271" r:id="rId13"/>
    <p:sldId id="272" r:id="rId14"/>
    <p:sldId id="263"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64" r:id="rId28"/>
    <p:sldId id="286" r:id="rId29"/>
    <p:sldId id="287"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vox.com/policy-and-politics/2017/10/2/16399418/us-gun-violence-statistics-maps-charts" TargetMode="External"/><Relationship Id="rId2" Type="http://schemas.openxmlformats.org/officeDocument/2006/relationships/hyperlink" Target="https://analytics.hathitrust.org/explore" TargetMode="External"/><Relationship Id="rId1" Type="http://schemas.openxmlformats.org/officeDocument/2006/relationships/slideLayout" Target="../slideLayouts/slideLayout4.xml"/><Relationship Id="rId6" Type="http://schemas.openxmlformats.org/officeDocument/2006/relationships/hyperlink" Target="https://eclkc.ohs.acf.hhs.gov/publication/using-data-narrative-tell-story" TargetMode="External"/><Relationship Id="rId5" Type="http://schemas.openxmlformats.org/officeDocument/2006/relationships/hyperlink" Target="https://combeyond.bu.edu/workshop/data-narrative/" TargetMode="External"/><Relationship Id="rId4" Type="http://schemas.openxmlformats.org/officeDocument/2006/relationships/hyperlink" Target="https://combeyond.bu.edu/wp-content/uploads/2019/04/datastorytelling_ebook_v8_final.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 Narrative</a:t>
            </a:r>
            <a:endParaRPr lang="en-US" dirty="0"/>
          </a:p>
        </p:txBody>
      </p:sp>
      <p:sp>
        <p:nvSpPr>
          <p:cNvPr id="3" name="Subtitle 2"/>
          <p:cNvSpPr>
            <a:spLocks noGrp="1"/>
          </p:cNvSpPr>
          <p:nvPr>
            <p:ph type="subTitle" idx="1"/>
          </p:nvPr>
        </p:nvSpPr>
        <p:spPr/>
        <p:txBody>
          <a:bodyPr/>
          <a:lstStyle/>
          <a:p>
            <a:r>
              <a:rPr lang="en-US" dirty="0" smtClean="0"/>
              <a:t>Interactive, Data-driven story telling Theory and Practice</a:t>
            </a:r>
          </a:p>
          <a:p>
            <a:r>
              <a:rPr lang="en-US" dirty="0" smtClean="0"/>
              <a:t>Or, teaching data when you know nothing about data</a:t>
            </a:r>
            <a:endParaRPr lang="en-US" dirty="0"/>
          </a:p>
        </p:txBody>
      </p:sp>
    </p:spTree>
    <p:extLst>
      <p:ext uri="{BB962C8B-B14F-4D97-AF65-F5344CB8AC3E}">
        <p14:creationId xmlns:p14="http://schemas.microsoft.com/office/powerpoint/2010/main" val="1871123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 for instruction</a:t>
            </a:r>
            <a:endParaRPr lang="en-US" dirty="0"/>
          </a:p>
        </p:txBody>
      </p:sp>
      <p:sp>
        <p:nvSpPr>
          <p:cNvPr id="3" name="Text Placeholder 2"/>
          <p:cNvSpPr>
            <a:spLocks noGrp="1"/>
          </p:cNvSpPr>
          <p:nvPr>
            <p:ph type="body" idx="1"/>
          </p:nvPr>
        </p:nvSpPr>
        <p:spPr/>
        <p:txBody>
          <a:bodyPr/>
          <a:lstStyle/>
          <a:p>
            <a:r>
              <a:rPr lang="en-US" dirty="0" smtClean="0"/>
              <a:t>The data narrative of race</a:t>
            </a:r>
            <a:endParaRPr lang="en-US" dirty="0"/>
          </a:p>
        </p:txBody>
      </p:sp>
      <p:sp>
        <p:nvSpPr>
          <p:cNvPr id="5" name="Text Placeholder 4"/>
          <p:cNvSpPr>
            <a:spLocks noGrp="1"/>
          </p:cNvSpPr>
          <p:nvPr>
            <p:ph type="body" sz="quarter" idx="3"/>
          </p:nvPr>
        </p:nvSpPr>
        <p:spPr/>
        <p:txBody>
          <a:bodyPr/>
          <a:lstStyle/>
          <a:p>
            <a:r>
              <a:rPr lang="en-US" dirty="0" smtClean="0"/>
              <a:t>13</a:t>
            </a:r>
            <a:r>
              <a:rPr lang="en-US" baseline="30000" dirty="0" smtClean="0"/>
              <a:t>th</a:t>
            </a:r>
            <a:r>
              <a:rPr lang="en-US" dirty="0" smtClean="0"/>
              <a:t> Netflix documentary</a:t>
            </a:r>
            <a:endParaRPr lang="en-US" dirty="0"/>
          </a:p>
        </p:txBody>
      </p:sp>
      <p:pic>
        <p:nvPicPr>
          <p:cNvPr id="13" name="Content Placeholder 12"/>
          <p:cNvPicPr>
            <a:picLocks noGrp="1" noChangeAspect="1"/>
          </p:cNvPicPr>
          <p:nvPr>
            <p:ph sz="quarter" idx="4"/>
          </p:nvPr>
        </p:nvPicPr>
        <p:blipFill rotWithShape="1">
          <a:blip r:embed="rId2"/>
          <a:srcRect l="-462" t="11793" r="752" b="4536"/>
          <a:stretch/>
        </p:blipFill>
        <p:spPr>
          <a:xfrm>
            <a:off x="5799910" y="3257006"/>
            <a:ext cx="6088256" cy="2873828"/>
          </a:xfrm>
          <a:prstGeom prst="rect">
            <a:avLst/>
          </a:prstGeom>
        </p:spPr>
      </p:pic>
      <p:sp>
        <p:nvSpPr>
          <p:cNvPr id="12" name="Content Placeholder 11"/>
          <p:cNvSpPr>
            <a:spLocks noGrp="1"/>
          </p:cNvSpPr>
          <p:nvPr>
            <p:ph sz="half" idx="2"/>
          </p:nvPr>
        </p:nvSpPr>
        <p:spPr/>
        <p:txBody>
          <a:bodyPr/>
          <a:lstStyle/>
          <a:p>
            <a:r>
              <a:rPr lang="en-US" dirty="0" smtClean="0"/>
              <a:t>Only in narrative is it revealed that the exodus was not African Americans “as immigrants looking for economic opportunities. They went there as refugees from terror.”</a:t>
            </a:r>
          </a:p>
          <a:p>
            <a:r>
              <a:rPr lang="en-US" dirty="0" smtClean="0"/>
              <a:t>Data is meaningless. Narrative gives it meaning. </a:t>
            </a:r>
            <a:endParaRPr lang="en-US" dirty="0"/>
          </a:p>
        </p:txBody>
      </p:sp>
    </p:spTree>
    <p:extLst>
      <p:ext uri="{BB962C8B-B14F-4D97-AF65-F5344CB8AC3E}">
        <p14:creationId xmlns:p14="http://schemas.microsoft.com/office/powerpoint/2010/main" val="1428282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Showing students why narrative is important</a:t>
            </a:r>
            <a:endParaRPr lang="en-US" dirty="0"/>
          </a:p>
        </p:txBody>
      </p:sp>
      <p:sp>
        <p:nvSpPr>
          <p:cNvPr id="3" name="Text Placeholder 2"/>
          <p:cNvSpPr>
            <a:spLocks noGrp="1"/>
          </p:cNvSpPr>
          <p:nvPr>
            <p:ph type="body" idx="1"/>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rotWithShape="1">
          <a:blip r:embed="rId2"/>
          <a:srcRect l="1805" t="26668" r="34396" b="8255"/>
          <a:stretch/>
        </p:blipFill>
        <p:spPr>
          <a:xfrm>
            <a:off x="1654630" y="1691600"/>
            <a:ext cx="8647612" cy="4961748"/>
          </a:xfrm>
          <a:prstGeom prst="rect">
            <a:avLst/>
          </a:prstGeom>
        </p:spPr>
      </p:pic>
      <p:sp>
        <p:nvSpPr>
          <p:cNvPr id="9" name="Content Placeholder 8"/>
          <p:cNvSpPr>
            <a:spLocks noGrp="1"/>
          </p:cNvSpPr>
          <p:nvPr>
            <p:ph sz="half" idx="2"/>
          </p:nvPr>
        </p:nvSpPr>
        <p:spPr/>
        <p:txBody>
          <a:bodyPr/>
          <a:lstStyle/>
          <a:p>
            <a:endParaRPr lang="en-US"/>
          </a:p>
        </p:txBody>
      </p:sp>
    </p:spTree>
    <p:extLst>
      <p:ext uri="{BB962C8B-B14F-4D97-AF65-F5344CB8AC3E}">
        <p14:creationId xmlns:p14="http://schemas.microsoft.com/office/powerpoint/2010/main" val="205077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what they see: write potential explanations</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rotWithShape="1">
          <a:blip r:embed="rId2"/>
          <a:srcRect l="2657" t="26676" r="106" b="7028"/>
          <a:stretch/>
        </p:blipFill>
        <p:spPr>
          <a:xfrm>
            <a:off x="584940" y="2388220"/>
            <a:ext cx="10803320" cy="4143208"/>
          </a:xfrm>
          <a:prstGeom prst="rect">
            <a:avLst/>
          </a:prstGeom>
        </p:spPr>
      </p:pic>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61942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Proposal </a:t>
            </a:r>
            <a:r>
              <a:rPr lang="en-US" dirty="0" smtClean="0"/>
              <a:t>and Goals</a:t>
            </a:r>
            <a:endParaRPr lang="en-US" dirty="0"/>
          </a:p>
        </p:txBody>
      </p:sp>
      <p:sp>
        <p:nvSpPr>
          <p:cNvPr id="3" name="Content Placeholder 2"/>
          <p:cNvSpPr>
            <a:spLocks noGrp="1"/>
          </p:cNvSpPr>
          <p:nvPr>
            <p:ph sz="half" idx="1"/>
          </p:nvPr>
        </p:nvSpPr>
        <p:spPr>
          <a:xfrm>
            <a:off x="685801" y="1584718"/>
            <a:ext cx="4995334" cy="4467739"/>
          </a:xfrm>
        </p:spPr>
        <p:txBody>
          <a:bodyPr>
            <a:noAutofit/>
          </a:bodyPr>
          <a:lstStyle/>
          <a:p>
            <a:pPr marL="0" indent="0">
              <a:buNone/>
            </a:pPr>
            <a:r>
              <a:rPr lang="en-US" sz="1400" dirty="0"/>
              <a:t>To develop a syllabus that incorporates digital humanities theory and practice in the instruction of Seton Hall’s First Year Writing Courses, specifically through the theme of Race and Social Justice. The pilot courses will focus on teaching students to create and view their own “Language Landscapes” in the hopes of developing new and innovative ways to teach how language concerning social justice operates and evolves over time and through space. Language Landscapes will be visual representations of large changes, shifts or evolutions of language made possible by the powerful analytics tools that technology offers us. The courses will explore questions of digital literacy. They will allow students to consider themselves as digital citizens, asking that they visualize their source work to view a macro-context of their inquiry that will complement, not replace, close reading and traditional source use. Students will produce a portfolio of visual narrative projects concerning the </a:t>
            </a:r>
            <a:r>
              <a:rPr lang="en-US" sz="1400" dirty="0" smtClean="0"/>
              <a:t>presence </a:t>
            </a:r>
            <a:r>
              <a:rPr lang="en-US" sz="1400" dirty="0"/>
              <a:t>of oppression and </a:t>
            </a:r>
            <a:r>
              <a:rPr lang="en-US" sz="1400" dirty="0" smtClean="0"/>
              <a:t>inequality in our society. </a:t>
            </a:r>
          </a:p>
        </p:txBody>
      </p:sp>
      <p:sp>
        <p:nvSpPr>
          <p:cNvPr id="4" name="Content Placeholder 3"/>
          <p:cNvSpPr>
            <a:spLocks noGrp="1"/>
          </p:cNvSpPr>
          <p:nvPr>
            <p:ph sz="half" idx="2"/>
          </p:nvPr>
        </p:nvSpPr>
        <p:spPr>
          <a:xfrm>
            <a:off x="5821895" y="3013166"/>
            <a:ext cx="4995332" cy="2778034"/>
          </a:xfrm>
        </p:spPr>
        <p:txBody>
          <a:bodyPr>
            <a:normAutofit fontScale="77500" lnSpcReduction="20000"/>
          </a:bodyPr>
          <a:lstStyle/>
          <a:p>
            <a:r>
              <a:rPr lang="en-US" sz="2900" dirty="0" smtClean="0"/>
              <a:t>Major goal: Promoting recursive research and writing based on discovery and evolution of research questions.</a:t>
            </a:r>
          </a:p>
          <a:p>
            <a:endParaRPr lang="en-US" sz="2900" dirty="0"/>
          </a:p>
          <a:p>
            <a:r>
              <a:rPr lang="en-US" sz="2900" dirty="0" smtClean="0"/>
              <a:t>Showing injustice in communities and allowing students to explore those issues in a “sandbox.”</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9793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 them the sandbox, and let them play in it</a:t>
            </a:r>
            <a:endParaRPr lang="en-US" dirty="0"/>
          </a:p>
        </p:txBody>
      </p:sp>
      <p:sp>
        <p:nvSpPr>
          <p:cNvPr id="3" name="Content Placeholder 2"/>
          <p:cNvSpPr>
            <a:spLocks noGrp="1"/>
          </p:cNvSpPr>
          <p:nvPr>
            <p:ph sz="half" idx="1"/>
          </p:nvPr>
        </p:nvSpPr>
        <p:spPr/>
        <p:txBody>
          <a:bodyPr/>
          <a:lstStyle/>
          <a:p>
            <a:r>
              <a:rPr lang="en-US" dirty="0" err="1" smtClean="0"/>
              <a:t>Hathti</a:t>
            </a:r>
            <a:r>
              <a:rPr lang="en-US" dirty="0" smtClean="0"/>
              <a:t> Trust</a:t>
            </a:r>
          </a:p>
          <a:p>
            <a:r>
              <a:rPr lang="en-US" dirty="0" err="1" smtClean="0"/>
              <a:t>PolicyMap</a:t>
            </a:r>
            <a:endParaRPr lang="en-US" dirty="0" smtClean="0"/>
          </a:p>
          <a:p>
            <a:r>
              <a:rPr lang="en-US" dirty="0" smtClean="0"/>
              <a:t>Tableau </a:t>
            </a:r>
          </a:p>
          <a:p>
            <a:r>
              <a:rPr lang="en-US" dirty="0" smtClean="0"/>
              <a:t>Excel </a:t>
            </a:r>
          </a:p>
          <a:p>
            <a:r>
              <a:rPr lang="en-US" dirty="0" err="1" smtClean="0"/>
              <a:t>Ngram</a:t>
            </a:r>
            <a:endParaRPr lang="en-US" dirty="0"/>
          </a:p>
        </p:txBody>
      </p:sp>
      <p:sp>
        <p:nvSpPr>
          <p:cNvPr id="4" name="Content Placeholder 3"/>
          <p:cNvSpPr>
            <a:spLocks noGrp="1"/>
          </p:cNvSpPr>
          <p:nvPr>
            <p:ph sz="half" idx="2"/>
          </p:nvPr>
        </p:nvSpPr>
        <p:spPr/>
        <p:txBody>
          <a:bodyPr/>
          <a:lstStyle/>
          <a:p>
            <a:r>
              <a:rPr lang="en-US" dirty="0" err="1" smtClean="0"/>
              <a:t>ScreenCastify</a:t>
            </a:r>
            <a:r>
              <a:rPr lang="en-US" dirty="0" smtClean="0"/>
              <a:t>/video ant</a:t>
            </a:r>
            <a:endParaRPr lang="en-US" dirty="0"/>
          </a:p>
        </p:txBody>
      </p:sp>
    </p:spTree>
    <p:extLst>
      <p:ext uri="{BB962C8B-B14F-4D97-AF65-F5344CB8AC3E}">
        <p14:creationId xmlns:p14="http://schemas.microsoft.com/office/powerpoint/2010/main" val="2570470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143402"/>
            <a:ext cx="10131425" cy="1456267"/>
          </a:xfrm>
        </p:spPr>
        <p:txBody>
          <a:bodyPr/>
          <a:lstStyle/>
          <a:p>
            <a:r>
              <a:rPr lang="en-US" dirty="0" smtClean="0"/>
              <a:t>Possible tools: </a:t>
            </a:r>
            <a:r>
              <a:rPr lang="en-US" dirty="0" err="1" smtClean="0"/>
              <a:t>Hathi</a:t>
            </a:r>
            <a:r>
              <a:rPr lang="en-US" dirty="0" smtClean="0"/>
              <a:t> Trust</a:t>
            </a:r>
            <a:endParaRPr lang="en-US" dirty="0"/>
          </a:p>
        </p:txBody>
      </p:sp>
      <p:sp>
        <p:nvSpPr>
          <p:cNvPr id="3" name="Content Placeholder 2"/>
          <p:cNvSpPr>
            <a:spLocks noGrp="1"/>
          </p:cNvSpPr>
          <p:nvPr>
            <p:ph sz="half" idx="1"/>
          </p:nvPr>
        </p:nvSpPr>
        <p:spPr>
          <a:xfrm rot="10800000" flipH="1">
            <a:off x="1532709" y="3073882"/>
            <a:ext cx="494210" cy="2630232"/>
          </a:xfrm>
        </p:spPr>
        <p:txBody>
          <a:bodyPr>
            <a:normAutofit/>
          </a:bodyPr>
          <a:lstStyle/>
          <a:p>
            <a:endParaRPr lang="en-US" dirty="0"/>
          </a:p>
        </p:txBody>
      </p:sp>
      <p:pic>
        <p:nvPicPr>
          <p:cNvPr id="5" name="Content Placeholder 4"/>
          <p:cNvPicPr>
            <a:picLocks noGrp="1" noChangeAspect="1"/>
          </p:cNvPicPr>
          <p:nvPr>
            <p:ph sz="half" idx="2"/>
          </p:nvPr>
        </p:nvPicPr>
        <p:blipFill rotWithShape="1">
          <a:blip r:embed="rId2"/>
          <a:srcRect l="8461" t="12362" r="3335" b="6446"/>
          <a:stretch/>
        </p:blipFill>
        <p:spPr>
          <a:xfrm>
            <a:off x="843644" y="1260035"/>
            <a:ext cx="9815740" cy="5082458"/>
          </a:xfrm>
          <a:prstGeom prst="rect">
            <a:avLst/>
          </a:prstGeom>
        </p:spPr>
      </p:pic>
    </p:spTree>
    <p:extLst>
      <p:ext uri="{BB962C8B-B14F-4D97-AF65-F5344CB8AC3E}">
        <p14:creationId xmlns:p14="http://schemas.microsoft.com/office/powerpoint/2010/main" val="4186828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007" y="33019"/>
            <a:ext cx="10131425" cy="1456267"/>
          </a:xfrm>
        </p:spPr>
        <p:txBody>
          <a:bodyPr/>
          <a:lstStyle/>
          <a:p>
            <a:r>
              <a:rPr lang="en-US" dirty="0" err="1" smtClean="0"/>
              <a:t>Hathi</a:t>
            </a:r>
            <a:r>
              <a:rPr lang="en-US" dirty="0" smtClean="0"/>
              <a:t> cont. </a:t>
            </a:r>
            <a:r>
              <a:rPr lang="en-US" dirty="0" err="1" smtClean="0"/>
              <a:t>Heatmap</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a:srcRect l="146" t="12503" r="778" b="11058"/>
          <a:stretch/>
        </p:blipFill>
        <p:spPr>
          <a:xfrm>
            <a:off x="450580" y="1332412"/>
            <a:ext cx="11096986" cy="4815840"/>
          </a:xfrm>
          <a:prstGeom prst="rect">
            <a:avLst/>
          </a:prstGeom>
        </p:spPr>
      </p:pic>
    </p:spTree>
    <p:extLst>
      <p:ext uri="{BB962C8B-B14F-4D97-AF65-F5344CB8AC3E}">
        <p14:creationId xmlns:p14="http://schemas.microsoft.com/office/powerpoint/2010/main" val="156565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75" y="78377"/>
            <a:ext cx="10131425" cy="1456267"/>
          </a:xfrm>
        </p:spPr>
        <p:txBody>
          <a:bodyPr/>
          <a:lstStyle/>
          <a:p>
            <a:r>
              <a:rPr lang="en-US" dirty="0" err="1" smtClean="0"/>
              <a:t>Hathi</a:t>
            </a:r>
            <a:r>
              <a:rPr lang="en-US" dirty="0" smtClean="0"/>
              <a:t> </a:t>
            </a:r>
            <a:r>
              <a:rPr lang="en-US" dirty="0" err="1" smtClean="0"/>
              <a:t>cont</a:t>
            </a:r>
            <a:r>
              <a:rPr lang="en-US" dirty="0" smtClean="0"/>
              <a:t>’ world/word map</a:t>
            </a:r>
            <a:endParaRPr lang="en-US" dirty="0"/>
          </a:p>
        </p:txBody>
      </p:sp>
      <p:pic>
        <p:nvPicPr>
          <p:cNvPr id="4" name="Content Placeholder 3"/>
          <p:cNvPicPr>
            <a:picLocks noGrp="1" noChangeAspect="1"/>
          </p:cNvPicPr>
          <p:nvPr>
            <p:ph idx="1"/>
          </p:nvPr>
        </p:nvPicPr>
        <p:blipFill rotWithShape="1">
          <a:blip r:embed="rId2"/>
          <a:srcRect l="-124" t="17440" r="935" b="16464"/>
          <a:stretch/>
        </p:blipFill>
        <p:spPr>
          <a:xfrm>
            <a:off x="216709" y="1645920"/>
            <a:ext cx="11756064" cy="4406537"/>
          </a:xfrm>
          <a:prstGeom prst="rect">
            <a:avLst/>
          </a:prstGeom>
        </p:spPr>
      </p:pic>
    </p:spTree>
    <p:extLst>
      <p:ext uri="{BB962C8B-B14F-4D97-AF65-F5344CB8AC3E}">
        <p14:creationId xmlns:p14="http://schemas.microsoft.com/office/powerpoint/2010/main" val="98130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89774"/>
            <a:ext cx="10131425" cy="1456267"/>
          </a:xfrm>
        </p:spPr>
        <p:txBody>
          <a:bodyPr/>
          <a:lstStyle/>
          <a:p>
            <a:r>
              <a:rPr lang="en-US" dirty="0" smtClean="0"/>
              <a:t>The Sandbox: Policy map</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rotWithShape="1">
          <a:blip r:embed="rId2"/>
          <a:srcRect l="1252" t="12520" r="2151" b="9369"/>
          <a:stretch/>
        </p:blipFill>
        <p:spPr>
          <a:xfrm>
            <a:off x="706366" y="1480458"/>
            <a:ext cx="10223863" cy="4650377"/>
          </a:xfrm>
          <a:prstGeom prst="rect">
            <a:avLst/>
          </a:prstGeom>
        </p:spPr>
      </p:pic>
    </p:spTree>
    <p:extLst>
      <p:ext uri="{BB962C8B-B14F-4D97-AF65-F5344CB8AC3E}">
        <p14:creationId xmlns:p14="http://schemas.microsoft.com/office/powerpoint/2010/main" val="338330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82" y="191588"/>
            <a:ext cx="10131425" cy="1456267"/>
          </a:xfrm>
        </p:spPr>
        <p:txBody>
          <a:bodyPr/>
          <a:lstStyle/>
          <a:p>
            <a:r>
              <a:rPr lang="en-US" dirty="0" smtClean="0"/>
              <a:t>Assignment 1</a:t>
            </a:r>
            <a:br>
              <a:rPr lang="en-US" dirty="0" smtClean="0"/>
            </a:br>
            <a:r>
              <a:rPr lang="en-US" sz="1800" dirty="0" smtClean="0"/>
              <a:t>where students write about visualizations</a:t>
            </a:r>
            <a:endParaRPr lang="en-US" dirty="0"/>
          </a:p>
        </p:txBody>
      </p:sp>
      <p:sp>
        <p:nvSpPr>
          <p:cNvPr id="3" name="Content Placeholder 2"/>
          <p:cNvSpPr>
            <a:spLocks noGrp="1"/>
          </p:cNvSpPr>
          <p:nvPr>
            <p:ph sz="half" idx="1"/>
          </p:nvPr>
        </p:nvSpPr>
        <p:spPr>
          <a:xfrm>
            <a:off x="756182" y="1917821"/>
            <a:ext cx="4995334" cy="3649134"/>
          </a:xfrm>
        </p:spPr>
        <p:txBody>
          <a:bodyPr>
            <a:normAutofit fontScale="85000" lnSpcReduction="20000"/>
          </a:bodyPr>
          <a:lstStyle/>
          <a:p>
            <a:pPr marL="0" indent="0">
              <a:buNone/>
            </a:pPr>
            <a:r>
              <a:rPr lang="en-US" dirty="0"/>
              <a:t>4 pages</a:t>
            </a:r>
          </a:p>
          <a:p>
            <a:pPr marL="0" indent="0">
              <a:buNone/>
            </a:pPr>
            <a:r>
              <a:rPr lang="en-US" dirty="0"/>
              <a:t>Your Data and </a:t>
            </a:r>
            <a:r>
              <a:rPr lang="en-US" dirty="0" smtClean="0"/>
              <a:t>You</a:t>
            </a:r>
            <a:endParaRPr lang="en-US" dirty="0"/>
          </a:p>
          <a:p>
            <a:pPr marL="0" indent="0">
              <a:buNone/>
            </a:pPr>
            <a:r>
              <a:rPr lang="en-US" dirty="0"/>
              <a:t>Data visualization and Data Science play an increasing role in our lives. Because of this, more decisions will be made based on actionable insights found in this data. The challenges lie in who controls this data and who is suffering or benefitting from its use. The goal of this essay will be finding visualized data that is either effective or misleading. Then, you will analyze it in conversation with your own personal experience. </a:t>
            </a:r>
          </a:p>
          <a:p>
            <a:r>
              <a:rPr lang="en-US" dirty="0"/>
              <a:t>Step 1 (1 page): I want you to find a piece of visualized data. This piece should have some relevance to your life. It should reflect some concern you have that impacts you. This can include race, gender, economy, environment, sexuality, gun violence, etc. Analyze precisely what this visualization shows and what it omits. What is it attempting to communicate?</a:t>
            </a:r>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a:t>Step 2 (1.5 pages): I want you to write a narrative that reflects on your personal experience with your political issue and your concern with how the visualization represents it. In this section, you’re telling a story-</a:t>
            </a:r>
            <a:r>
              <a:rPr lang="en-US" dirty="0" smtClean="0"/>
              <a:t>-a </a:t>
            </a:r>
            <a:r>
              <a:rPr lang="en-US" dirty="0"/>
              <a:t>story about your life. This should be something that impacts you personally and something that is related to the larger statistic you found in your visualization.</a:t>
            </a:r>
          </a:p>
          <a:p>
            <a:pPr marL="0" indent="0">
              <a:buNone/>
            </a:pPr>
            <a:endParaRPr lang="en-US" dirty="0"/>
          </a:p>
          <a:p>
            <a:r>
              <a:rPr lang="en-US" dirty="0"/>
              <a:t>Step 3 (1.5 pages): I want you to propose to your audience a “more full” understanding of the issue. Discuss what you hope they will take away from the conversation between your narrative and your chart or graph. At this time, I want you to use one of the readings from class to help complicate your argument. This can include any part of the Summer reading or the articles on blackboard. </a:t>
            </a:r>
            <a:r>
              <a:rPr lang="en-US" dirty="0" smtClean="0"/>
              <a:t>(Most students chose climate issues.)</a:t>
            </a:r>
            <a:endParaRPr lang="en-US" dirty="0"/>
          </a:p>
          <a:p>
            <a:endParaRPr lang="en-US" dirty="0"/>
          </a:p>
        </p:txBody>
      </p:sp>
    </p:spTree>
    <p:extLst>
      <p:ext uri="{BB962C8B-B14F-4D97-AF65-F5344CB8AC3E}">
        <p14:creationId xmlns:p14="http://schemas.microsoft.com/office/powerpoint/2010/main" val="84937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start?</a:t>
            </a:r>
            <a:endParaRPr lang="en-US" dirty="0"/>
          </a:p>
        </p:txBody>
      </p:sp>
      <p:sp>
        <p:nvSpPr>
          <p:cNvPr id="3" name="Content Placeholder 2"/>
          <p:cNvSpPr>
            <a:spLocks noGrp="1"/>
          </p:cNvSpPr>
          <p:nvPr>
            <p:ph sz="half" idx="1"/>
          </p:nvPr>
        </p:nvSpPr>
        <p:spPr/>
        <p:txBody>
          <a:bodyPr/>
          <a:lstStyle/>
          <a:p>
            <a:r>
              <a:rPr lang="en-US" dirty="0" smtClean="0"/>
              <a:t>Maybe with a bet?</a:t>
            </a:r>
          </a:p>
          <a:p>
            <a:r>
              <a:rPr lang="en-US" dirty="0" smtClean="0"/>
              <a:t>Maybe even a bet with your brother.</a:t>
            </a:r>
          </a:p>
          <a:p>
            <a:r>
              <a:rPr lang="en-US" dirty="0" smtClean="0"/>
              <a:t>Nothing motivates quite like sibling competition.</a:t>
            </a:r>
            <a:endParaRPr lang="en-US" dirty="0"/>
          </a:p>
        </p:txBody>
      </p:sp>
      <p:pic>
        <p:nvPicPr>
          <p:cNvPr id="5" name="Content Placeholder 4" descr="Download Step Brothers movie - Download Step Brother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81135" y="1987750"/>
            <a:ext cx="5268661" cy="3951496"/>
          </a:xfrm>
        </p:spPr>
      </p:pic>
    </p:spTree>
    <p:extLst>
      <p:ext uri="{BB962C8B-B14F-4D97-AF65-F5344CB8AC3E}">
        <p14:creationId xmlns:p14="http://schemas.microsoft.com/office/powerpoint/2010/main" val="1999453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4503"/>
            <a:ext cx="10131425" cy="1456267"/>
          </a:xfrm>
        </p:spPr>
        <p:txBody>
          <a:bodyPr/>
          <a:lstStyle/>
          <a:p>
            <a:r>
              <a:rPr lang="en-US" dirty="0" smtClean="0"/>
              <a:t>Sample class activity</a:t>
            </a:r>
            <a:br>
              <a:rPr lang="en-US" dirty="0" smtClean="0"/>
            </a:br>
            <a:r>
              <a:rPr lang="en-US" sz="1600" dirty="0" smtClean="0"/>
              <a:t>finding bias in visualized data</a:t>
            </a:r>
            <a:endParaRPr lang="en-US" dirty="0"/>
          </a:p>
        </p:txBody>
      </p:sp>
      <p:pic>
        <p:nvPicPr>
          <p:cNvPr id="5" name="Content Placeholder 4"/>
          <p:cNvPicPr>
            <a:picLocks noGrp="1" noChangeAspect="1"/>
          </p:cNvPicPr>
          <p:nvPr>
            <p:ph sz="half" idx="1"/>
          </p:nvPr>
        </p:nvPicPr>
        <p:blipFill rotWithShape="1">
          <a:blip r:embed="rId2"/>
          <a:srcRect l="9806" t="18869" r="35459" b="5826"/>
          <a:stretch/>
        </p:blipFill>
        <p:spPr>
          <a:xfrm>
            <a:off x="685801" y="2055869"/>
            <a:ext cx="4826725" cy="3735331"/>
          </a:xfrm>
          <a:prstGeom prst="rect">
            <a:avLst/>
          </a:prstGeom>
        </p:spPr>
      </p:pic>
      <p:pic>
        <p:nvPicPr>
          <p:cNvPr id="6" name="Content Placeholder 5"/>
          <p:cNvPicPr>
            <a:picLocks noGrp="1" noChangeAspect="1"/>
          </p:cNvPicPr>
          <p:nvPr>
            <p:ph sz="half" idx="2"/>
          </p:nvPr>
        </p:nvPicPr>
        <p:blipFill rotWithShape="1">
          <a:blip r:embed="rId3"/>
          <a:srcRect l="9681" t="18869" r="37676" b="5826"/>
          <a:stretch/>
        </p:blipFill>
        <p:spPr>
          <a:xfrm>
            <a:off x="6305004" y="2082502"/>
            <a:ext cx="4609164" cy="3708698"/>
          </a:xfrm>
          <a:prstGeom prst="rect">
            <a:avLst/>
          </a:prstGeom>
        </p:spPr>
      </p:pic>
    </p:spTree>
    <p:extLst>
      <p:ext uri="{BB962C8B-B14F-4D97-AF65-F5344CB8AC3E}">
        <p14:creationId xmlns:p14="http://schemas.microsoft.com/office/powerpoint/2010/main" val="2448825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2</a:t>
            </a:r>
            <a:br>
              <a:rPr lang="en-US" dirty="0" smtClean="0"/>
            </a:br>
            <a:r>
              <a:rPr lang="en-US" sz="1600" dirty="0" smtClean="0"/>
              <a:t>where they create their own visualization as part of a recursive research process</a:t>
            </a:r>
            <a:endParaRPr lang="en-US" dirty="0"/>
          </a:p>
        </p:txBody>
      </p:sp>
      <p:sp>
        <p:nvSpPr>
          <p:cNvPr id="3" name="Content Placeholder 2"/>
          <p:cNvSpPr>
            <a:spLocks noGrp="1"/>
          </p:cNvSpPr>
          <p:nvPr>
            <p:ph sz="half" idx="1"/>
          </p:nvPr>
        </p:nvSpPr>
        <p:spPr>
          <a:xfrm>
            <a:off x="243839" y="1976846"/>
            <a:ext cx="5578055" cy="4084319"/>
          </a:xfrm>
        </p:spPr>
        <p:txBody>
          <a:bodyPr>
            <a:normAutofit fontScale="55000" lnSpcReduction="20000"/>
          </a:bodyPr>
          <a:lstStyle/>
          <a:p>
            <a:pPr marL="0" indent="0">
              <a:buNone/>
            </a:pPr>
            <a:r>
              <a:rPr lang="en-US" sz="2500" dirty="0"/>
              <a:t>Persuasive Essay</a:t>
            </a:r>
          </a:p>
          <a:p>
            <a:pPr marL="0" indent="0">
              <a:buNone/>
            </a:pPr>
            <a:r>
              <a:rPr lang="en-US" sz="2500" dirty="0"/>
              <a:t>Length: 5 pages</a:t>
            </a:r>
          </a:p>
          <a:p>
            <a:pPr marL="0" indent="0">
              <a:buNone/>
            </a:pPr>
            <a:r>
              <a:rPr lang="en-US" sz="2500" dirty="0"/>
              <a:t>Must have Works Cited </a:t>
            </a:r>
            <a:r>
              <a:rPr lang="en-US" sz="2500" dirty="0" smtClean="0"/>
              <a:t>page</a:t>
            </a:r>
            <a:endParaRPr lang="en-US" sz="2500" dirty="0"/>
          </a:p>
          <a:p>
            <a:pPr marL="0" indent="0">
              <a:buNone/>
            </a:pPr>
            <a:r>
              <a:rPr lang="en-US" sz="2500" dirty="0"/>
              <a:t>Assignment number #1:</a:t>
            </a:r>
          </a:p>
          <a:p>
            <a:r>
              <a:rPr lang="en-US" sz="2500" dirty="0"/>
              <a:t>Familiarizing yourself to the issue: for this part of the essay, you should be solely finding sources and information. Then, </a:t>
            </a:r>
            <a:r>
              <a:rPr lang="en-US" sz="2500" dirty="0" smtClean="0"/>
              <a:t>write </a:t>
            </a:r>
            <a:r>
              <a:rPr lang="en-US" sz="2500" dirty="0"/>
              <a:t>a few paragraphs where you put these sources into conversation with one another. Give your reader some idea of the issue, the opposing sides, and their complexities. Think about the </a:t>
            </a:r>
            <a:r>
              <a:rPr lang="en-US" sz="2500" i="1" dirty="0"/>
              <a:t>They Say, I Say </a:t>
            </a:r>
            <a:r>
              <a:rPr lang="en-US" sz="2500" dirty="0"/>
              <a:t>technique. Show us the nuances of the issue.</a:t>
            </a:r>
          </a:p>
          <a:p>
            <a:r>
              <a:rPr lang="en-US" sz="2500" dirty="0"/>
              <a:t>Use Policy Map to explore your topic, set parameters, and play with how your topic exists geographically. </a:t>
            </a:r>
          </a:p>
          <a:p>
            <a:r>
              <a:rPr lang="en-US" sz="2500" dirty="0"/>
              <a:t>#2: Develop your own argument. Weigh the pros and cons of each side and then choose which side you wish to support. Pretend you’re writing to the President, what are you going to say to him? What techniques will you use to persuade him one way or another (ethos, pathos, logos.) During this phase, you should develop a thesis statement.</a:t>
            </a:r>
          </a:p>
          <a:p>
            <a:endParaRPr lang="en-US" dirty="0"/>
          </a:p>
        </p:txBody>
      </p:sp>
      <p:sp>
        <p:nvSpPr>
          <p:cNvPr id="4" name="Content Placeholder 3"/>
          <p:cNvSpPr>
            <a:spLocks noGrp="1"/>
          </p:cNvSpPr>
          <p:nvPr>
            <p:ph sz="half" idx="2"/>
          </p:nvPr>
        </p:nvSpPr>
        <p:spPr>
          <a:xfrm>
            <a:off x="5891562" y="2065867"/>
            <a:ext cx="5437293" cy="4293325"/>
          </a:xfrm>
        </p:spPr>
        <p:txBody>
          <a:bodyPr>
            <a:normAutofit fontScale="55000" lnSpcReduction="20000"/>
          </a:bodyPr>
          <a:lstStyle/>
          <a:p>
            <a:pPr marL="0" indent="0">
              <a:buNone/>
            </a:pPr>
            <a:endParaRPr lang="en-US" dirty="0"/>
          </a:p>
          <a:p>
            <a:r>
              <a:rPr lang="en-US" sz="2500" dirty="0"/>
              <a:t>#3: Rough draft. Pull together all of the parts and deliver a well organized, informative, persuasive </a:t>
            </a:r>
            <a:r>
              <a:rPr lang="en-US" sz="2500" dirty="0" smtClean="0"/>
              <a:t>analysis </a:t>
            </a:r>
            <a:r>
              <a:rPr lang="en-US" sz="2500" dirty="0"/>
              <a:t>of the issue</a:t>
            </a:r>
            <a:r>
              <a:rPr lang="en-US" sz="2500" dirty="0" smtClean="0"/>
              <a:t>.</a:t>
            </a:r>
            <a:endParaRPr lang="en-US" sz="2500" dirty="0"/>
          </a:p>
          <a:p>
            <a:r>
              <a:rPr lang="en-US" sz="2500" dirty="0" smtClean="0"/>
              <a:t>##Choosing </a:t>
            </a:r>
            <a:r>
              <a:rPr lang="en-US" sz="2500" dirty="0"/>
              <a:t>your issue: it must be something specific. You should focus on some political argument: economy, immigration, environment, health care, education, drugs, mental health, affirmative action, foreign policy, bullying. Keep in mind that this assignment hinges on you </a:t>
            </a:r>
            <a:r>
              <a:rPr lang="en-US" sz="2500" i="1" dirty="0"/>
              <a:t>wanting </a:t>
            </a:r>
            <a:r>
              <a:rPr lang="en-US" sz="2500" dirty="0"/>
              <a:t>something. Be clear about exactly what you want, and tell us why it makes sense that we want it too.</a:t>
            </a:r>
          </a:p>
          <a:p>
            <a:r>
              <a:rPr lang="en-US" sz="2500" dirty="0"/>
              <a:t>As part of your final draft, you will be asked to include your own data visualization that you create through Policy Map or any of the other tools on the Seton Hall Library Website.</a:t>
            </a:r>
          </a:p>
          <a:p>
            <a:endParaRPr lang="en-US" dirty="0"/>
          </a:p>
        </p:txBody>
      </p:sp>
    </p:spTree>
    <p:extLst>
      <p:ext uri="{BB962C8B-B14F-4D97-AF65-F5344CB8AC3E}">
        <p14:creationId xmlns:p14="http://schemas.microsoft.com/office/powerpoint/2010/main" val="4967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48282"/>
            <a:ext cx="10131425" cy="1456267"/>
          </a:xfrm>
        </p:spPr>
        <p:txBody>
          <a:bodyPr/>
          <a:lstStyle/>
          <a:p>
            <a:r>
              <a:rPr lang="en-US" dirty="0" smtClean="0"/>
              <a:t>Student Generated Visualizations &amp; Writing</a:t>
            </a:r>
            <a:endParaRPr lang="en-US" dirty="0"/>
          </a:p>
        </p:txBody>
      </p:sp>
      <p:pic>
        <p:nvPicPr>
          <p:cNvPr id="5" name="Content Placeholder 4"/>
          <p:cNvPicPr>
            <a:picLocks noGrp="1" noChangeAspect="1"/>
          </p:cNvPicPr>
          <p:nvPr>
            <p:ph sz="half" idx="1"/>
          </p:nvPr>
        </p:nvPicPr>
        <p:blipFill rotWithShape="1">
          <a:blip r:embed="rId2"/>
          <a:srcRect l="25843" t="17691" r="26524" b="13645"/>
          <a:stretch/>
        </p:blipFill>
        <p:spPr>
          <a:xfrm>
            <a:off x="374469" y="1288869"/>
            <a:ext cx="5877562" cy="5079467"/>
          </a:xfrm>
          <a:prstGeom prst="rect">
            <a:avLst/>
          </a:prstGeom>
        </p:spPr>
      </p:pic>
      <p:pic>
        <p:nvPicPr>
          <p:cNvPr id="6" name="Content Placeholder 5"/>
          <p:cNvPicPr>
            <a:picLocks noGrp="1" noChangeAspect="1"/>
          </p:cNvPicPr>
          <p:nvPr>
            <p:ph sz="half" idx="2"/>
          </p:nvPr>
        </p:nvPicPr>
        <p:blipFill rotWithShape="1">
          <a:blip r:embed="rId3"/>
          <a:srcRect l="5498" t="17010" r="54584" b="5826"/>
          <a:stretch/>
        </p:blipFill>
        <p:spPr>
          <a:xfrm>
            <a:off x="6444343" y="1267285"/>
            <a:ext cx="5364480" cy="5101051"/>
          </a:xfrm>
          <a:prstGeom prst="rect">
            <a:avLst/>
          </a:prstGeom>
        </p:spPr>
      </p:pic>
    </p:spTree>
    <p:extLst>
      <p:ext uri="{BB962C8B-B14F-4D97-AF65-F5344CB8AC3E}">
        <p14:creationId xmlns:p14="http://schemas.microsoft.com/office/powerpoint/2010/main" val="28276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280" y="147912"/>
            <a:ext cx="10131425" cy="1456267"/>
          </a:xfrm>
        </p:spPr>
        <p:txBody>
          <a:bodyPr/>
          <a:lstStyle/>
          <a:p>
            <a:r>
              <a:rPr lang="en-US" dirty="0" smtClean="0"/>
              <a:t>Student Visualization and Writing</a:t>
            </a:r>
            <a:endParaRPr lang="en-US" dirty="0"/>
          </a:p>
        </p:txBody>
      </p:sp>
      <p:pic>
        <p:nvPicPr>
          <p:cNvPr id="5" name="Content Placeholder 4"/>
          <p:cNvPicPr>
            <a:picLocks noGrp="1" noChangeAspect="1"/>
          </p:cNvPicPr>
          <p:nvPr>
            <p:ph sz="half" idx="1"/>
          </p:nvPr>
        </p:nvPicPr>
        <p:blipFill rotWithShape="1">
          <a:blip r:embed="rId2"/>
          <a:srcRect l="13117" t="31885" r="24652" b="16053"/>
          <a:stretch/>
        </p:blipFill>
        <p:spPr>
          <a:xfrm>
            <a:off x="1140820" y="1273254"/>
            <a:ext cx="9492343" cy="5023046"/>
          </a:xfrm>
          <a:prstGeom prst="rect">
            <a:avLst/>
          </a:prstGeom>
        </p:spPr>
      </p:pic>
      <p:sp>
        <p:nvSpPr>
          <p:cNvPr id="4" name="Content Placeholder 3"/>
          <p:cNvSpPr>
            <a:spLocks noGrp="1"/>
          </p:cNvSpPr>
          <p:nvPr>
            <p:ph sz="half" idx="2"/>
          </p:nvPr>
        </p:nvSpPr>
        <p:spPr>
          <a:xfrm flipV="1">
            <a:off x="10771507" y="5791200"/>
            <a:ext cx="45719" cy="60960"/>
          </a:xfrm>
        </p:spPr>
        <p:txBody>
          <a:bodyPr>
            <a:normAutofit fontScale="25000" lnSpcReduction="20000"/>
          </a:bodyPr>
          <a:lstStyle/>
          <a:p>
            <a:endParaRPr lang="en-US" dirty="0"/>
          </a:p>
        </p:txBody>
      </p:sp>
    </p:spTree>
    <p:extLst>
      <p:ext uri="{BB962C8B-B14F-4D97-AF65-F5344CB8AC3E}">
        <p14:creationId xmlns:p14="http://schemas.microsoft.com/office/powerpoint/2010/main" val="133398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1" y="182525"/>
            <a:ext cx="10131425" cy="1456267"/>
          </a:xfrm>
        </p:spPr>
        <p:txBody>
          <a:bodyPr/>
          <a:lstStyle/>
          <a:p>
            <a:r>
              <a:rPr lang="en-US" dirty="0" smtClean="0"/>
              <a:t>Student Visualization and Writing</a:t>
            </a:r>
            <a:endParaRPr lang="en-US" dirty="0"/>
          </a:p>
        </p:txBody>
      </p:sp>
      <p:pic>
        <p:nvPicPr>
          <p:cNvPr id="4" name="Content Placeholder 3"/>
          <p:cNvPicPr>
            <a:picLocks noGrp="1" noChangeAspect="1"/>
          </p:cNvPicPr>
          <p:nvPr>
            <p:ph idx="1"/>
          </p:nvPr>
        </p:nvPicPr>
        <p:blipFill rotWithShape="1">
          <a:blip r:embed="rId2"/>
          <a:srcRect l="9404" t="17202" r="32880" b="5488"/>
          <a:stretch/>
        </p:blipFill>
        <p:spPr>
          <a:xfrm>
            <a:off x="2194560" y="1368827"/>
            <a:ext cx="6810102" cy="5131332"/>
          </a:xfrm>
          <a:prstGeom prst="rect">
            <a:avLst/>
          </a:prstGeom>
        </p:spPr>
      </p:pic>
    </p:spTree>
    <p:extLst>
      <p:ext uri="{BB962C8B-B14F-4D97-AF65-F5344CB8AC3E}">
        <p14:creationId xmlns:p14="http://schemas.microsoft.com/office/powerpoint/2010/main" val="2325599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4" y="143748"/>
            <a:ext cx="10131425" cy="1456267"/>
          </a:xfrm>
        </p:spPr>
        <p:txBody>
          <a:bodyPr/>
          <a:lstStyle/>
          <a:p>
            <a:r>
              <a:rPr lang="en-US" dirty="0" smtClean="0"/>
              <a:t>Student Visualization and Writing</a:t>
            </a:r>
            <a:endParaRPr lang="en-US" dirty="0"/>
          </a:p>
        </p:txBody>
      </p:sp>
      <p:pic>
        <p:nvPicPr>
          <p:cNvPr id="4" name="Content Placeholder 3"/>
          <p:cNvPicPr>
            <a:picLocks noGrp="1" noChangeAspect="1"/>
          </p:cNvPicPr>
          <p:nvPr>
            <p:ph idx="1"/>
          </p:nvPr>
        </p:nvPicPr>
        <p:blipFill rotWithShape="1">
          <a:blip r:embed="rId2"/>
          <a:srcRect l="12392" t="28370" r="38842" b="6442"/>
          <a:stretch/>
        </p:blipFill>
        <p:spPr>
          <a:xfrm>
            <a:off x="2300741" y="1321341"/>
            <a:ext cx="6988630" cy="5254703"/>
          </a:xfrm>
          <a:prstGeom prst="rect">
            <a:avLst/>
          </a:prstGeom>
        </p:spPr>
      </p:pic>
    </p:spTree>
    <p:extLst>
      <p:ext uri="{BB962C8B-B14F-4D97-AF65-F5344CB8AC3E}">
        <p14:creationId xmlns:p14="http://schemas.microsoft.com/office/powerpoint/2010/main" val="3475781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Evaluations</a:t>
            </a:r>
            <a:endParaRPr lang="en-US" dirty="0"/>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smtClean="0"/>
              <a:t>Positive:</a:t>
            </a:r>
          </a:p>
          <a:p>
            <a:r>
              <a:rPr lang="en-US" dirty="0" smtClean="0"/>
              <a:t>Learning </a:t>
            </a:r>
            <a:r>
              <a:rPr lang="en-US" dirty="0"/>
              <a:t>about visualization was very interesting to me. I never had to use visuals in my writing, which of course made it very </a:t>
            </a:r>
            <a:r>
              <a:rPr lang="en-US" dirty="0" smtClean="0"/>
              <a:t>difficult </a:t>
            </a:r>
            <a:r>
              <a:rPr lang="en-US" dirty="0"/>
              <a:t>to do so in this class, but the challenge was worth it. More and more articles are using visuals these days and learning about it this year will make it easier for me to understand and even more observe the use of visuals in writings.</a:t>
            </a:r>
          </a:p>
          <a:p>
            <a:r>
              <a:rPr lang="en-US" dirty="0" smtClean="0"/>
              <a:t>Essays </a:t>
            </a:r>
            <a:r>
              <a:rPr lang="en-US" dirty="0"/>
              <a:t>could be very </a:t>
            </a:r>
            <a:r>
              <a:rPr lang="en-US" dirty="0" smtClean="0"/>
              <a:t>difficult </a:t>
            </a:r>
            <a:r>
              <a:rPr lang="en-US" dirty="0"/>
              <a:t>to write especially if one </a:t>
            </a:r>
            <a:r>
              <a:rPr lang="en-US" dirty="0" smtClean="0"/>
              <a:t>does </a:t>
            </a:r>
            <a:r>
              <a:rPr lang="en-US" dirty="0"/>
              <a:t>not know which type of writing to do.  It has been a while since I've taken an English  course, but I thought reviewing the </a:t>
            </a:r>
            <a:r>
              <a:rPr lang="en-US" dirty="0" smtClean="0"/>
              <a:t>different </a:t>
            </a:r>
            <a:r>
              <a:rPr lang="en-US" dirty="0"/>
              <a:t>types of essays were both useful and important. Like the visualization, writing the </a:t>
            </a:r>
            <a:r>
              <a:rPr lang="en-US" dirty="0" smtClean="0"/>
              <a:t>different </a:t>
            </a:r>
            <a:r>
              <a:rPr lang="en-US" dirty="0"/>
              <a:t>types of essays was a challenge, but nonetheless, it was a good challenge.</a:t>
            </a:r>
          </a:p>
        </p:txBody>
      </p:sp>
      <p:sp>
        <p:nvSpPr>
          <p:cNvPr id="4" name="Content Placeholder 3"/>
          <p:cNvSpPr>
            <a:spLocks noGrp="1"/>
          </p:cNvSpPr>
          <p:nvPr>
            <p:ph sz="half" idx="2"/>
          </p:nvPr>
        </p:nvSpPr>
        <p:spPr>
          <a:xfrm>
            <a:off x="5821894" y="1250647"/>
            <a:ext cx="4995332" cy="3649133"/>
          </a:xfrm>
        </p:spPr>
        <p:txBody>
          <a:bodyPr>
            <a:normAutofit fontScale="85000" lnSpcReduction="10000"/>
          </a:bodyPr>
          <a:lstStyle/>
          <a:p>
            <a:pPr marL="0" indent="0">
              <a:buNone/>
            </a:pPr>
            <a:r>
              <a:rPr lang="en-US" dirty="0" smtClean="0"/>
              <a:t>Negative:</a:t>
            </a:r>
          </a:p>
          <a:p>
            <a:r>
              <a:rPr lang="en-US" dirty="0" smtClean="0"/>
              <a:t>All </a:t>
            </a:r>
            <a:r>
              <a:rPr lang="en-US" dirty="0"/>
              <a:t>the papers were back to back, but the papers weren't </a:t>
            </a:r>
            <a:r>
              <a:rPr lang="en-US" dirty="0" smtClean="0"/>
              <a:t>difficult</a:t>
            </a:r>
            <a:r>
              <a:rPr lang="en-US" dirty="0"/>
              <a:t>, the time we had for all of them made things </a:t>
            </a:r>
            <a:r>
              <a:rPr lang="en-US" dirty="0" smtClean="0"/>
              <a:t>difficult</a:t>
            </a:r>
            <a:r>
              <a:rPr lang="en-US" dirty="0"/>
              <a:t>. Data </a:t>
            </a:r>
            <a:r>
              <a:rPr lang="en-US" dirty="0" smtClean="0"/>
              <a:t>visualization coming in so early.</a:t>
            </a:r>
            <a:endParaRPr lang="en-US" dirty="0"/>
          </a:p>
          <a:p>
            <a:r>
              <a:rPr lang="en-US" dirty="0" smtClean="0"/>
              <a:t>The </a:t>
            </a:r>
            <a:r>
              <a:rPr lang="en-US" dirty="0"/>
              <a:t>most </a:t>
            </a:r>
            <a:r>
              <a:rPr lang="en-US" dirty="0" smtClean="0"/>
              <a:t>difficult </a:t>
            </a:r>
            <a:r>
              <a:rPr lang="en-US" dirty="0"/>
              <a:t>to learn for me was applying visualization in my writing. </a:t>
            </a:r>
          </a:p>
        </p:txBody>
      </p:sp>
    </p:spTree>
    <p:extLst>
      <p:ext uri="{BB962C8B-B14F-4D97-AF65-F5344CB8AC3E}">
        <p14:creationId xmlns:p14="http://schemas.microsoft.com/office/powerpoint/2010/main" val="305777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forward: Developing Curriculum</a:t>
            </a:r>
            <a:endParaRPr lang="en-US" dirty="0"/>
          </a:p>
        </p:txBody>
      </p:sp>
      <p:sp>
        <p:nvSpPr>
          <p:cNvPr id="3" name="Content Placeholder 2"/>
          <p:cNvSpPr>
            <a:spLocks noGrp="1"/>
          </p:cNvSpPr>
          <p:nvPr>
            <p:ph sz="half" idx="1"/>
          </p:nvPr>
        </p:nvSpPr>
        <p:spPr/>
        <p:txBody>
          <a:bodyPr/>
          <a:lstStyle/>
          <a:p>
            <a:r>
              <a:rPr lang="en-US" dirty="0" smtClean="0"/>
              <a:t>Creating a curriculum where data fluency/literacy is treated as an integral part of rhetorical strategy. </a:t>
            </a:r>
          </a:p>
          <a:p>
            <a:r>
              <a:rPr lang="en-US" dirty="0" smtClean="0"/>
              <a:t>Possible growth is limitless: Narrative Business Analysis, Narrative Medicine, even Narrative Mathematics are already fields on their own. </a:t>
            </a:r>
            <a:endParaRPr lang="en-US" dirty="0"/>
          </a:p>
        </p:txBody>
      </p:sp>
      <p:pic>
        <p:nvPicPr>
          <p:cNvPr id="5" name="Content Placeholder 4"/>
          <p:cNvPicPr>
            <a:picLocks noGrp="1" noChangeAspect="1"/>
          </p:cNvPicPr>
          <p:nvPr>
            <p:ph sz="half" idx="2"/>
          </p:nvPr>
        </p:nvPicPr>
        <p:blipFill rotWithShape="1">
          <a:blip r:embed="rId2"/>
          <a:srcRect l="12819" t="44590" r="14317" b="17603"/>
          <a:stretch/>
        </p:blipFill>
        <p:spPr>
          <a:xfrm>
            <a:off x="5838747" y="3021874"/>
            <a:ext cx="5848157" cy="1706880"/>
          </a:xfrm>
          <a:prstGeom prst="rect">
            <a:avLst/>
          </a:prstGeom>
        </p:spPr>
      </p:pic>
    </p:spTree>
    <p:extLst>
      <p:ext uri="{BB962C8B-B14F-4D97-AF65-F5344CB8AC3E}">
        <p14:creationId xmlns:p14="http://schemas.microsoft.com/office/powerpoint/2010/main" val="3365564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pic>
        <p:nvPicPr>
          <p:cNvPr id="5" name="Content Placeholder 4"/>
          <p:cNvPicPr>
            <a:picLocks noGrp="1" noChangeAspect="1"/>
          </p:cNvPicPr>
          <p:nvPr>
            <p:ph sz="half" idx="2"/>
          </p:nvPr>
        </p:nvPicPr>
        <p:blipFill rotWithShape="1">
          <a:blip r:embed="rId2"/>
          <a:srcRect l="33736" t="12052" r="35235" b="6136"/>
          <a:stretch/>
        </p:blipFill>
        <p:spPr>
          <a:xfrm>
            <a:off x="3831773" y="140898"/>
            <a:ext cx="4484914" cy="6651789"/>
          </a:xfrm>
          <a:prstGeom prst="rect">
            <a:avLst/>
          </a:prstGeom>
        </p:spPr>
      </p:pic>
    </p:spTree>
    <p:extLst>
      <p:ext uri="{BB962C8B-B14F-4D97-AF65-F5344CB8AC3E}">
        <p14:creationId xmlns:p14="http://schemas.microsoft.com/office/powerpoint/2010/main" val="293700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Humanities is the next buzz word in tech!</a:t>
            </a:r>
            <a:endParaRPr lang="en-US" dirty="0"/>
          </a:p>
        </p:txBody>
      </p:sp>
      <p:sp>
        <p:nvSpPr>
          <p:cNvPr id="3" name="Content Placeholder 2"/>
          <p:cNvSpPr>
            <a:spLocks noGrp="1"/>
          </p:cNvSpPr>
          <p:nvPr>
            <p:ph sz="half" idx="1"/>
          </p:nvPr>
        </p:nvSpPr>
        <p:spPr/>
        <p:txBody>
          <a:bodyPr/>
          <a:lstStyle/>
          <a:p>
            <a:r>
              <a:rPr lang="en-US" dirty="0" err="1" smtClean="0"/>
              <a:t>Udacity</a:t>
            </a:r>
            <a:r>
              <a:rPr lang="en-US" dirty="0" smtClean="0"/>
              <a:t> asked me to be a mentor.</a:t>
            </a:r>
          </a:p>
          <a:p>
            <a:r>
              <a:rPr lang="en-US" dirty="0" smtClean="0"/>
              <a:t>Dataquest featured my project on their blog.</a:t>
            </a:r>
          </a:p>
          <a:p>
            <a:r>
              <a:rPr lang="en-US" dirty="0" smtClean="0"/>
              <a:t>All because they heard I was one of those humanities people.</a:t>
            </a:r>
          </a:p>
          <a:p>
            <a:endParaRPr lang="en-US" dirty="0"/>
          </a:p>
        </p:txBody>
      </p:sp>
      <p:pic>
        <p:nvPicPr>
          <p:cNvPr id="5" name="Content Placeholder 4" descr="eBook Help | Harris County Public Librar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7887" y="1880280"/>
            <a:ext cx="4078614" cy="4497085"/>
          </a:xfrm>
        </p:spPr>
      </p:pic>
    </p:spTree>
    <p:extLst>
      <p:ext uri="{BB962C8B-B14F-4D97-AF65-F5344CB8AC3E}">
        <p14:creationId xmlns:p14="http://schemas.microsoft.com/office/powerpoint/2010/main" val="36901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Text Placeholder 2"/>
          <p:cNvSpPr>
            <a:spLocks noGrp="1"/>
          </p:cNvSpPr>
          <p:nvPr>
            <p:ph type="body" idx="1"/>
          </p:nvPr>
        </p:nvSpPr>
        <p:spPr>
          <a:xfrm>
            <a:off x="907790" y="1777736"/>
            <a:ext cx="4709054" cy="576262"/>
          </a:xfrm>
        </p:spPr>
        <p:txBody>
          <a:bodyPr/>
          <a:lstStyle/>
          <a:p>
            <a:r>
              <a:rPr lang="en-US" dirty="0" smtClean="0"/>
              <a:t>Immerse</a:t>
            </a:r>
            <a:endParaRPr lang="en-US" dirty="0"/>
          </a:p>
        </p:txBody>
      </p:sp>
      <p:pic>
        <p:nvPicPr>
          <p:cNvPr id="7" name="Content Placeholder 6" descr="6 Degrees of Computer Science | CompSci.ca/blo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5294" y="2514865"/>
            <a:ext cx="4781550" cy="1981200"/>
          </a:xfrm>
        </p:spPr>
      </p:pic>
      <p:sp>
        <p:nvSpPr>
          <p:cNvPr id="5" name="Text Placeholder 4"/>
          <p:cNvSpPr>
            <a:spLocks noGrp="1"/>
          </p:cNvSpPr>
          <p:nvPr>
            <p:ph type="body" sz="quarter" idx="3"/>
          </p:nvPr>
        </p:nvSpPr>
        <p:spPr>
          <a:xfrm>
            <a:off x="6096002" y="1777736"/>
            <a:ext cx="4722813" cy="576262"/>
          </a:xfrm>
        </p:spPr>
        <p:txBody>
          <a:bodyPr/>
          <a:lstStyle/>
          <a:p>
            <a:r>
              <a:rPr lang="en-US" dirty="0" smtClean="0"/>
              <a:t>And get moving…</a:t>
            </a:r>
            <a:endParaRPr lang="en-US" dirty="0"/>
          </a:p>
        </p:txBody>
      </p:sp>
      <p:sp>
        <p:nvSpPr>
          <p:cNvPr id="6" name="Content Placeholder 5"/>
          <p:cNvSpPr>
            <a:spLocks noGrp="1"/>
          </p:cNvSpPr>
          <p:nvPr>
            <p:ph sz="quarter" idx="4"/>
          </p:nvPr>
        </p:nvSpPr>
        <p:spPr>
          <a:xfrm>
            <a:off x="5959742" y="2365104"/>
            <a:ext cx="4995334" cy="2920998"/>
          </a:xfrm>
        </p:spPr>
        <p:txBody>
          <a:bodyPr/>
          <a:lstStyle/>
          <a:p>
            <a:r>
              <a:rPr lang="en-US" dirty="0" smtClean="0"/>
              <a:t>Gain proficiency and stay adaptive. Adapt the attitude that you and your students will be </a:t>
            </a:r>
            <a:r>
              <a:rPr lang="en-US" i="1" dirty="0" smtClean="0"/>
              <a:t>learning together. </a:t>
            </a:r>
          </a:p>
          <a:p>
            <a:r>
              <a:rPr lang="en-US" dirty="0" smtClean="0"/>
              <a:t>Learn on the job: start writing assignments. Give them to students. Let your grading guide what’s missing in your own education. </a:t>
            </a:r>
            <a:endParaRPr lang="en-US" dirty="0"/>
          </a:p>
        </p:txBody>
      </p:sp>
    </p:spTree>
    <p:extLst>
      <p:ext uri="{BB962C8B-B14F-4D97-AF65-F5344CB8AC3E}">
        <p14:creationId xmlns:p14="http://schemas.microsoft.com/office/powerpoint/2010/main" val="1037389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and links</a:t>
            </a:r>
            <a:endParaRPr lang="en-US" dirty="0"/>
          </a:p>
        </p:txBody>
      </p:sp>
      <p:sp>
        <p:nvSpPr>
          <p:cNvPr id="3" name="Content Placeholder 2"/>
          <p:cNvSpPr>
            <a:spLocks noGrp="1"/>
          </p:cNvSpPr>
          <p:nvPr>
            <p:ph sz="half" idx="1"/>
          </p:nvPr>
        </p:nvSpPr>
        <p:spPr/>
        <p:txBody>
          <a:bodyPr/>
          <a:lstStyle/>
          <a:p>
            <a:r>
              <a:rPr lang="en-US" dirty="0">
                <a:hlinkClick r:id="rId2"/>
              </a:rPr>
              <a:t>https://</a:t>
            </a:r>
            <a:r>
              <a:rPr lang="en-US" dirty="0" smtClean="0">
                <a:hlinkClick r:id="rId2"/>
              </a:rPr>
              <a:t>analytics.hathitrust.org/explore</a:t>
            </a:r>
            <a:endParaRPr lang="en-US" dirty="0" smtClean="0"/>
          </a:p>
          <a:p>
            <a:r>
              <a:rPr lang="en-US" dirty="0">
                <a:hlinkClick r:id="rId3"/>
              </a:rPr>
              <a:t>https://</a:t>
            </a:r>
            <a:r>
              <a:rPr lang="en-US" dirty="0" smtClean="0">
                <a:hlinkClick r:id="rId3"/>
              </a:rPr>
              <a:t>www.vox.com/policy-and-politics/2017/10/2/16399418/us-gun-violence-statistics-maps-charts</a:t>
            </a:r>
            <a:r>
              <a:rPr lang="en-US" dirty="0" smtClean="0"/>
              <a:t> </a:t>
            </a:r>
          </a:p>
          <a:p>
            <a:r>
              <a:rPr lang="en-US" dirty="0">
                <a:hlinkClick r:id="rId4"/>
              </a:rPr>
              <a:t>https://combeyond.bu.edu/wp-content/uploads/2019/04/datastorytelling_ebook_v8_final.pdf</a:t>
            </a:r>
            <a:endParaRPr lang="en-US" dirty="0" smtClean="0"/>
          </a:p>
          <a:p>
            <a:endParaRPr lang="en-US" dirty="0"/>
          </a:p>
        </p:txBody>
      </p:sp>
      <p:sp>
        <p:nvSpPr>
          <p:cNvPr id="4" name="Content Placeholder 3"/>
          <p:cNvSpPr>
            <a:spLocks noGrp="1"/>
          </p:cNvSpPr>
          <p:nvPr>
            <p:ph sz="half" idx="2"/>
          </p:nvPr>
        </p:nvSpPr>
        <p:spPr/>
        <p:txBody>
          <a:bodyPr/>
          <a:lstStyle/>
          <a:p>
            <a:r>
              <a:rPr lang="en-US" dirty="0">
                <a:hlinkClick r:id="rId5"/>
              </a:rPr>
              <a:t>https://combeyond.bu.edu/workshop/data-narrative</a:t>
            </a:r>
            <a:r>
              <a:rPr lang="en-US" dirty="0" smtClean="0">
                <a:hlinkClick r:id="rId5"/>
              </a:rPr>
              <a:t>/</a:t>
            </a:r>
            <a:r>
              <a:rPr lang="en-US" dirty="0" smtClean="0"/>
              <a:t> </a:t>
            </a:r>
          </a:p>
          <a:p>
            <a:r>
              <a:rPr lang="en-US" dirty="0">
                <a:hlinkClick r:id="rId6"/>
              </a:rPr>
              <a:t>https://eclkc.ohs.acf.hhs.gov/publication/using-data-narrative-tell-story</a:t>
            </a:r>
            <a:endParaRPr lang="en-US" dirty="0"/>
          </a:p>
        </p:txBody>
      </p:sp>
    </p:spTree>
    <p:extLst>
      <p:ext uri="{BB962C8B-B14F-4D97-AF65-F5344CB8AC3E}">
        <p14:creationId xmlns:p14="http://schemas.microsoft.com/office/powerpoint/2010/main" val="45073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34677"/>
            <a:ext cx="10131425" cy="1456267"/>
          </a:xfrm>
        </p:spPr>
        <p:txBody>
          <a:bodyPr/>
          <a:lstStyle/>
          <a:p>
            <a:r>
              <a:rPr lang="en-US" dirty="0" smtClean="0"/>
              <a:t>Make your own content</a:t>
            </a:r>
            <a:endParaRPr lang="en-US" dirty="0"/>
          </a:p>
        </p:txBody>
      </p:sp>
      <p:sp>
        <p:nvSpPr>
          <p:cNvPr id="3" name="Content Placeholder 2"/>
          <p:cNvSpPr>
            <a:spLocks noGrp="1"/>
          </p:cNvSpPr>
          <p:nvPr>
            <p:ph sz="half" idx="1"/>
          </p:nvPr>
        </p:nvSpPr>
        <p:spPr>
          <a:xfrm>
            <a:off x="685802" y="1619794"/>
            <a:ext cx="3241764" cy="4737463"/>
          </a:xfrm>
        </p:spPr>
        <p:txBody>
          <a:bodyPr>
            <a:normAutofit/>
          </a:bodyPr>
          <a:lstStyle/>
          <a:p>
            <a:r>
              <a:rPr lang="en-US" dirty="0" smtClean="0"/>
              <a:t>We are guilty of undervaluing ourselves. Believe it or not, learning the tech is the easy part. Learning to write narratives that engage with that content is far more time consuming. And we have a head start. We have those skills (many of us). It’s hugely valuable. </a:t>
            </a:r>
          </a:p>
          <a:p>
            <a:r>
              <a:rPr lang="en-US" dirty="0" smtClean="0"/>
              <a:t>Make something that shows off your skills. Don’t worry about memorizing, knowing right away. You’re learning!!!</a:t>
            </a:r>
            <a:endParaRPr lang="en-US" dirty="0"/>
          </a:p>
        </p:txBody>
      </p:sp>
      <p:pic>
        <p:nvPicPr>
          <p:cNvPr id="5" name="Content Placeholder 4"/>
          <p:cNvPicPr>
            <a:picLocks noGrp="1" noChangeAspect="1"/>
          </p:cNvPicPr>
          <p:nvPr>
            <p:ph sz="half" idx="2"/>
          </p:nvPr>
        </p:nvPicPr>
        <p:blipFill rotWithShape="1">
          <a:blip r:embed="rId2"/>
          <a:srcRect l="616" t="12362" r="547" b="7376"/>
          <a:stretch/>
        </p:blipFill>
        <p:spPr>
          <a:xfrm>
            <a:off x="4040777" y="1490944"/>
            <a:ext cx="8041892" cy="5144987"/>
          </a:xfrm>
          <a:prstGeom prst="rect">
            <a:avLst/>
          </a:prstGeom>
        </p:spPr>
      </p:pic>
    </p:spTree>
    <p:extLst>
      <p:ext uri="{BB962C8B-B14F-4D97-AF65-F5344CB8AC3E}">
        <p14:creationId xmlns:p14="http://schemas.microsoft.com/office/powerpoint/2010/main" val="1372922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did</a:t>
            </a:r>
            <a:endParaRPr lang="en-US" dirty="0"/>
          </a:p>
        </p:txBody>
      </p:sp>
      <p:sp>
        <p:nvSpPr>
          <p:cNvPr id="3" name="Text Placeholder 2"/>
          <p:cNvSpPr>
            <a:spLocks noGrp="1"/>
          </p:cNvSpPr>
          <p:nvPr>
            <p:ph type="body" idx="1"/>
          </p:nvPr>
        </p:nvSpPr>
        <p:spPr>
          <a:xfrm>
            <a:off x="973670" y="1777736"/>
            <a:ext cx="4709054" cy="576262"/>
          </a:xfrm>
        </p:spPr>
        <p:txBody>
          <a:bodyPr/>
          <a:lstStyle/>
          <a:p>
            <a:r>
              <a:rPr lang="en-US" dirty="0" smtClean="0"/>
              <a:t>Take a class!</a:t>
            </a:r>
            <a:endParaRPr lang="en-US" dirty="0"/>
          </a:p>
        </p:txBody>
      </p:sp>
      <p:sp>
        <p:nvSpPr>
          <p:cNvPr id="4" name="Content Placeholder 3"/>
          <p:cNvSpPr>
            <a:spLocks noGrp="1"/>
          </p:cNvSpPr>
          <p:nvPr>
            <p:ph sz="half" idx="2"/>
          </p:nvPr>
        </p:nvSpPr>
        <p:spPr>
          <a:xfrm>
            <a:off x="685801" y="2313215"/>
            <a:ext cx="4996923" cy="2920998"/>
          </a:xfrm>
        </p:spPr>
        <p:txBody>
          <a:bodyPr/>
          <a:lstStyle/>
          <a:p>
            <a:r>
              <a:rPr lang="en-US" dirty="0" smtClean="0"/>
              <a:t>It </a:t>
            </a:r>
            <a:r>
              <a:rPr lang="en-US" dirty="0"/>
              <a:t>taught me more about writing </a:t>
            </a:r>
            <a:r>
              <a:rPr lang="en-US" dirty="0" smtClean="0"/>
              <a:t>than it did about </a:t>
            </a:r>
            <a:r>
              <a:rPr lang="en-US" dirty="0"/>
              <a:t>data </a:t>
            </a:r>
            <a:r>
              <a:rPr lang="en-US" dirty="0" smtClean="0"/>
              <a:t>analysis and python. </a:t>
            </a:r>
          </a:p>
          <a:p>
            <a:r>
              <a:rPr lang="en-US" dirty="0" smtClean="0"/>
              <a:t>Why? Because it forces you to write reports explaining your process. </a:t>
            </a:r>
            <a:endParaRPr lang="en-US" dirty="0"/>
          </a:p>
          <a:p>
            <a:r>
              <a:rPr lang="en-US" dirty="0" smtClean="0"/>
              <a:t>It challenges you to recognize how crucial creativity, critical thinking, and all of those other humanities skills are to this work. </a:t>
            </a:r>
          </a:p>
          <a:p>
            <a:pPr marL="0" indent="0">
              <a:buNone/>
            </a:pPr>
            <a:endParaRPr lang="en-US" dirty="0" smtClean="0"/>
          </a:p>
          <a:p>
            <a:endParaRPr lang="en-US" dirty="0"/>
          </a:p>
          <a:p>
            <a:endParaRPr lang="en-US" dirty="0"/>
          </a:p>
        </p:txBody>
      </p:sp>
      <p:sp>
        <p:nvSpPr>
          <p:cNvPr id="5" name="Text Placeholder 4"/>
          <p:cNvSpPr>
            <a:spLocks noGrp="1"/>
          </p:cNvSpPr>
          <p:nvPr>
            <p:ph type="body" sz="quarter" idx="3"/>
          </p:nvPr>
        </p:nvSpPr>
        <p:spPr>
          <a:xfrm>
            <a:off x="6094413" y="1613279"/>
            <a:ext cx="4722813" cy="576262"/>
          </a:xfrm>
        </p:spPr>
        <p:txBody>
          <a:bodyPr/>
          <a:lstStyle/>
          <a:p>
            <a:r>
              <a:rPr lang="en-US" dirty="0" smtClean="0"/>
              <a:t>Certified!</a:t>
            </a:r>
            <a:endParaRPr lang="en-US" dirty="0"/>
          </a:p>
        </p:txBody>
      </p:sp>
      <p:pic>
        <p:nvPicPr>
          <p:cNvPr id="7" name="Content Placeholder 6"/>
          <p:cNvPicPr>
            <a:picLocks noGrp="1" noChangeAspect="1"/>
          </p:cNvPicPr>
          <p:nvPr>
            <p:ph sz="quarter" idx="4"/>
          </p:nvPr>
        </p:nvPicPr>
        <p:blipFill rotWithShape="1">
          <a:blip r:embed="rId2"/>
          <a:srcRect l="50787" t="18611" r="5459" b="22510"/>
          <a:stretch/>
        </p:blipFill>
        <p:spPr>
          <a:xfrm>
            <a:off x="5970593" y="2313215"/>
            <a:ext cx="5751144" cy="4353458"/>
          </a:xfrm>
          <a:prstGeom prst="rect">
            <a:avLst/>
          </a:prstGeom>
        </p:spPr>
      </p:pic>
    </p:spTree>
    <p:extLst>
      <p:ext uri="{BB962C8B-B14F-4D97-AF65-F5344CB8AC3E}">
        <p14:creationId xmlns:p14="http://schemas.microsoft.com/office/powerpoint/2010/main" val="3403299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hey, you might actually do something cool after two or so years of learning</a:t>
            </a:r>
            <a:endParaRPr lang="en-US" dirty="0"/>
          </a:p>
        </p:txBody>
      </p:sp>
      <p:sp>
        <p:nvSpPr>
          <p:cNvPr id="3" name="Content Placeholder 2"/>
          <p:cNvSpPr>
            <a:spLocks noGrp="1"/>
          </p:cNvSpPr>
          <p:nvPr>
            <p:ph sz="half" idx="1"/>
          </p:nvPr>
        </p:nvSpPr>
        <p:spPr/>
        <p:txBody>
          <a:bodyPr/>
          <a:lstStyle/>
          <a:p>
            <a:r>
              <a:rPr lang="en-US" dirty="0" smtClean="0"/>
              <a:t>And you might also have no idea how you did it or what any of it means.</a:t>
            </a:r>
          </a:p>
          <a:p>
            <a:endParaRPr lang="en-US" dirty="0"/>
          </a:p>
          <a:p>
            <a:r>
              <a:rPr lang="en-US" dirty="0" smtClean="0"/>
              <a:t>But analyzing and explaining AND TEACHING is where we shine. So then, you get to work. </a:t>
            </a:r>
            <a:endParaRPr lang="en-US" dirty="0"/>
          </a:p>
        </p:txBody>
      </p:sp>
      <p:pic>
        <p:nvPicPr>
          <p:cNvPr id="5" name="Content Placeholder 4"/>
          <p:cNvPicPr>
            <a:picLocks noGrp="1" noChangeAspect="1"/>
          </p:cNvPicPr>
          <p:nvPr>
            <p:ph sz="half" idx="2"/>
          </p:nvPr>
        </p:nvPicPr>
        <p:blipFill rotWithShape="1">
          <a:blip r:embed="rId2"/>
          <a:srcRect l="15084" t="24758" r="42557" b="31547"/>
          <a:stretch/>
        </p:blipFill>
        <p:spPr>
          <a:xfrm>
            <a:off x="5911453" y="2261862"/>
            <a:ext cx="5662239" cy="3285498"/>
          </a:xfrm>
          <a:prstGeom prst="rect">
            <a:avLst/>
          </a:prstGeom>
        </p:spPr>
      </p:pic>
    </p:spTree>
    <p:extLst>
      <p:ext uri="{BB962C8B-B14F-4D97-AF65-F5344CB8AC3E}">
        <p14:creationId xmlns:p14="http://schemas.microsoft.com/office/powerpoint/2010/main" val="2405118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good news: Data and Narrative were made for each other.</a:t>
            </a:r>
            <a:endParaRPr lang="en-US" dirty="0"/>
          </a:p>
        </p:txBody>
      </p:sp>
      <p:sp>
        <p:nvSpPr>
          <p:cNvPr id="3" name="Content Placeholder 2"/>
          <p:cNvSpPr>
            <a:spLocks noGrp="1"/>
          </p:cNvSpPr>
          <p:nvPr>
            <p:ph sz="half" idx="1"/>
          </p:nvPr>
        </p:nvSpPr>
        <p:spPr/>
        <p:txBody>
          <a:bodyPr/>
          <a:lstStyle/>
          <a:p>
            <a:r>
              <a:rPr lang="en-US" dirty="0" smtClean="0"/>
              <a:t>“</a:t>
            </a:r>
            <a:r>
              <a:rPr lang="en-US" dirty="0" err="1" smtClean="0"/>
              <a:t>Powerpoint</a:t>
            </a:r>
            <a:r>
              <a:rPr lang="en-US" dirty="0" smtClean="0"/>
              <a:t> </a:t>
            </a:r>
            <a:r>
              <a:rPr lang="en-US" dirty="0"/>
              <a:t>presentations have been banned at Amazon. You can’t use them in meetings. If you don’t provide a written narrative for a meeting, the meeting will be canceled</a:t>
            </a:r>
            <a:r>
              <a:rPr lang="en-US" dirty="0" smtClean="0"/>
              <a:t>.” –Mark Svenvold about relaying information from an interview with former student and Amazon employee, Erik </a:t>
            </a:r>
            <a:r>
              <a:rPr lang="en-US" dirty="0" err="1" smtClean="0"/>
              <a:t>Hopf</a:t>
            </a:r>
            <a:r>
              <a:rPr lang="en-US" dirty="0" smtClean="0"/>
              <a:t>.</a:t>
            </a:r>
            <a:endParaRPr lang="en-US" dirty="0"/>
          </a:p>
        </p:txBody>
      </p:sp>
      <p:pic>
        <p:nvPicPr>
          <p:cNvPr id="7" name="Content Placeholder 6" descr="Blog de Informática de Inés y Lucía."/>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230" t="3576" b="9128"/>
          <a:stretch/>
        </p:blipFill>
        <p:spPr>
          <a:xfrm>
            <a:off x="6357257" y="2516777"/>
            <a:ext cx="4702628" cy="2725783"/>
          </a:xfrm>
        </p:spPr>
      </p:pic>
    </p:spTree>
    <p:extLst>
      <p:ext uri="{BB962C8B-B14F-4D97-AF65-F5344CB8AC3E}">
        <p14:creationId xmlns:p14="http://schemas.microsoft.com/office/powerpoint/2010/main" val="1577985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Jupyter</a:t>
            </a:r>
            <a:r>
              <a:rPr lang="en-US" dirty="0" smtClean="0"/>
              <a:t> Notebooks sandbox</a:t>
            </a:r>
            <a:endParaRPr lang="en-US" dirty="0"/>
          </a:p>
        </p:txBody>
      </p:sp>
      <p:sp>
        <p:nvSpPr>
          <p:cNvPr id="3" name="Content Placeholder 2"/>
          <p:cNvSpPr>
            <a:spLocks noGrp="1"/>
          </p:cNvSpPr>
          <p:nvPr>
            <p:ph sz="half" idx="1"/>
          </p:nvPr>
        </p:nvSpPr>
        <p:spPr>
          <a:xfrm>
            <a:off x="685802" y="2142067"/>
            <a:ext cx="2457992" cy="3649134"/>
          </a:xfrm>
        </p:spPr>
        <p:txBody>
          <a:bodyPr/>
          <a:lstStyle/>
          <a:p>
            <a:r>
              <a:rPr lang="en-US" dirty="0" smtClean="0"/>
              <a:t>Using this helps students visually and intentionally see data visualizations and markdown cells. It forces organization. </a:t>
            </a:r>
          </a:p>
          <a:p>
            <a:r>
              <a:rPr lang="en-US" dirty="0" smtClean="0"/>
              <a:t>Text explanation is an integral part of the design. </a:t>
            </a:r>
            <a:endParaRPr lang="en-US" dirty="0"/>
          </a:p>
        </p:txBody>
      </p:sp>
      <p:pic>
        <p:nvPicPr>
          <p:cNvPr id="5" name="Content Placeholder 4"/>
          <p:cNvPicPr>
            <a:picLocks noGrp="1" noChangeAspect="1"/>
          </p:cNvPicPr>
          <p:nvPr>
            <p:ph sz="half" idx="2"/>
          </p:nvPr>
        </p:nvPicPr>
        <p:blipFill rotWithShape="1">
          <a:blip r:embed="rId2"/>
          <a:srcRect l="12296" t="13291" r="1593" b="9236"/>
          <a:stretch/>
        </p:blipFill>
        <p:spPr>
          <a:xfrm>
            <a:off x="3108190" y="1933303"/>
            <a:ext cx="8862198" cy="4484914"/>
          </a:xfrm>
          <a:prstGeom prst="rect">
            <a:avLst/>
          </a:prstGeom>
        </p:spPr>
      </p:pic>
    </p:spTree>
    <p:extLst>
      <p:ext uri="{BB962C8B-B14F-4D97-AF65-F5344CB8AC3E}">
        <p14:creationId xmlns:p14="http://schemas.microsoft.com/office/powerpoint/2010/main" val="195267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you wouldn’t do that with students. Python? That’s crazy</a:t>
            </a:r>
            <a:endParaRPr lang="en-US" dirty="0"/>
          </a:p>
        </p:txBody>
      </p:sp>
      <p:sp>
        <p:nvSpPr>
          <p:cNvPr id="3" name="Content Placeholder 2"/>
          <p:cNvSpPr>
            <a:spLocks noGrp="1"/>
          </p:cNvSpPr>
          <p:nvPr>
            <p:ph sz="half" idx="1"/>
          </p:nvPr>
        </p:nvSpPr>
        <p:spPr/>
        <p:txBody>
          <a:bodyPr>
            <a:normAutofit fontScale="92500"/>
          </a:bodyPr>
          <a:lstStyle/>
          <a:p>
            <a:r>
              <a:rPr lang="en-US" dirty="0" smtClean="0"/>
              <a:t>Right.</a:t>
            </a:r>
          </a:p>
          <a:p>
            <a:r>
              <a:rPr lang="en-US" dirty="0" smtClean="0"/>
              <a:t>But before I ever took this course, when I was a data fledgling I immediately began developing ways students could blend data into their writing. </a:t>
            </a:r>
          </a:p>
          <a:p>
            <a:r>
              <a:rPr lang="en-US" dirty="0" smtClean="0"/>
              <a:t>Too much tech will put them to sleep. But focus on Sand Boxes for them to play with and explore.</a:t>
            </a:r>
          </a:p>
          <a:p>
            <a:r>
              <a:rPr lang="en-US" dirty="0" smtClean="0"/>
              <a:t>Build sequence assignments that encourage Data Narrative (This is not necessarily visual analysis. They’re not writing about the visualization but using it as another form of expression.)</a:t>
            </a:r>
            <a:endParaRPr lang="en-US" dirty="0"/>
          </a:p>
        </p:txBody>
      </p:sp>
      <p:pic>
        <p:nvPicPr>
          <p:cNvPr id="5" name="Content Placeholder 4" descr="Teaching with Technology | Active Learning: Week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9587" y="2596791"/>
            <a:ext cx="4984404" cy="2828649"/>
          </a:xfrm>
        </p:spPr>
      </p:pic>
    </p:spTree>
    <p:extLst>
      <p:ext uri="{BB962C8B-B14F-4D97-AF65-F5344CB8AC3E}">
        <p14:creationId xmlns:p14="http://schemas.microsoft.com/office/powerpoint/2010/main" val="35609604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2501</TotalTime>
  <Words>1578</Words>
  <Application>Microsoft Office PowerPoint</Application>
  <PresentationFormat>Widescreen</PresentationFormat>
  <Paragraphs>109</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Celestial</vt:lpstr>
      <vt:lpstr>Data Narrative</vt:lpstr>
      <vt:lpstr>Where do you start?</vt:lpstr>
      <vt:lpstr>What’s next</vt:lpstr>
      <vt:lpstr>Make your own content</vt:lpstr>
      <vt:lpstr>What I did</vt:lpstr>
      <vt:lpstr>And hey, you might actually do something cool after two or so years of learning</vt:lpstr>
      <vt:lpstr>And the good news: Data and Narrative were made for each other.</vt:lpstr>
      <vt:lpstr>Jupyter Notebooks sandbox</vt:lpstr>
      <vt:lpstr>But you wouldn’t do that with students. Python? That’s crazy</vt:lpstr>
      <vt:lpstr>Inspiration for instruction</vt:lpstr>
      <vt:lpstr>Showing students why narrative is important</vt:lpstr>
      <vt:lpstr>Analyze what they see: write potential explanations</vt:lpstr>
      <vt:lpstr>Curriculum: Proposal and Goals</vt:lpstr>
      <vt:lpstr>Give them the sandbox, and let them play in it</vt:lpstr>
      <vt:lpstr>Possible tools: Hathi Trust</vt:lpstr>
      <vt:lpstr>Hathi cont. Heatmap</vt:lpstr>
      <vt:lpstr>Hathi cont’ world/word map</vt:lpstr>
      <vt:lpstr>The Sandbox: Policy map</vt:lpstr>
      <vt:lpstr>Assignment 1 where students write about visualizations</vt:lpstr>
      <vt:lpstr>Sample class activity finding bias in visualized data</vt:lpstr>
      <vt:lpstr>Assignment 2 where they create their own visualization as part of a recursive research process</vt:lpstr>
      <vt:lpstr>Student Generated Visualizations &amp; Writing</vt:lpstr>
      <vt:lpstr>Student Visualization and Writing</vt:lpstr>
      <vt:lpstr>Student Visualization and Writing</vt:lpstr>
      <vt:lpstr>Student Visualization and Writing</vt:lpstr>
      <vt:lpstr>Evaluations</vt:lpstr>
      <vt:lpstr>Looking forward: Developing Curriculum</vt:lpstr>
      <vt:lpstr>PowerPoint Presentation</vt:lpstr>
      <vt:lpstr>Humanities is the next buzz word in tech!</vt:lpstr>
      <vt:lpstr>Resources and links</vt:lpstr>
    </vt:vector>
  </TitlesOfParts>
  <Company>Seton Hall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Narrative</dc:title>
  <dc:creator>Gregory H Iannarella</dc:creator>
  <cp:lastModifiedBy>Gregory H Iannarella</cp:lastModifiedBy>
  <cp:revision>23</cp:revision>
  <dcterms:created xsi:type="dcterms:W3CDTF">2019-06-02T20:32:16Z</dcterms:created>
  <dcterms:modified xsi:type="dcterms:W3CDTF">2019-06-04T14:13:59Z</dcterms:modified>
</cp:coreProperties>
</file>