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9" r:id="rId2"/>
    <p:sldId id="288" r:id="rId3"/>
    <p:sldId id="290" r:id="rId4"/>
    <p:sldId id="293" r:id="rId5"/>
    <p:sldId id="294" r:id="rId6"/>
    <p:sldId id="291" r:id="rId7"/>
    <p:sldId id="256" r:id="rId8"/>
    <p:sldId id="270" r:id="rId9"/>
    <p:sldId id="273" r:id="rId10"/>
    <p:sldId id="257" r:id="rId11"/>
    <p:sldId id="258" r:id="rId12"/>
    <p:sldId id="259" r:id="rId13"/>
    <p:sldId id="261" r:id="rId14"/>
    <p:sldId id="262" r:id="rId15"/>
    <p:sldId id="285" r:id="rId16"/>
    <p:sldId id="286" r:id="rId17"/>
    <p:sldId id="265" r:id="rId18"/>
    <p:sldId id="266" r:id="rId19"/>
    <p:sldId id="264" r:id="rId20"/>
    <p:sldId id="267" r:id="rId21"/>
    <p:sldId id="263" r:id="rId22"/>
    <p:sldId id="260" r:id="rId23"/>
    <p:sldId id="287" r:id="rId24"/>
    <p:sldId id="268" r:id="rId25"/>
    <p:sldId id="274" r:id="rId26"/>
    <p:sldId id="269" r:id="rId27"/>
    <p:sldId id="271" r:id="rId28"/>
    <p:sldId id="275" r:id="rId29"/>
    <p:sldId id="276" r:id="rId30"/>
    <p:sldId id="277" r:id="rId31"/>
    <p:sldId id="278" r:id="rId32"/>
    <p:sldId id="279" r:id="rId33"/>
    <p:sldId id="280" r:id="rId34"/>
    <p:sldId id="281" r:id="rId35"/>
    <p:sldId id="282" r:id="rId36"/>
    <p:sldId id="283" r:id="rId37"/>
    <p:sldId id="284"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9" autoAdjust="0"/>
    <p:restoredTop sz="94660"/>
  </p:normalViewPr>
  <p:slideViewPr>
    <p:cSldViewPr snapToGrid="0" showGuides="1">
      <p:cViewPr varScale="1">
        <p:scale>
          <a:sx n="71" d="100"/>
          <a:sy n="71" d="100"/>
        </p:scale>
        <p:origin x="62"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ordpress.org/plugins/html5-maps/" TargetMode="External"/><Relationship Id="rId2" Type="http://schemas.openxmlformats.org/officeDocument/2006/relationships/hyperlink" Target="https://wordpress.org/plugins/leaflet-maps-marker/" TargetMode="External"/><Relationship Id="rId1" Type="http://schemas.openxmlformats.org/officeDocument/2006/relationships/slideLayout" Target="../slideLayouts/slideLayout14.xml"/><Relationship Id="rId5" Type="http://schemas.openxmlformats.org/officeDocument/2006/relationships/hyperlink" Target="https://wordpress.org/plugins/wp-google-maps/" TargetMode="External"/><Relationship Id="rId4" Type="http://schemas.openxmlformats.org/officeDocument/2006/relationships/hyperlink" Target="https://wordpress.org/plugins/leaflet-ma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hyperlink" Target="http://www.wordpress.org/plugi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ritannic Bold" panose="020B0903060703020204" pitchFamily="34" charset="0"/>
              </a:rPr>
              <a:t>Blogs</a:t>
            </a:r>
            <a:endParaRPr lang="en-US" dirty="0">
              <a:latin typeface="Britannic Bold" panose="020B0903060703020204" pitchFamily="34" charset="0"/>
            </a:endParaRPr>
          </a:p>
        </p:txBody>
      </p:sp>
      <p:sp>
        <p:nvSpPr>
          <p:cNvPr id="3" name="Subtitle 2"/>
          <p:cNvSpPr>
            <a:spLocks noGrp="1"/>
          </p:cNvSpPr>
          <p:nvPr>
            <p:ph type="subTitle" idx="1"/>
          </p:nvPr>
        </p:nvSpPr>
        <p:spPr/>
        <p:txBody>
          <a:bodyPr/>
          <a:lstStyle/>
          <a:p>
            <a:r>
              <a:rPr lang="en-US" dirty="0" smtClean="0">
                <a:solidFill>
                  <a:schemeClr val="tx1"/>
                </a:solidFill>
              </a:rPr>
              <a:t>Rumors of Their Demise Have Been Greatly Exaggerated.</a:t>
            </a:r>
            <a:endParaRPr lang="en-US" dirty="0">
              <a:solidFill>
                <a:schemeClr val="tx1"/>
              </a:solidFill>
            </a:endParaRPr>
          </a:p>
        </p:txBody>
      </p:sp>
    </p:spTree>
    <p:extLst>
      <p:ext uri="{BB962C8B-B14F-4D97-AF65-F5344CB8AC3E}">
        <p14:creationId xmlns:p14="http://schemas.microsoft.com/office/powerpoint/2010/main" val="4124697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anose="020B0903060703020204" pitchFamily="34" charset="0"/>
              </a:rPr>
              <a:t>Social Icons</a:t>
            </a:r>
            <a:endParaRPr lang="en-US" dirty="0">
              <a:latin typeface="Britannic Bold" panose="020B0903060703020204" pitchFamily="34" charset="0"/>
            </a:endParaRPr>
          </a:p>
        </p:txBody>
      </p:sp>
      <p:sp>
        <p:nvSpPr>
          <p:cNvPr id="3" name="Content Placeholder 2"/>
          <p:cNvSpPr>
            <a:spLocks noGrp="1"/>
          </p:cNvSpPr>
          <p:nvPr>
            <p:ph sz="half" idx="1"/>
          </p:nvPr>
        </p:nvSpPr>
        <p:spPr>
          <a:xfrm>
            <a:off x="6141545" y="2212975"/>
            <a:ext cx="4396339" cy="1692052"/>
          </a:xfrm>
        </p:spPr>
        <p:txBody>
          <a:bodyPr/>
          <a:lstStyle/>
          <a:p>
            <a:r>
              <a:rPr lang="en-US" dirty="0" smtClean="0"/>
              <a:t>Create your own set</a:t>
            </a:r>
          </a:p>
          <a:p>
            <a:r>
              <a:rPr lang="en-US" dirty="0" smtClean="0"/>
              <a:t>Customizable colors and spacing</a:t>
            </a:r>
          </a:p>
          <a:p>
            <a:r>
              <a:rPr lang="en-US" dirty="0" smtClean="0"/>
              <a:t>Places the set after the posts</a:t>
            </a:r>
          </a:p>
          <a:p>
            <a:r>
              <a:rPr lang="en-US" dirty="0" smtClean="0"/>
              <a:t>Not many choices for locations</a:t>
            </a:r>
          </a:p>
          <a:p>
            <a:endParaRPr lang="en-US" dirty="0"/>
          </a:p>
        </p:txBody>
      </p:sp>
      <p:sp>
        <p:nvSpPr>
          <p:cNvPr id="6" name="Content Placeholder 2"/>
          <p:cNvSpPr txBox="1">
            <a:spLocks/>
          </p:cNvSpPr>
          <p:nvPr/>
        </p:nvSpPr>
        <p:spPr>
          <a:xfrm>
            <a:off x="1255712" y="2212975"/>
            <a:ext cx="4396339" cy="12160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sz="1900" dirty="0" smtClean="0"/>
              <a:t>Access Press Social Icons</a:t>
            </a:r>
            <a:endParaRPr lang="en-US" sz="1900" dirty="0"/>
          </a:p>
        </p:txBody>
      </p:sp>
      <p:pic>
        <p:nvPicPr>
          <p:cNvPr id="8" name="Picture 7"/>
          <p:cNvPicPr>
            <a:picLocks noChangeAspect="1"/>
          </p:cNvPicPr>
          <p:nvPr/>
        </p:nvPicPr>
        <p:blipFill>
          <a:blip r:embed="rId2"/>
          <a:stretch>
            <a:fillRect/>
          </a:stretch>
        </p:blipFill>
        <p:spPr>
          <a:xfrm>
            <a:off x="1363288" y="3168307"/>
            <a:ext cx="3864928" cy="3484332"/>
          </a:xfrm>
          <a:prstGeom prst="rect">
            <a:avLst/>
          </a:prstGeom>
        </p:spPr>
      </p:pic>
      <p:sp>
        <p:nvSpPr>
          <p:cNvPr id="9" name="TextBox 8"/>
          <p:cNvSpPr txBox="1"/>
          <p:nvPr/>
        </p:nvSpPr>
        <p:spPr>
          <a:xfrm>
            <a:off x="1255712" y="2699941"/>
            <a:ext cx="3843413" cy="369332"/>
          </a:xfrm>
          <a:prstGeom prst="rect">
            <a:avLst/>
          </a:prstGeom>
          <a:noFill/>
        </p:spPr>
        <p:txBody>
          <a:bodyPr wrap="square" rtlCol="0">
            <a:spAutoFit/>
          </a:bodyPr>
          <a:lstStyle/>
          <a:p>
            <a:r>
              <a:rPr lang="en-US" dirty="0" err="1" smtClean="0"/>
              <a:t>AddToAny</a:t>
            </a:r>
            <a:r>
              <a:rPr lang="en-US" dirty="0" smtClean="0"/>
              <a:t> Share Buttons</a:t>
            </a:r>
            <a:endParaRPr lang="en-US" dirty="0"/>
          </a:p>
        </p:txBody>
      </p:sp>
      <p:sp>
        <p:nvSpPr>
          <p:cNvPr id="10" name="TextBox 9"/>
          <p:cNvSpPr txBox="1"/>
          <p:nvPr/>
        </p:nvSpPr>
        <p:spPr>
          <a:xfrm>
            <a:off x="6096000" y="4089693"/>
            <a:ext cx="4801496" cy="923330"/>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en-US" dirty="0" smtClean="0"/>
              <a:t>Choose your services</a:t>
            </a:r>
            <a:endParaRPr lang="en-US" dirty="0"/>
          </a:p>
          <a:p>
            <a:pPr marL="285750" indent="-285750">
              <a:buClr>
                <a:schemeClr val="accent4"/>
              </a:buClr>
              <a:buFont typeface="Wingdings" panose="05000000000000000000" pitchFamily="2" charset="2"/>
              <a:buChar char="Ø"/>
            </a:pPr>
            <a:r>
              <a:rPr lang="en-US" dirty="0" smtClean="0"/>
              <a:t>Custom placement all over your site</a:t>
            </a:r>
            <a:endParaRPr lang="en-US" dirty="0"/>
          </a:p>
          <a:p>
            <a:pPr marL="285750" indent="-285750">
              <a:buClr>
                <a:schemeClr val="accent4"/>
              </a:buClr>
              <a:buFont typeface="Wingdings" panose="05000000000000000000" pitchFamily="2" charset="2"/>
              <a:buChar char="Ø"/>
            </a:pPr>
            <a:r>
              <a:rPr lang="en-US" dirty="0" smtClean="0"/>
              <a:t>Custom icons</a:t>
            </a:r>
            <a:endParaRPr lang="en-US" dirty="0"/>
          </a:p>
        </p:txBody>
      </p:sp>
    </p:spTree>
    <p:extLst>
      <p:ext uri="{BB962C8B-B14F-4D97-AF65-F5344CB8AC3E}">
        <p14:creationId xmlns:p14="http://schemas.microsoft.com/office/powerpoint/2010/main" val="2720064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Pick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9878" y="344970"/>
            <a:ext cx="4036545" cy="3008902"/>
          </a:xfrm>
        </p:spPr>
      </p:pic>
      <p:sp>
        <p:nvSpPr>
          <p:cNvPr id="4" name="Text Placeholder 3"/>
          <p:cNvSpPr>
            <a:spLocks noGrp="1"/>
          </p:cNvSpPr>
          <p:nvPr>
            <p:ph type="body" sz="half" idx="2"/>
          </p:nvPr>
        </p:nvSpPr>
        <p:spPr/>
        <p:style>
          <a:lnRef idx="0">
            <a:schemeClr val="accent4"/>
          </a:lnRef>
          <a:fillRef idx="3">
            <a:schemeClr val="accent4"/>
          </a:fillRef>
          <a:effectRef idx="3">
            <a:schemeClr val="accent4"/>
          </a:effectRef>
          <a:fontRef idx="minor">
            <a:schemeClr val="lt1"/>
          </a:fontRef>
        </p:style>
        <p:txBody>
          <a:bodyPr/>
          <a:lstStyle/>
          <a:p>
            <a:r>
              <a:rPr lang="en-US" sz="2000" dirty="0" smtClean="0"/>
              <a:t>Monarch</a:t>
            </a:r>
          </a:p>
          <a:p>
            <a:r>
              <a:rPr lang="en-US" dirty="0" smtClean="0"/>
              <a:t>Fully customizable, including animations, shapes and colors</a:t>
            </a:r>
          </a:p>
          <a:p>
            <a:r>
              <a:rPr lang="en-US" dirty="0" smtClean="0"/>
              <a:t>Multiple placement options, including fixed/floating </a:t>
            </a:r>
          </a:p>
          <a:p>
            <a:r>
              <a:rPr lang="en-US" dirty="0" smtClean="0"/>
              <a:t>Pages, posts, archive pages, media</a:t>
            </a:r>
          </a:p>
          <a:p>
            <a:r>
              <a:rPr lang="en-US" dirty="0" smtClean="0"/>
              <a:t>Very easy setup</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876" y="3674252"/>
            <a:ext cx="4036547" cy="2650347"/>
          </a:xfrm>
          <a:prstGeom prst="rect">
            <a:avLst/>
          </a:prstGeom>
        </p:spPr>
      </p:pic>
    </p:spTree>
    <p:extLst>
      <p:ext uri="{BB962C8B-B14F-4D97-AF65-F5344CB8AC3E}">
        <p14:creationId xmlns:p14="http://schemas.microsoft.com/office/powerpoint/2010/main" val="2132396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35" y="495263"/>
            <a:ext cx="9404723" cy="1400530"/>
          </a:xfrm>
        </p:spPr>
        <p:txBody>
          <a:bodyPr/>
          <a:lstStyle/>
          <a:p>
            <a:r>
              <a:rPr lang="en-US" dirty="0" smtClean="0">
                <a:latin typeface="Britannic Bold" panose="020B0903060703020204" pitchFamily="34" charset="0"/>
              </a:rPr>
              <a:t>Calendars</a:t>
            </a:r>
            <a:br>
              <a:rPr lang="en-US" dirty="0" smtClean="0">
                <a:latin typeface="Britannic Bold" panose="020B0903060703020204" pitchFamily="34" charset="0"/>
              </a:rPr>
            </a:br>
            <a:r>
              <a:rPr lang="en-US" sz="3200" dirty="0" smtClean="0">
                <a:latin typeface="Britannic Bold" panose="020B0903060703020204" pitchFamily="34" charset="0"/>
              </a:rPr>
              <a:t>List and manage events</a:t>
            </a:r>
            <a:endParaRPr lang="en-US" dirty="0">
              <a:latin typeface="Britannic Bold" panose="020B0903060703020204" pitchFamily="34" charset="0"/>
            </a:endParaRPr>
          </a:p>
        </p:txBody>
      </p:sp>
      <p:sp>
        <p:nvSpPr>
          <p:cNvPr id="3" name="Text Placeholder 2"/>
          <p:cNvSpPr>
            <a:spLocks noGrp="1"/>
          </p:cNvSpPr>
          <p:nvPr>
            <p:ph type="body" idx="1"/>
          </p:nvPr>
        </p:nvSpPr>
        <p:spPr>
          <a:xfrm>
            <a:off x="599625" y="1672208"/>
            <a:ext cx="4396338" cy="576262"/>
          </a:xfrm>
        </p:spPr>
        <p:txBody>
          <a:bodyPr/>
          <a:lstStyle/>
          <a:p>
            <a:r>
              <a:rPr lang="en-US" dirty="0" smtClean="0"/>
              <a:t>All-In-One Events Calendar</a:t>
            </a:r>
            <a:endParaRPr lang="en-US" dirty="0"/>
          </a:p>
        </p:txBody>
      </p:sp>
      <p:sp>
        <p:nvSpPr>
          <p:cNvPr id="4" name="Content Placeholder 3"/>
          <p:cNvSpPr>
            <a:spLocks noGrp="1"/>
          </p:cNvSpPr>
          <p:nvPr>
            <p:ph sz="half" idx="2"/>
          </p:nvPr>
        </p:nvSpPr>
        <p:spPr>
          <a:xfrm>
            <a:off x="599624" y="2248470"/>
            <a:ext cx="4396339" cy="1624283"/>
          </a:xfrm>
        </p:spPr>
        <p:txBody>
          <a:bodyPr/>
          <a:lstStyle/>
          <a:p>
            <a:r>
              <a:rPr lang="en-US" dirty="0" smtClean="0"/>
              <a:t>Quick implementation</a:t>
            </a:r>
          </a:p>
          <a:p>
            <a:r>
              <a:rPr lang="en-US" dirty="0" smtClean="0"/>
              <a:t>Widgets, pages, grids, maps</a:t>
            </a:r>
          </a:p>
          <a:p>
            <a:r>
              <a:rPr lang="en-US" dirty="0" smtClean="0"/>
              <a:t>Copy to Google Calendar or Outlook</a:t>
            </a:r>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45" y="3872753"/>
            <a:ext cx="4516251" cy="269009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540" y="1109326"/>
            <a:ext cx="3776718" cy="5179183"/>
          </a:xfrm>
          <a:prstGeom prst="rect">
            <a:avLst/>
          </a:prstGeom>
        </p:spPr>
      </p:pic>
    </p:spTree>
    <p:extLst>
      <p:ext uri="{BB962C8B-B14F-4D97-AF65-F5344CB8AC3E}">
        <p14:creationId xmlns:p14="http://schemas.microsoft.com/office/powerpoint/2010/main" val="3927385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92" y="452718"/>
            <a:ext cx="9404723" cy="1400530"/>
          </a:xfrm>
        </p:spPr>
        <p:txBody>
          <a:bodyPr/>
          <a:lstStyle/>
          <a:p>
            <a:r>
              <a:rPr lang="en-US" dirty="0" smtClean="0">
                <a:latin typeface="Britannic Bold" panose="020B0903060703020204" pitchFamily="34" charset="0"/>
              </a:rPr>
              <a:t>Calendars</a:t>
            </a:r>
            <a:br>
              <a:rPr lang="en-US" dirty="0" smtClean="0">
                <a:latin typeface="Britannic Bold" panose="020B0903060703020204" pitchFamily="34" charset="0"/>
              </a:rPr>
            </a:br>
            <a:r>
              <a:rPr lang="en-US" sz="3200" dirty="0" smtClean="0">
                <a:latin typeface="Britannic Bold" panose="020B0903060703020204" pitchFamily="34" charset="0"/>
              </a:rPr>
              <a:t>List and manage events</a:t>
            </a:r>
            <a:endParaRPr lang="en-US" dirty="0">
              <a:latin typeface="Britannic Bold" panose="020B0903060703020204" pitchFamily="34" charset="0"/>
            </a:endParaRPr>
          </a:p>
        </p:txBody>
      </p:sp>
      <p:sp>
        <p:nvSpPr>
          <p:cNvPr id="3" name="Text Placeholder 2"/>
          <p:cNvSpPr>
            <a:spLocks noGrp="1"/>
          </p:cNvSpPr>
          <p:nvPr>
            <p:ph type="body" idx="1"/>
          </p:nvPr>
        </p:nvSpPr>
        <p:spPr>
          <a:xfrm>
            <a:off x="570393" y="1688951"/>
            <a:ext cx="4396338" cy="576262"/>
          </a:xfrm>
        </p:spPr>
        <p:txBody>
          <a:bodyPr/>
          <a:lstStyle/>
          <a:p>
            <a:r>
              <a:rPr lang="en-US" dirty="0" smtClean="0"/>
              <a:t>Events Made Easy</a:t>
            </a:r>
            <a:endParaRPr lang="en-US" dirty="0"/>
          </a:p>
        </p:txBody>
      </p:sp>
      <p:sp>
        <p:nvSpPr>
          <p:cNvPr id="4" name="Content Placeholder 3"/>
          <p:cNvSpPr>
            <a:spLocks noGrp="1"/>
          </p:cNvSpPr>
          <p:nvPr>
            <p:ph sz="half" idx="2"/>
          </p:nvPr>
        </p:nvSpPr>
        <p:spPr>
          <a:xfrm>
            <a:off x="570392" y="2265213"/>
            <a:ext cx="4396339" cy="1624283"/>
          </a:xfrm>
        </p:spPr>
        <p:txBody>
          <a:bodyPr>
            <a:normAutofit lnSpcReduction="10000"/>
          </a:bodyPr>
          <a:lstStyle/>
          <a:p>
            <a:r>
              <a:rPr lang="en-US" dirty="0" smtClean="0"/>
              <a:t>More of a learning curve</a:t>
            </a:r>
          </a:p>
          <a:p>
            <a:r>
              <a:rPr lang="en-US" dirty="0" smtClean="0"/>
              <a:t>Highly customizable with templates and placeholder tags</a:t>
            </a:r>
          </a:p>
          <a:p>
            <a:r>
              <a:rPr lang="en-US" dirty="0" smtClean="0"/>
              <a:t>Handles registrations, follow-ups, attendance … almost anything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77" y="3889497"/>
            <a:ext cx="3463683" cy="26129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627" y="1688951"/>
            <a:ext cx="5918119" cy="4735886"/>
          </a:xfrm>
          <a:prstGeom prst="rect">
            <a:avLst/>
          </a:prstGeom>
        </p:spPr>
      </p:pic>
    </p:spTree>
    <p:extLst>
      <p:ext uri="{BB962C8B-B14F-4D97-AF65-F5344CB8AC3E}">
        <p14:creationId xmlns:p14="http://schemas.microsoft.com/office/powerpoint/2010/main" val="2631270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472" y="580670"/>
            <a:ext cx="9404723" cy="1400530"/>
          </a:xfrm>
        </p:spPr>
        <p:txBody>
          <a:bodyPr/>
          <a:lstStyle/>
          <a:p>
            <a:r>
              <a:rPr lang="en-US" dirty="0" smtClean="0">
                <a:latin typeface="Britannic Bold" panose="020B0903060703020204" pitchFamily="34" charset="0"/>
              </a:rPr>
              <a:t>Mapping</a:t>
            </a:r>
            <a:br>
              <a:rPr lang="en-US" dirty="0" smtClean="0">
                <a:latin typeface="Britannic Bold" panose="020B0903060703020204" pitchFamily="34" charset="0"/>
              </a:rPr>
            </a:br>
            <a:r>
              <a:rPr lang="en-US" sz="3200" dirty="0" smtClean="0">
                <a:latin typeface="Britannic Bold" panose="020B0903060703020204" pitchFamily="34" charset="0"/>
              </a:rPr>
              <a:t>With Google Maps</a:t>
            </a:r>
            <a:endParaRPr lang="en-US" dirty="0">
              <a:latin typeface="Britannic Bold" panose="020B0903060703020204" pitchFamily="34" charset="0"/>
            </a:endParaRPr>
          </a:p>
        </p:txBody>
      </p:sp>
      <p:sp>
        <p:nvSpPr>
          <p:cNvPr id="3" name="Text Placeholder 2"/>
          <p:cNvSpPr>
            <a:spLocks noGrp="1"/>
          </p:cNvSpPr>
          <p:nvPr>
            <p:ph type="body" idx="1"/>
          </p:nvPr>
        </p:nvSpPr>
        <p:spPr>
          <a:xfrm>
            <a:off x="554956" y="1981200"/>
            <a:ext cx="2946866" cy="576262"/>
          </a:xfrm>
        </p:spPr>
        <p:txBody>
          <a:bodyPr/>
          <a:lstStyle/>
          <a:p>
            <a:r>
              <a:rPr lang="en-US" dirty="0" smtClean="0"/>
              <a:t>WP Geo</a:t>
            </a:r>
            <a:endParaRPr lang="en-US" dirty="0"/>
          </a:p>
        </p:txBody>
      </p:sp>
      <p:sp>
        <p:nvSpPr>
          <p:cNvPr id="4" name="Text Placeholder 3"/>
          <p:cNvSpPr>
            <a:spLocks noGrp="1"/>
          </p:cNvSpPr>
          <p:nvPr>
            <p:ph type="body" sz="half" idx="15"/>
          </p:nvPr>
        </p:nvSpPr>
        <p:spPr>
          <a:xfrm>
            <a:off x="574472" y="2667000"/>
            <a:ext cx="2927350" cy="3589338"/>
          </a:xfrm>
        </p:spPr>
        <p:txBody>
          <a:bodyPr/>
          <a:lstStyle/>
          <a:p>
            <a:r>
              <a:rPr lang="en-US" dirty="0" smtClean="0"/>
              <a:t>Combines multiple posts about locations into one common map. Display map or widget.</a:t>
            </a:r>
          </a:p>
          <a:p>
            <a:endParaRPr lang="en-US" dirty="0"/>
          </a:p>
        </p:txBody>
      </p:sp>
      <p:sp>
        <p:nvSpPr>
          <p:cNvPr id="5" name="Text Placeholder 4"/>
          <p:cNvSpPr>
            <a:spLocks noGrp="1"/>
          </p:cNvSpPr>
          <p:nvPr>
            <p:ph type="body" sz="quarter" idx="3"/>
          </p:nvPr>
        </p:nvSpPr>
        <p:spPr>
          <a:xfrm>
            <a:off x="3805668" y="1981200"/>
            <a:ext cx="2936241" cy="576262"/>
          </a:xfrm>
        </p:spPr>
        <p:txBody>
          <a:bodyPr/>
          <a:lstStyle/>
          <a:p>
            <a:r>
              <a:rPr lang="en-US" dirty="0" smtClean="0"/>
              <a:t>Map Press</a:t>
            </a:r>
            <a:endParaRPr lang="en-US" dirty="0"/>
          </a:p>
        </p:txBody>
      </p:sp>
      <p:sp>
        <p:nvSpPr>
          <p:cNvPr id="6" name="Text Placeholder 5"/>
          <p:cNvSpPr>
            <a:spLocks noGrp="1"/>
          </p:cNvSpPr>
          <p:nvPr>
            <p:ph type="body" sz="half" idx="16"/>
          </p:nvPr>
        </p:nvSpPr>
        <p:spPr>
          <a:xfrm>
            <a:off x="3795115" y="2667000"/>
            <a:ext cx="2946794" cy="3589338"/>
          </a:xfrm>
        </p:spPr>
        <p:txBody>
          <a:bodyPr/>
          <a:lstStyle/>
          <a:p>
            <a:r>
              <a:rPr lang="en-US" dirty="0" smtClean="0"/>
              <a:t>Simply insert full-featured maps into posts and pages.  WP Google Maps is similar.</a:t>
            </a:r>
          </a:p>
          <a:p>
            <a:endParaRPr lang="en-US" dirty="0"/>
          </a:p>
        </p:txBody>
      </p:sp>
      <p:sp>
        <p:nvSpPr>
          <p:cNvPr id="7" name="Text Placeholder 6"/>
          <p:cNvSpPr>
            <a:spLocks noGrp="1"/>
          </p:cNvSpPr>
          <p:nvPr>
            <p:ph type="body" sz="quarter" idx="13"/>
          </p:nvPr>
        </p:nvSpPr>
        <p:spPr>
          <a:xfrm>
            <a:off x="7046709" y="1981200"/>
            <a:ext cx="2932113" cy="576262"/>
          </a:xfrm>
        </p:spPr>
        <p:txBody>
          <a:bodyPr/>
          <a:lstStyle/>
          <a:p>
            <a:r>
              <a:rPr lang="en-US" dirty="0" smtClean="0"/>
              <a:t>Slick Google Maps</a:t>
            </a:r>
            <a:endParaRPr lang="en-US" dirty="0"/>
          </a:p>
        </p:txBody>
      </p:sp>
      <p:sp>
        <p:nvSpPr>
          <p:cNvPr id="8" name="Text Placeholder 7"/>
          <p:cNvSpPr>
            <a:spLocks noGrp="1"/>
          </p:cNvSpPr>
          <p:nvPr>
            <p:ph type="body" sz="half" idx="17"/>
          </p:nvPr>
        </p:nvSpPr>
        <p:spPr>
          <a:xfrm>
            <a:off x="7046709" y="2667000"/>
            <a:ext cx="4450528" cy="3589338"/>
          </a:xfrm>
        </p:spPr>
        <p:txBody>
          <a:bodyPr/>
          <a:lstStyle/>
          <a:p>
            <a:r>
              <a:rPr lang="en-US" dirty="0" smtClean="0"/>
              <a:t>Multiple locations per map</a:t>
            </a:r>
          </a:p>
          <a:p>
            <a:r>
              <a:rPr lang="en-US" dirty="0" smtClean="0"/>
              <a:t>Distinct icons</a:t>
            </a:r>
          </a:p>
          <a:p>
            <a:r>
              <a:rPr lang="en-US" dirty="0" smtClean="0"/>
              <a:t>Pop-up information</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195" y="3428999"/>
            <a:ext cx="2369278" cy="293795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761" y="3747042"/>
            <a:ext cx="4592958" cy="261883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290" y="3568821"/>
            <a:ext cx="2150117" cy="2797055"/>
          </a:xfrm>
          <a:prstGeom prst="rect">
            <a:avLst/>
          </a:prstGeom>
        </p:spPr>
      </p:pic>
    </p:spTree>
    <p:extLst>
      <p:ext uri="{BB962C8B-B14F-4D97-AF65-F5344CB8AC3E}">
        <p14:creationId xmlns:p14="http://schemas.microsoft.com/office/powerpoint/2010/main" val="4238845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Beginning on June 11, 2018, you’ll need to enable billing with a credit card and have a valid API key for all projects. </a:t>
            </a:r>
          </a:p>
        </p:txBody>
      </p:sp>
      <p:sp>
        <p:nvSpPr>
          <p:cNvPr id="3" name="Text Placeholder 2"/>
          <p:cNvSpPr>
            <a:spLocks noGrp="1"/>
          </p:cNvSpPr>
          <p:nvPr>
            <p:ph type="body" sz="half" idx="13"/>
          </p:nvPr>
        </p:nvSpPr>
        <p:spPr/>
        <p:txBody>
          <a:bodyPr/>
          <a:lstStyle/>
          <a:p>
            <a:r>
              <a:rPr lang="en-US" dirty="0" smtClean="0"/>
              <a:t>Google Maps Platform</a:t>
            </a:r>
            <a:endParaRPr lang="en-US" dirty="0"/>
          </a:p>
        </p:txBody>
      </p:sp>
      <p:sp>
        <p:nvSpPr>
          <p:cNvPr id="4" name="Text Placeholder 3"/>
          <p:cNvSpPr>
            <a:spLocks noGrp="1"/>
          </p:cNvSpPr>
          <p:nvPr>
            <p:ph type="body" sz="half" idx="2"/>
          </p:nvPr>
        </p:nvSpPr>
        <p:spPr/>
        <p:txBody>
          <a:bodyPr/>
          <a:lstStyle/>
          <a:p>
            <a:r>
              <a:rPr lang="en-US" dirty="0" smtClean="0"/>
              <a:t>But wait a minute…</a:t>
            </a:r>
            <a:endParaRPr lang="en-US" dirty="0"/>
          </a:p>
        </p:txBody>
      </p:sp>
    </p:spTree>
    <p:extLst>
      <p:ext uri="{BB962C8B-B14F-4D97-AF65-F5344CB8AC3E}">
        <p14:creationId xmlns:p14="http://schemas.microsoft.com/office/powerpoint/2010/main" val="2500330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7" y="1001358"/>
            <a:ext cx="9404723" cy="1085626"/>
          </a:xfrm>
        </p:spPr>
        <p:txBody>
          <a:bodyPr/>
          <a:lstStyle/>
          <a:p>
            <a:r>
              <a:rPr lang="en-US" dirty="0" smtClean="0">
                <a:latin typeface="Britannic Bold" panose="020B0903060703020204" pitchFamily="34" charset="0"/>
              </a:rPr>
              <a:t>Alternatives to Google Maps</a:t>
            </a:r>
            <a:endParaRPr lang="en-US" dirty="0">
              <a:latin typeface="Britannic Bold" panose="020B0903060703020204" pitchFamily="34" charset="0"/>
            </a:endParaRPr>
          </a:p>
        </p:txBody>
      </p:sp>
      <p:sp>
        <p:nvSpPr>
          <p:cNvPr id="3" name="Text Placeholder 2"/>
          <p:cNvSpPr>
            <a:spLocks noGrp="1"/>
          </p:cNvSpPr>
          <p:nvPr>
            <p:ph type="body" idx="1"/>
          </p:nvPr>
        </p:nvSpPr>
        <p:spPr>
          <a:xfrm>
            <a:off x="613804" y="2086984"/>
            <a:ext cx="2946866" cy="576262"/>
          </a:xfrm>
        </p:spPr>
        <p:txBody>
          <a:bodyPr/>
          <a:lstStyle/>
          <a:p>
            <a:r>
              <a:rPr lang="en-US" dirty="0" err="1" smtClean="0"/>
              <a:t>OpenStreetMap</a:t>
            </a:r>
            <a:endParaRPr lang="en-US" dirty="0"/>
          </a:p>
        </p:txBody>
      </p:sp>
      <p:sp>
        <p:nvSpPr>
          <p:cNvPr id="4" name="Text Placeholder 3"/>
          <p:cNvSpPr>
            <a:spLocks noGrp="1"/>
          </p:cNvSpPr>
          <p:nvPr>
            <p:ph type="body" sz="half" idx="15"/>
          </p:nvPr>
        </p:nvSpPr>
        <p:spPr>
          <a:xfrm>
            <a:off x="633320" y="2772784"/>
            <a:ext cx="2927350" cy="3589338"/>
          </a:xfrm>
        </p:spPr>
        <p:txBody>
          <a:bodyPr/>
          <a:lstStyle/>
          <a:p>
            <a:r>
              <a:rPr lang="en-US" dirty="0" smtClean="0"/>
              <a:t>Wordpress.org/plugins/</a:t>
            </a:r>
            <a:r>
              <a:rPr lang="en-US" dirty="0" err="1" smtClean="0"/>
              <a:t>osm</a:t>
            </a:r>
            <a:endParaRPr lang="en-US" dirty="0"/>
          </a:p>
        </p:txBody>
      </p:sp>
      <p:sp>
        <p:nvSpPr>
          <p:cNvPr id="5" name="Text Placeholder 4"/>
          <p:cNvSpPr>
            <a:spLocks noGrp="1"/>
          </p:cNvSpPr>
          <p:nvPr>
            <p:ph type="body" sz="quarter" idx="3"/>
          </p:nvPr>
        </p:nvSpPr>
        <p:spPr>
          <a:xfrm>
            <a:off x="3864516" y="2086984"/>
            <a:ext cx="2936241" cy="576262"/>
          </a:xfrm>
        </p:spPr>
        <p:txBody>
          <a:bodyPr/>
          <a:lstStyle/>
          <a:p>
            <a:r>
              <a:rPr lang="en-US" dirty="0" smtClean="0"/>
              <a:t>Leaflet Maps Marker</a:t>
            </a:r>
            <a:endParaRPr lang="en-US" dirty="0"/>
          </a:p>
        </p:txBody>
      </p:sp>
      <p:sp>
        <p:nvSpPr>
          <p:cNvPr id="6" name="Text Placeholder 5"/>
          <p:cNvSpPr>
            <a:spLocks noGrp="1"/>
          </p:cNvSpPr>
          <p:nvPr>
            <p:ph type="body" sz="half" idx="16"/>
          </p:nvPr>
        </p:nvSpPr>
        <p:spPr>
          <a:xfrm>
            <a:off x="3853963" y="2772784"/>
            <a:ext cx="2946794" cy="3589338"/>
          </a:xfrm>
        </p:spPr>
        <p:txBody>
          <a:bodyPr/>
          <a:lstStyle/>
          <a:p>
            <a:r>
              <a:rPr lang="en-US" dirty="0" smtClean="0">
                <a:hlinkClick r:id="rId2"/>
              </a:rPr>
              <a:t>https</a:t>
            </a:r>
            <a:r>
              <a:rPr lang="en-US" dirty="0">
                <a:hlinkClick r:id="rId2"/>
              </a:rPr>
              <a:t>://wordpress.org/plugins/leaflet-maps-marker</a:t>
            </a:r>
            <a:r>
              <a:rPr lang="en-US" dirty="0" smtClean="0">
                <a:hlinkClick r:id="rId2"/>
              </a:rPr>
              <a:t>/</a:t>
            </a:r>
            <a:endParaRPr lang="en-US" dirty="0" smtClean="0"/>
          </a:p>
          <a:p>
            <a:r>
              <a:rPr lang="en-US" dirty="0" smtClean="0"/>
              <a:t>“Freemium”</a:t>
            </a:r>
          </a:p>
          <a:p>
            <a:r>
              <a:rPr lang="en-US" dirty="0" smtClean="0"/>
              <a:t>Both support OSM and Bing maps</a:t>
            </a:r>
            <a:endParaRPr lang="en-US" dirty="0"/>
          </a:p>
        </p:txBody>
      </p:sp>
      <p:sp>
        <p:nvSpPr>
          <p:cNvPr id="7" name="Text Placeholder 6"/>
          <p:cNvSpPr>
            <a:spLocks noGrp="1"/>
          </p:cNvSpPr>
          <p:nvPr>
            <p:ph type="body" sz="quarter" idx="13"/>
          </p:nvPr>
        </p:nvSpPr>
        <p:spPr>
          <a:xfrm>
            <a:off x="7105557" y="2086984"/>
            <a:ext cx="2932113" cy="576262"/>
          </a:xfrm>
        </p:spPr>
        <p:txBody>
          <a:bodyPr/>
          <a:lstStyle/>
          <a:p>
            <a:r>
              <a:rPr lang="en-US" dirty="0" smtClean="0"/>
              <a:t>Others</a:t>
            </a:r>
            <a:endParaRPr lang="en-US" dirty="0"/>
          </a:p>
        </p:txBody>
      </p:sp>
      <p:sp>
        <p:nvSpPr>
          <p:cNvPr id="8" name="Text Placeholder 7"/>
          <p:cNvSpPr>
            <a:spLocks noGrp="1"/>
          </p:cNvSpPr>
          <p:nvPr>
            <p:ph type="body" sz="half" idx="17"/>
          </p:nvPr>
        </p:nvSpPr>
        <p:spPr>
          <a:xfrm>
            <a:off x="7105557" y="2772784"/>
            <a:ext cx="2932113" cy="3589338"/>
          </a:xfrm>
        </p:spPr>
        <p:txBody>
          <a:bodyPr>
            <a:normAutofit fontScale="92500" lnSpcReduction="10000"/>
          </a:bodyPr>
          <a:lstStyle/>
          <a:p>
            <a:r>
              <a:rPr lang="en-US" b="1" dirty="0" smtClean="0"/>
              <a:t>HTML5 Maps</a:t>
            </a:r>
          </a:p>
          <a:p>
            <a:r>
              <a:rPr lang="en-US" dirty="0">
                <a:hlinkClick r:id="rId3"/>
              </a:rPr>
              <a:t>https://wordpress.org/plugins/html5-maps</a:t>
            </a:r>
            <a:r>
              <a:rPr lang="en-US" dirty="0" smtClean="0">
                <a:hlinkClick r:id="rId3"/>
              </a:rPr>
              <a:t>/</a:t>
            </a:r>
            <a:endParaRPr lang="en-US" dirty="0" smtClean="0"/>
          </a:p>
          <a:p>
            <a:r>
              <a:rPr lang="en-US" dirty="0" smtClean="0"/>
              <a:t>Predefined set of maps</a:t>
            </a:r>
          </a:p>
          <a:p>
            <a:r>
              <a:rPr lang="en-US" b="1" dirty="0" smtClean="0"/>
              <a:t>Leaflet Map</a:t>
            </a:r>
          </a:p>
          <a:p>
            <a:r>
              <a:rPr lang="en-US" dirty="0">
                <a:hlinkClick r:id="rId4"/>
              </a:rPr>
              <a:t>https://wordpress.org/plugins/leaflet-map</a:t>
            </a:r>
            <a:r>
              <a:rPr lang="en-US" dirty="0" smtClean="0">
                <a:hlinkClick r:id="rId4"/>
              </a:rPr>
              <a:t>/</a:t>
            </a:r>
            <a:endParaRPr lang="en-US" dirty="0" smtClean="0"/>
          </a:p>
          <a:p>
            <a:r>
              <a:rPr lang="en-US" dirty="0" smtClean="0"/>
              <a:t>OSM and MapQuest</a:t>
            </a:r>
          </a:p>
          <a:p>
            <a:r>
              <a:rPr lang="en-US" b="1" dirty="0" smtClean="0"/>
              <a:t>WP Google </a:t>
            </a:r>
            <a:r>
              <a:rPr lang="en-US" b="1" i="1" dirty="0" smtClean="0"/>
              <a:t>Maps </a:t>
            </a:r>
            <a:r>
              <a:rPr lang="en-US" b="1" dirty="0" smtClean="0"/>
              <a:t>(not “Map”)</a:t>
            </a:r>
          </a:p>
          <a:p>
            <a:r>
              <a:rPr lang="en-US" dirty="0" smtClean="0"/>
              <a:t>Recently added  Open Layers integration</a:t>
            </a:r>
          </a:p>
          <a:p>
            <a:r>
              <a:rPr lang="en-US" dirty="0">
                <a:hlinkClick r:id="rId5"/>
              </a:rPr>
              <a:t>https://wordpress.org/plugins/wp-google-maps/</a:t>
            </a:r>
            <a:endParaRPr lang="en-US" dirty="0"/>
          </a:p>
        </p:txBody>
      </p:sp>
    </p:spTree>
    <p:extLst>
      <p:ext uri="{BB962C8B-B14F-4D97-AF65-F5344CB8AC3E}">
        <p14:creationId xmlns:p14="http://schemas.microsoft.com/office/powerpoint/2010/main" val="2933128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35" y="547397"/>
            <a:ext cx="9404723" cy="1400530"/>
          </a:xfrm>
        </p:spPr>
        <p:txBody>
          <a:bodyPr/>
          <a:lstStyle/>
          <a:p>
            <a:r>
              <a:rPr lang="en-US" dirty="0" smtClean="0">
                <a:latin typeface="Britannic Bold" panose="020B0903060703020204" pitchFamily="34" charset="0"/>
              </a:rPr>
              <a:t>Photos</a:t>
            </a:r>
            <a:br>
              <a:rPr lang="en-US" dirty="0" smtClean="0">
                <a:latin typeface="Britannic Bold" panose="020B0903060703020204" pitchFamily="34" charset="0"/>
              </a:rPr>
            </a:br>
            <a:r>
              <a:rPr lang="en-US" sz="3200" dirty="0" smtClean="0">
                <a:latin typeface="Britannic Bold" panose="020B0903060703020204" pitchFamily="34" charset="0"/>
              </a:rPr>
              <a:t>Galleries and tools</a:t>
            </a:r>
            <a:endParaRPr lang="en-US" dirty="0">
              <a:latin typeface="Britannic Bold" panose="020B0903060703020204" pitchFamily="34" charset="0"/>
            </a:endParaRPr>
          </a:p>
        </p:txBody>
      </p:sp>
      <p:sp>
        <p:nvSpPr>
          <p:cNvPr id="3" name="Text Placeholder 2"/>
          <p:cNvSpPr>
            <a:spLocks noGrp="1"/>
          </p:cNvSpPr>
          <p:nvPr>
            <p:ph type="body" idx="1"/>
          </p:nvPr>
        </p:nvSpPr>
        <p:spPr>
          <a:xfrm>
            <a:off x="597672" y="1705480"/>
            <a:ext cx="2946866" cy="576262"/>
          </a:xfrm>
        </p:spPr>
        <p:txBody>
          <a:bodyPr/>
          <a:lstStyle/>
          <a:p>
            <a:r>
              <a:rPr lang="en-US" dirty="0" smtClean="0"/>
              <a:t>Max Galleria</a:t>
            </a:r>
            <a:endParaRPr lang="en-US" dirty="0"/>
          </a:p>
        </p:txBody>
      </p:sp>
      <p:sp>
        <p:nvSpPr>
          <p:cNvPr id="4" name="Text Placeholder 3"/>
          <p:cNvSpPr>
            <a:spLocks noGrp="1"/>
          </p:cNvSpPr>
          <p:nvPr>
            <p:ph type="body" sz="half" idx="15"/>
          </p:nvPr>
        </p:nvSpPr>
        <p:spPr>
          <a:xfrm>
            <a:off x="617188" y="2365786"/>
            <a:ext cx="2927350" cy="3589338"/>
          </a:xfrm>
        </p:spPr>
        <p:txBody>
          <a:bodyPr/>
          <a:lstStyle/>
          <a:p>
            <a:r>
              <a:rPr lang="en-US" dirty="0" smtClean="0"/>
              <a:t>Group photos into galleries. </a:t>
            </a:r>
          </a:p>
          <a:p>
            <a:r>
              <a:rPr lang="en-US" dirty="0" smtClean="0"/>
              <a:t>Detailed display options with titles, captions, columns, order and more.</a:t>
            </a:r>
            <a:endParaRPr lang="en-US" dirty="0"/>
          </a:p>
        </p:txBody>
      </p:sp>
      <p:sp>
        <p:nvSpPr>
          <p:cNvPr id="5" name="Text Placeholder 4"/>
          <p:cNvSpPr>
            <a:spLocks noGrp="1"/>
          </p:cNvSpPr>
          <p:nvPr>
            <p:ph type="body" sz="quarter" idx="3"/>
          </p:nvPr>
        </p:nvSpPr>
        <p:spPr>
          <a:xfrm>
            <a:off x="3903175" y="1705480"/>
            <a:ext cx="2936241" cy="576262"/>
          </a:xfrm>
        </p:spPr>
        <p:txBody>
          <a:bodyPr/>
          <a:lstStyle/>
          <a:p>
            <a:r>
              <a:rPr lang="en-US" dirty="0" smtClean="0"/>
              <a:t>Simple Lightbox</a:t>
            </a:r>
            <a:endParaRPr lang="en-US" dirty="0"/>
          </a:p>
        </p:txBody>
      </p:sp>
      <p:sp>
        <p:nvSpPr>
          <p:cNvPr id="6" name="Text Placeholder 5"/>
          <p:cNvSpPr>
            <a:spLocks noGrp="1"/>
          </p:cNvSpPr>
          <p:nvPr>
            <p:ph type="body" sz="half" idx="16"/>
          </p:nvPr>
        </p:nvSpPr>
        <p:spPr>
          <a:xfrm>
            <a:off x="3892622" y="2365786"/>
            <a:ext cx="2946794" cy="3589338"/>
          </a:xfrm>
        </p:spPr>
        <p:txBody>
          <a:bodyPr/>
          <a:lstStyle/>
          <a:p>
            <a:r>
              <a:rPr lang="en-US" dirty="0" smtClean="0"/>
              <a:t>Easy to set up. Activate, and it just works.</a:t>
            </a:r>
          </a:p>
          <a:p>
            <a:r>
              <a:rPr lang="en-US" dirty="0" smtClean="0"/>
              <a:t>Click on an image and it shows the full-size version. </a:t>
            </a:r>
            <a:endParaRPr lang="en-US" dirty="0"/>
          </a:p>
        </p:txBody>
      </p:sp>
      <p:sp>
        <p:nvSpPr>
          <p:cNvPr id="7" name="Text Placeholder 6"/>
          <p:cNvSpPr>
            <a:spLocks noGrp="1"/>
          </p:cNvSpPr>
          <p:nvPr>
            <p:ph type="body" sz="quarter" idx="13"/>
          </p:nvPr>
        </p:nvSpPr>
        <p:spPr>
          <a:xfrm>
            <a:off x="7751161" y="1705480"/>
            <a:ext cx="3277945" cy="576262"/>
          </a:xfrm>
        </p:spPr>
        <p:txBody>
          <a:bodyPr/>
          <a:lstStyle/>
          <a:p>
            <a:r>
              <a:rPr lang="en-US" dirty="0" smtClean="0"/>
              <a:t>My Eyes Are Up Here</a:t>
            </a:r>
            <a:endParaRPr lang="en-US" dirty="0"/>
          </a:p>
        </p:txBody>
      </p:sp>
      <p:sp>
        <p:nvSpPr>
          <p:cNvPr id="8" name="Text Placeholder 7"/>
          <p:cNvSpPr>
            <a:spLocks noGrp="1"/>
          </p:cNvSpPr>
          <p:nvPr>
            <p:ph type="body" sz="half" idx="17"/>
          </p:nvPr>
        </p:nvSpPr>
        <p:spPr>
          <a:xfrm>
            <a:off x="7751161" y="2365786"/>
            <a:ext cx="2932113" cy="3589338"/>
          </a:xfrm>
        </p:spPr>
        <p:txBody>
          <a:bodyPr/>
          <a:lstStyle/>
          <a:p>
            <a:r>
              <a:rPr lang="en-US" dirty="0" smtClean="0"/>
              <a:t>Helps ensure cropping of photos includes the key parts.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603" y="3534504"/>
            <a:ext cx="1801827" cy="28784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175" y="3534504"/>
            <a:ext cx="3519601" cy="264950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043" y="3106010"/>
            <a:ext cx="3950835" cy="12580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502" y="4559400"/>
            <a:ext cx="3991376" cy="1271245"/>
          </a:xfrm>
          <a:prstGeom prst="rect">
            <a:avLst/>
          </a:prstGeom>
        </p:spPr>
      </p:pic>
    </p:spTree>
    <p:extLst>
      <p:ext uri="{BB962C8B-B14F-4D97-AF65-F5344CB8AC3E}">
        <p14:creationId xmlns:p14="http://schemas.microsoft.com/office/powerpoint/2010/main" val="856576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07" y="452718"/>
            <a:ext cx="9404723" cy="1400530"/>
          </a:xfrm>
        </p:spPr>
        <p:txBody>
          <a:bodyPr/>
          <a:lstStyle/>
          <a:p>
            <a:r>
              <a:rPr lang="en-US" dirty="0" smtClean="0">
                <a:latin typeface="Britannic Bold" panose="020B0903060703020204" pitchFamily="34" charset="0"/>
              </a:rPr>
              <a:t>General Scholarship</a:t>
            </a:r>
            <a:br>
              <a:rPr lang="en-US" dirty="0" smtClean="0">
                <a:latin typeface="Britannic Bold" panose="020B0903060703020204" pitchFamily="34" charset="0"/>
              </a:rPr>
            </a:br>
            <a:r>
              <a:rPr lang="en-US" sz="3200" dirty="0" smtClean="0">
                <a:latin typeface="Britannic Bold" panose="020B0903060703020204" pitchFamily="34" charset="0"/>
              </a:rPr>
              <a:t>Make your site more professional</a:t>
            </a:r>
            <a:endParaRPr lang="en-US" dirty="0">
              <a:latin typeface="Britannic Bold" panose="020B0903060703020204" pitchFamily="34" charset="0"/>
            </a:endParaRPr>
          </a:p>
        </p:txBody>
      </p:sp>
      <p:sp>
        <p:nvSpPr>
          <p:cNvPr id="3" name="Content Placeholder 2"/>
          <p:cNvSpPr>
            <a:spLocks noGrp="1"/>
          </p:cNvSpPr>
          <p:nvPr>
            <p:ph sz="half" idx="1"/>
          </p:nvPr>
        </p:nvSpPr>
        <p:spPr>
          <a:xfrm>
            <a:off x="570807" y="2061955"/>
            <a:ext cx="4396339" cy="4195763"/>
          </a:xfrm>
        </p:spPr>
        <p:txBody>
          <a:bodyPr/>
          <a:lstStyle/>
          <a:p>
            <a:r>
              <a:rPr lang="en-US" dirty="0" smtClean="0"/>
              <a:t>Footnoting</a:t>
            </a:r>
            <a:br>
              <a:rPr lang="en-US" dirty="0" smtClean="0"/>
            </a:br>
            <a:r>
              <a:rPr lang="en-US" dirty="0" smtClean="0"/>
              <a:t>	Footnotes</a:t>
            </a:r>
            <a:br>
              <a:rPr lang="en-US" dirty="0" smtClean="0"/>
            </a:br>
            <a:r>
              <a:rPr lang="en-US" dirty="0" smtClean="0"/>
              <a:t>	Easy Footnotes</a:t>
            </a:r>
          </a:p>
          <a:p>
            <a:r>
              <a:rPr lang="en-US" dirty="0" smtClean="0"/>
              <a:t>Embeds</a:t>
            </a:r>
            <a:br>
              <a:rPr lang="en-US" dirty="0" smtClean="0"/>
            </a:br>
            <a:r>
              <a:rPr lang="en-US" dirty="0" smtClean="0"/>
              <a:t>	Google Doc Viewer</a:t>
            </a:r>
            <a:br>
              <a:rPr lang="en-US" dirty="0" smtClean="0"/>
            </a:br>
            <a:r>
              <a:rPr lang="en-US" dirty="0" smtClean="0"/>
              <a:t>	Slide Share</a:t>
            </a:r>
          </a:p>
          <a:p>
            <a:r>
              <a:rPr lang="en-US" dirty="0" smtClean="0"/>
              <a:t>Data</a:t>
            </a:r>
            <a:br>
              <a:rPr lang="en-US" dirty="0" smtClean="0"/>
            </a:br>
            <a:r>
              <a:rPr lang="en-US" dirty="0" smtClean="0"/>
              <a:t>	Easy Charts</a:t>
            </a:r>
            <a:r>
              <a:rPr lang="en-US" dirty="0"/>
              <a:t/>
            </a:r>
            <a:br>
              <a:rPr lang="en-US" dirty="0"/>
            </a:br>
            <a:r>
              <a:rPr lang="en-US" dirty="0" smtClean="0"/>
              <a:t>	Table Press</a:t>
            </a:r>
          </a:p>
          <a:p>
            <a:r>
              <a:rPr lang="en-US" dirty="0" smtClean="0"/>
              <a:t>Plagiarism Checker</a:t>
            </a:r>
          </a:p>
          <a:p>
            <a:r>
              <a:rPr lang="en-US" dirty="0" smtClean="0"/>
              <a:t>Perfect </a:t>
            </a:r>
            <a:r>
              <a:rPr lang="en-US" dirty="0" err="1" smtClean="0"/>
              <a:t>Pullquotes</a:t>
            </a:r>
            <a:endParaRPr lang="en-US" dirty="0" smtClean="0"/>
          </a:p>
        </p:txBody>
      </p:sp>
      <p:sp>
        <p:nvSpPr>
          <p:cNvPr id="4" name="Content Placeholder 3"/>
          <p:cNvSpPr>
            <a:spLocks noGrp="1"/>
          </p:cNvSpPr>
          <p:nvPr>
            <p:ph sz="half" idx="2"/>
          </p:nvPr>
        </p:nvSpPr>
        <p:spPr/>
        <p:txBody>
          <a:bodyPr/>
          <a:lstStyle/>
          <a:p>
            <a:r>
              <a:rPr lang="en-US" dirty="0" smtClean="0"/>
              <a:t>Digital Humanities</a:t>
            </a:r>
            <a:br>
              <a:rPr lang="en-US" dirty="0" smtClean="0"/>
            </a:br>
            <a:r>
              <a:rPr lang="en-US" dirty="0" smtClean="0"/>
              <a:t>	Hypothes.is: crowd-source texts</a:t>
            </a:r>
          </a:p>
          <a:p>
            <a:r>
              <a:rPr lang="en-US" dirty="0" smtClean="0"/>
              <a:t>DH Press and Prospect</a:t>
            </a:r>
            <a:br>
              <a:rPr lang="en-US" dirty="0" smtClean="0"/>
            </a:br>
            <a:r>
              <a:rPr lang="en-US" dirty="0" smtClean="0"/>
              <a:t>	Full-fledged data visualizations</a:t>
            </a:r>
          </a:p>
          <a:p>
            <a:r>
              <a:rPr lang="en-US" dirty="0" err="1" smtClean="0"/>
              <a:t>TimelineJS</a:t>
            </a:r>
            <a:endParaRPr lang="en-US" dirty="0" smtClean="0"/>
          </a:p>
          <a:p>
            <a:pPr marL="0" indent="0">
              <a:buNone/>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20326"/>
            <a:ext cx="3714974" cy="2538855"/>
          </a:xfrm>
          <a:prstGeom prst="rect">
            <a:avLst/>
          </a:prstGeom>
        </p:spPr>
      </p:pic>
    </p:spTree>
    <p:extLst>
      <p:ext uri="{BB962C8B-B14F-4D97-AF65-F5344CB8AC3E}">
        <p14:creationId xmlns:p14="http://schemas.microsoft.com/office/powerpoint/2010/main" val="278256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92" y="581810"/>
            <a:ext cx="9404723" cy="1400530"/>
          </a:xfrm>
        </p:spPr>
        <p:txBody>
          <a:bodyPr/>
          <a:lstStyle/>
          <a:p>
            <a:r>
              <a:rPr lang="en-US" dirty="0" smtClean="0">
                <a:latin typeface="Britannic Bold" panose="020B0903060703020204" pitchFamily="34" charset="0"/>
              </a:rPr>
              <a:t>Forms</a:t>
            </a:r>
            <a:br>
              <a:rPr lang="en-US" dirty="0" smtClean="0">
                <a:latin typeface="Britannic Bold" panose="020B0903060703020204" pitchFamily="34" charset="0"/>
              </a:rPr>
            </a:br>
            <a:r>
              <a:rPr lang="en-US" sz="3200" dirty="0" smtClean="0">
                <a:latin typeface="Britannic Bold" panose="020B0903060703020204" pitchFamily="34" charset="0"/>
              </a:rPr>
              <a:t>Contact Form 7</a:t>
            </a:r>
            <a:endParaRPr lang="en-US" dirty="0">
              <a:latin typeface="Britannic Bold" panose="020B0903060703020204" pitchFamily="34" charset="0"/>
            </a:endParaRPr>
          </a:p>
        </p:txBody>
      </p:sp>
      <p:sp>
        <p:nvSpPr>
          <p:cNvPr id="3" name="Content Placeholder 2"/>
          <p:cNvSpPr>
            <a:spLocks noGrp="1"/>
          </p:cNvSpPr>
          <p:nvPr>
            <p:ph sz="half" idx="1"/>
          </p:nvPr>
        </p:nvSpPr>
        <p:spPr>
          <a:xfrm>
            <a:off x="549292" y="2135879"/>
            <a:ext cx="4396339" cy="4195763"/>
          </a:xfrm>
        </p:spPr>
        <p:txBody>
          <a:bodyPr/>
          <a:lstStyle/>
          <a:p>
            <a:r>
              <a:rPr lang="en-US" dirty="0" smtClean="0"/>
              <a:t>Very well-supported </a:t>
            </a:r>
            <a:br>
              <a:rPr lang="en-US" dirty="0" smtClean="0"/>
            </a:br>
            <a:r>
              <a:rPr lang="en-US" dirty="0" smtClean="0"/>
              <a:t>and widely used.</a:t>
            </a:r>
          </a:p>
          <a:p>
            <a:r>
              <a:rPr lang="en-US" dirty="0" smtClean="0"/>
              <a:t>Any kind of form field – </a:t>
            </a:r>
            <a:br>
              <a:rPr lang="en-US" dirty="0" smtClean="0"/>
            </a:br>
            <a:r>
              <a:rPr lang="en-US" dirty="0" smtClean="0"/>
              <a:t>including signatures, </a:t>
            </a:r>
            <a:br>
              <a:rPr lang="en-US" dirty="0" smtClean="0"/>
            </a:br>
            <a:r>
              <a:rPr lang="en-US" dirty="0" smtClean="0"/>
              <a:t>date-picker and CAPTCHA</a:t>
            </a:r>
          </a:p>
          <a:p>
            <a:r>
              <a:rPr lang="en-US" dirty="0" smtClean="0"/>
              <a:t>Customizable, multiple mail responses and messages</a:t>
            </a:r>
          </a:p>
          <a:p>
            <a:r>
              <a:rPr lang="en-US" dirty="0" smtClean="0"/>
              <a:t>Can store responses to a database</a:t>
            </a:r>
          </a:p>
          <a:p>
            <a:r>
              <a:rPr lang="en-US" dirty="0" smtClean="0"/>
              <a:t>Easy to set up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5082" y="204647"/>
            <a:ext cx="3370729" cy="312779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187" y="2918790"/>
            <a:ext cx="3451293" cy="3643376"/>
          </a:xfrm>
          <a:prstGeom prst="rect">
            <a:avLst/>
          </a:prstGeom>
        </p:spPr>
      </p:pic>
    </p:spTree>
    <p:extLst>
      <p:ext uri="{BB962C8B-B14F-4D97-AF65-F5344CB8AC3E}">
        <p14:creationId xmlns:p14="http://schemas.microsoft.com/office/powerpoint/2010/main" val="1817476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792" y="1447800"/>
            <a:ext cx="11661288" cy="1693433"/>
          </a:xfrm>
        </p:spPr>
        <p:txBody>
          <a:bodyPr anchor="t"/>
          <a:lstStyle/>
          <a:p>
            <a:r>
              <a:rPr lang="en-US" dirty="0">
                <a:latin typeface="Britannic Bold" panose="020B0903060703020204" pitchFamily="34" charset="0"/>
              </a:rPr>
              <a:t>R.I.P. The Blog, 1997-2013</a:t>
            </a:r>
          </a:p>
        </p:txBody>
      </p:sp>
      <p:sp>
        <p:nvSpPr>
          <p:cNvPr id="3" name="Subtitle 2"/>
          <p:cNvSpPr>
            <a:spLocks noGrp="1"/>
          </p:cNvSpPr>
          <p:nvPr>
            <p:ph type="subTitle" idx="1"/>
          </p:nvPr>
        </p:nvSpPr>
        <p:spPr>
          <a:xfrm>
            <a:off x="1154955" y="2538805"/>
            <a:ext cx="8825658" cy="3099995"/>
          </a:xfrm>
        </p:spPr>
        <p:txBody>
          <a:bodyPr>
            <a:normAutofit lnSpcReduction="10000"/>
          </a:bodyPr>
          <a:lstStyle/>
          <a:p>
            <a:pPr>
              <a:lnSpc>
                <a:spcPct val="150000"/>
              </a:lnSpc>
            </a:pPr>
            <a:r>
              <a:rPr lang="en-US" cap="none" dirty="0" smtClean="0">
                <a:solidFill>
                  <a:schemeClr val="tx1"/>
                </a:solidFill>
              </a:rPr>
              <a:t>Instead of blogging, people are posting to </a:t>
            </a:r>
            <a:r>
              <a:rPr lang="en-US" cap="none" dirty="0" err="1" smtClean="0">
                <a:solidFill>
                  <a:schemeClr val="tx1"/>
                </a:solidFill>
              </a:rPr>
              <a:t>tumblr</a:t>
            </a:r>
            <a:r>
              <a:rPr lang="en-US" cap="none" dirty="0" smtClean="0">
                <a:solidFill>
                  <a:schemeClr val="tx1"/>
                </a:solidFill>
              </a:rPr>
              <a:t>, tweeting, pinning things to their board, posting to </a:t>
            </a:r>
            <a:r>
              <a:rPr lang="en-US" cap="none" dirty="0" err="1" smtClean="0">
                <a:solidFill>
                  <a:schemeClr val="tx1"/>
                </a:solidFill>
              </a:rPr>
              <a:t>reddit</a:t>
            </a:r>
            <a:r>
              <a:rPr lang="en-US" cap="none" dirty="0" smtClean="0">
                <a:solidFill>
                  <a:schemeClr val="tx1"/>
                </a:solidFill>
              </a:rPr>
              <a:t>, snapchatting, updating </a:t>
            </a:r>
            <a:r>
              <a:rPr lang="en-US" cap="none" dirty="0" err="1" smtClean="0">
                <a:solidFill>
                  <a:schemeClr val="tx1"/>
                </a:solidFill>
              </a:rPr>
              <a:t>facebook</a:t>
            </a:r>
            <a:r>
              <a:rPr lang="en-US" cap="none" dirty="0" smtClean="0">
                <a:solidFill>
                  <a:schemeClr val="tx1"/>
                </a:solidFill>
              </a:rPr>
              <a:t> statuses, </a:t>
            </a:r>
            <a:r>
              <a:rPr lang="en-US" cap="none" dirty="0" err="1" smtClean="0">
                <a:solidFill>
                  <a:schemeClr val="tx1"/>
                </a:solidFill>
              </a:rPr>
              <a:t>instagramming</a:t>
            </a:r>
            <a:r>
              <a:rPr lang="en-US" cap="none" dirty="0" smtClean="0">
                <a:solidFill>
                  <a:schemeClr val="tx1"/>
                </a:solidFill>
              </a:rPr>
              <a:t>, and publishing on medium. In 1997, wired teens created online diaries, and in 2004 the blog was king. Today, teens are about as likely to start a blog (over </a:t>
            </a:r>
            <a:r>
              <a:rPr lang="en-US" cap="none" dirty="0" err="1" smtClean="0">
                <a:solidFill>
                  <a:schemeClr val="tx1"/>
                </a:solidFill>
              </a:rPr>
              <a:t>instagramming</a:t>
            </a:r>
            <a:r>
              <a:rPr lang="en-US" cap="none" dirty="0" smtClean="0">
                <a:solidFill>
                  <a:schemeClr val="tx1"/>
                </a:solidFill>
              </a:rPr>
              <a:t> or snapchatting) as they are to buy a music CD. Blogs are for 40-somethings with kids.</a:t>
            </a:r>
            <a:endParaRPr lang="en-US" cap="none" dirty="0">
              <a:solidFill>
                <a:schemeClr val="tx1"/>
              </a:solidFill>
            </a:endParaRPr>
          </a:p>
        </p:txBody>
      </p:sp>
      <p:sp>
        <p:nvSpPr>
          <p:cNvPr id="4" name="TextBox 3"/>
          <p:cNvSpPr txBox="1"/>
          <p:nvPr/>
        </p:nvSpPr>
        <p:spPr>
          <a:xfrm>
            <a:off x="6594438" y="5497625"/>
            <a:ext cx="4311949" cy="707886"/>
          </a:xfrm>
          <a:prstGeom prst="rect">
            <a:avLst/>
          </a:prstGeom>
          <a:noFill/>
        </p:spPr>
        <p:txBody>
          <a:bodyPr wrap="square" rtlCol="0" anchor="b">
            <a:spAutoFit/>
          </a:bodyPr>
          <a:lstStyle/>
          <a:p>
            <a:pPr algn="r"/>
            <a:r>
              <a:rPr lang="en-US" sz="4000" b="1" i="1" dirty="0" smtClean="0">
                <a:solidFill>
                  <a:srgbClr val="FF0000"/>
                </a:solidFill>
                <a:latin typeface="Bradley Hand ITC" panose="03070402050302030203" pitchFamily="66" charset="0"/>
              </a:rPr>
              <a:t>Kottke.org, 2014</a:t>
            </a:r>
            <a:endParaRPr lang="en-US" sz="4000" b="1" i="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07472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34" y="503574"/>
            <a:ext cx="9404723" cy="1400530"/>
          </a:xfrm>
        </p:spPr>
        <p:txBody>
          <a:bodyPr/>
          <a:lstStyle/>
          <a:p>
            <a:r>
              <a:rPr lang="en-US" dirty="0" smtClean="0">
                <a:latin typeface="Britannic Bold" panose="020B0903060703020204" pitchFamily="34" charset="0"/>
              </a:rPr>
              <a:t>Engagement</a:t>
            </a:r>
            <a:br>
              <a:rPr lang="en-US" dirty="0" smtClean="0">
                <a:latin typeface="Britannic Bold" panose="020B0903060703020204" pitchFamily="34" charset="0"/>
              </a:rPr>
            </a:br>
            <a:r>
              <a:rPr lang="en-US" sz="3200" dirty="0" smtClean="0">
                <a:latin typeface="Britannic Bold" panose="020B0903060703020204" pitchFamily="34" charset="0"/>
              </a:rPr>
              <a:t>Get your readers to participate</a:t>
            </a:r>
            <a:endParaRPr lang="en-US" dirty="0">
              <a:latin typeface="Britannic Bold" panose="020B0903060703020204" pitchFamily="34" charset="0"/>
            </a:endParaRPr>
          </a:p>
        </p:txBody>
      </p:sp>
      <p:sp>
        <p:nvSpPr>
          <p:cNvPr id="3" name="Content Placeholder 2"/>
          <p:cNvSpPr>
            <a:spLocks noGrp="1"/>
          </p:cNvSpPr>
          <p:nvPr>
            <p:ph idx="1"/>
          </p:nvPr>
        </p:nvSpPr>
        <p:spPr/>
        <p:txBody>
          <a:bodyPr/>
          <a:lstStyle/>
          <a:p>
            <a:r>
              <a:rPr lang="en-US" dirty="0" smtClean="0"/>
              <a:t>Comments, of course</a:t>
            </a:r>
            <a:br>
              <a:rPr lang="en-US" dirty="0" smtClean="0"/>
            </a:br>
            <a:r>
              <a:rPr lang="en-US" dirty="0" smtClean="0"/>
              <a:t>	Keep after them; always respond somehow</a:t>
            </a:r>
          </a:p>
          <a:p>
            <a:r>
              <a:rPr lang="en-US" dirty="0" smtClean="0"/>
              <a:t>WP-Pro-Quiz</a:t>
            </a:r>
          </a:p>
          <a:p>
            <a:r>
              <a:rPr lang="en-US" dirty="0" err="1" smtClean="0"/>
              <a:t>Polldaddy</a:t>
            </a:r>
            <a:r>
              <a:rPr lang="en-US" dirty="0" smtClean="0"/>
              <a:t> Polls</a:t>
            </a:r>
          </a:p>
          <a:p>
            <a:r>
              <a:rPr lang="en-US" dirty="0" smtClean="0"/>
              <a:t>WP Polls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078" y="3026988"/>
            <a:ext cx="3911147" cy="3072597"/>
          </a:xfrm>
          <a:prstGeom prst="rect">
            <a:avLst/>
          </a:prstGeom>
        </p:spPr>
      </p:pic>
    </p:spTree>
    <p:extLst>
      <p:ext uri="{BB962C8B-B14F-4D97-AF65-F5344CB8AC3E}">
        <p14:creationId xmlns:p14="http://schemas.microsoft.com/office/powerpoint/2010/main" val="465206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151" y="527088"/>
            <a:ext cx="9404723" cy="1400530"/>
          </a:xfrm>
        </p:spPr>
        <p:txBody>
          <a:bodyPr/>
          <a:lstStyle/>
          <a:p>
            <a:r>
              <a:rPr lang="en-US" dirty="0" smtClean="0">
                <a:latin typeface="Britannic Bold" panose="020B0903060703020204" pitchFamily="34" charset="0"/>
              </a:rPr>
              <a:t>Push</a:t>
            </a:r>
            <a:br>
              <a:rPr lang="en-US" dirty="0" smtClean="0">
                <a:latin typeface="Britannic Bold" panose="020B0903060703020204" pitchFamily="34" charset="0"/>
              </a:rPr>
            </a:br>
            <a:r>
              <a:rPr lang="en-US" sz="3200" dirty="0" smtClean="0">
                <a:latin typeface="Britannic Bold" panose="020B0903060703020204" pitchFamily="34" charset="0"/>
              </a:rPr>
              <a:t>Share your content</a:t>
            </a:r>
            <a:endParaRPr lang="en-US" dirty="0">
              <a:latin typeface="Britannic Bold" panose="020B0903060703020204" pitchFamily="34" charset="0"/>
            </a:endParaRPr>
          </a:p>
        </p:txBody>
      </p:sp>
      <p:sp>
        <p:nvSpPr>
          <p:cNvPr id="3" name="Text Placeholder 2"/>
          <p:cNvSpPr>
            <a:spLocks noGrp="1"/>
          </p:cNvSpPr>
          <p:nvPr>
            <p:ph type="body" idx="1"/>
          </p:nvPr>
        </p:nvSpPr>
        <p:spPr>
          <a:xfrm>
            <a:off x="595151" y="1981200"/>
            <a:ext cx="2946866" cy="576262"/>
          </a:xfrm>
        </p:spPr>
        <p:txBody>
          <a:bodyPr/>
          <a:lstStyle/>
          <a:p>
            <a:r>
              <a:rPr lang="en-US" dirty="0" smtClean="0"/>
              <a:t>Mail Poet</a:t>
            </a:r>
            <a:endParaRPr lang="en-US" dirty="0"/>
          </a:p>
        </p:txBody>
      </p:sp>
      <p:sp>
        <p:nvSpPr>
          <p:cNvPr id="4" name="Text Placeholder 3"/>
          <p:cNvSpPr>
            <a:spLocks noGrp="1"/>
          </p:cNvSpPr>
          <p:nvPr>
            <p:ph type="body" sz="half" idx="15"/>
          </p:nvPr>
        </p:nvSpPr>
        <p:spPr>
          <a:xfrm>
            <a:off x="595151" y="2667000"/>
            <a:ext cx="4221104" cy="3589338"/>
          </a:xfrm>
        </p:spPr>
        <p:txBody>
          <a:bodyPr/>
          <a:lstStyle/>
          <a:p>
            <a:r>
              <a:rPr lang="en-US" dirty="0" smtClean="0"/>
              <a:t>Send beautiful email newsletters to subscribers</a:t>
            </a:r>
          </a:p>
          <a:p>
            <a:r>
              <a:rPr lang="en-US" dirty="0" smtClean="0"/>
              <a:t>Drag-and-drop interface to pull in text and images from your posts and pages</a:t>
            </a:r>
          </a:p>
          <a:p>
            <a:r>
              <a:rPr lang="en-US" dirty="0" smtClean="0"/>
              <a:t>Track numbers of clicks, opens, percentages and by reader.</a:t>
            </a:r>
          </a:p>
        </p:txBody>
      </p:sp>
      <p:sp>
        <p:nvSpPr>
          <p:cNvPr id="5" name="Text Placeholder 4"/>
          <p:cNvSpPr>
            <a:spLocks noGrp="1"/>
          </p:cNvSpPr>
          <p:nvPr>
            <p:ph type="body" sz="quarter" idx="3"/>
          </p:nvPr>
        </p:nvSpPr>
        <p:spPr>
          <a:xfrm>
            <a:off x="5109992" y="1996852"/>
            <a:ext cx="2936241" cy="576262"/>
          </a:xfrm>
        </p:spPr>
        <p:txBody>
          <a:bodyPr/>
          <a:lstStyle/>
          <a:p>
            <a:r>
              <a:rPr lang="en-US" dirty="0" smtClean="0"/>
              <a:t>Microblog Poster</a:t>
            </a:r>
            <a:endParaRPr lang="en-US" dirty="0"/>
          </a:p>
        </p:txBody>
      </p:sp>
      <p:sp>
        <p:nvSpPr>
          <p:cNvPr id="6" name="Text Placeholder 5"/>
          <p:cNvSpPr>
            <a:spLocks noGrp="1"/>
          </p:cNvSpPr>
          <p:nvPr>
            <p:ph type="body" sz="half" idx="16"/>
          </p:nvPr>
        </p:nvSpPr>
        <p:spPr>
          <a:xfrm>
            <a:off x="5109992" y="2557462"/>
            <a:ext cx="2699816" cy="3589338"/>
          </a:xfrm>
        </p:spPr>
        <p:txBody>
          <a:bodyPr/>
          <a:lstStyle/>
          <a:p>
            <a:r>
              <a:rPr lang="en-US" dirty="0" smtClean="0"/>
              <a:t>Uses APIs for Facebook, Twitter and others.</a:t>
            </a:r>
          </a:p>
          <a:p>
            <a:r>
              <a:rPr lang="en-US" dirty="0" smtClean="0"/>
              <a:t>Takes some configuration</a:t>
            </a:r>
          </a:p>
          <a:p>
            <a:r>
              <a:rPr lang="en-US" dirty="0" smtClean="0"/>
              <a:t>Can post automatically or on-demand</a:t>
            </a:r>
          </a:p>
          <a:p>
            <a:endParaRPr lang="en-US" dirty="0"/>
          </a:p>
        </p:txBody>
      </p:sp>
      <p:sp>
        <p:nvSpPr>
          <p:cNvPr id="7" name="Text Placeholder 6"/>
          <p:cNvSpPr>
            <a:spLocks noGrp="1"/>
          </p:cNvSpPr>
          <p:nvPr>
            <p:ph type="body" sz="quarter" idx="13"/>
          </p:nvPr>
        </p:nvSpPr>
        <p:spPr>
          <a:xfrm>
            <a:off x="7934660" y="1989100"/>
            <a:ext cx="2932113" cy="576262"/>
          </a:xfrm>
        </p:spPr>
        <p:txBody>
          <a:bodyPr/>
          <a:lstStyle/>
          <a:p>
            <a:r>
              <a:rPr lang="en-US" dirty="0" smtClean="0"/>
              <a:t>Better Notifications</a:t>
            </a:r>
            <a:endParaRPr lang="en-US" dirty="0"/>
          </a:p>
        </p:txBody>
      </p:sp>
      <p:sp>
        <p:nvSpPr>
          <p:cNvPr id="8" name="Text Placeholder 7"/>
          <p:cNvSpPr>
            <a:spLocks noGrp="1"/>
          </p:cNvSpPr>
          <p:nvPr>
            <p:ph type="body" sz="half" idx="17"/>
          </p:nvPr>
        </p:nvSpPr>
        <p:spPr>
          <a:xfrm>
            <a:off x="7931523" y="2667000"/>
            <a:ext cx="3568401" cy="3589338"/>
          </a:xfrm>
        </p:spPr>
        <p:txBody>
          <a:bodyPr/>
          <a:lstStyle/>
          <a:p>
            <a:r>
              <a:rPr lang="en-US" dirty="0" smtClean="0"/>
              <a:t>Full opt-in, opt-out signups</a:t>
            </a:r>
          </a:p>
          <a:p>
            <a:r>
              <a:rPr lang="en-US" dirty="0" smtClean="0"/>
              <a:t>Delivers email automatically when new content goes up</a:t>
            </a:r>
          </a:p>
          <a:p>
            <a:r>
              <a:rPr lang="en-US" dirty="0" smtClean="0"/>
              <a:t>Granular configuration for groups</a:t>
            </a:r>
          </a:p>
          <a:p>
            <a:r>
              <a:rPr lang="en-US" dirty="0" smtClean="0"/>
              <a:t>Mail templates with placeholders</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3" y="4087906"/>
            <a:ext cx="4035875" cy="2277970"/>
          </a:xfrm>
          <a:prstGeom prst="rect">
            <a:avLst/>
          </a:prstGeom>
        </p:spPr>
      </p:pic>
    </p:spTree>
    <p:extLst>
      <p:ext uri="{BB962C8B-B14F-4D97-AF65-F5344CB8AC3E}">
        <p14:creationId xmlns:p14="http://schemas.microsoft.com/office/powerpoint/2010/main" val="1236390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49" y="524323"/>
            <a:ext cx="9404723" cy="1400530"/>
          </a:xfrm>
        </p:spPr>
        <p:txBody>
          <a:bodyPr/>
          <a:lstStyle/>
          <a:p>
            <a:r>
              <a:rPr lang="en-US" dirty="0" smtClean="0">
                <a:latin typeface="Britannic Bold" panose="020B0903060703020204" pitchFamily="34" charset="0"/>
              </a:rPr>
              <a:t>Privacy</a:t>
            </a:r>
            <a:br>
              <a:rPr lang="en-US" dirty="0" smtClean="0">
                <a:latin typeface="Britannic Bold" panose="020B0903060703020204" pitchFamily="34" charset="0"/>
              </a:rPr>
            </a:br>
            <a:r>
              <a:rPr lang="en-US" sz="3200" dirty="0" smtClean="0">
                <a:latin typeface="Britannic Bold" panose="020B0903060703020204" pitchFamily="34" charset="0"/>
              </a:rPr>
              <a:t>Control access to your site</a:t>
            </a:r>
            <a:endParaRPr lang="en-US" dirty="0">
              <a:latin typeface="Britannic Bold" panose="020B0903060703020204" pitchFamily="34" charset="0"/>
            </a:endParaRPr>
          </a:p>
        </p:txBody>
      </p:sp>
      <p:sp>
        <p:nvSpPr>
          <p:cNvPr id="3" name="Text Placeholder 2"/>
          <p:cNvSpPr>
            <a:spLocks noGrp="1"/>
          </p:cNvSpPr>
          <p:nvPr>
            <p:ph type="body" idx="1"/>
          </p:nvPr>
        </p:nvSpPr>
        <p:spPr>
          <a:xfrm>
            <a:off x="4571300" y="4344939"/>
            <a:ext cx="2452744" cy="576262"/>
          </a:xfrm>
        </p:spPr>
        <p:txBody>
          <a:bodyPr/>
          <a:lstStyle/>
          <a:p>
            <a:r>
              <a:rPr lang="en-US" dirty="0" smtClean="0"/>
              <a:t>Download Monitor</a:t>
            </a:r>
            <a:endParaRPr lang="en-US" dirty="0"/>
          </a:p>
        </p:txBody>
      </p:sp>
      <p:sp>
        <p:nvSpPr>
          <p:cNvPr id="4" name="Content Placeholder 3"/>
          <p:cNvSpPr>
            <a:spLocks noGrp="1"/>
          </p:cNvSpPr>
          <p:nvPr>
            <p:ph sz="half" idx="2"/>
          </p:nvPr>
        </p:nvSpPr>
        <p:spPr>
          <a:xfrm>
            <a:off x="4418900" y="2309220"/>
            <a:ext cx="2132507" cy="1918980"/>
          </a:xfrm>
        </p:spPr>
        <p:txBody>
          <a:bodyPr/>
          <a:lstStyle/>
          <a:p>
            <a:r>
              <a:rPr lang="en-US" dirty="0" smtClean="0"/>
              <a:t>Only allows access for accounts with a role on your site.</a:t>
            </a:r>
            <a:endParaRPr lang="en-US" dirty="0"/>
          </a:p>
        </p:txBody>
      </p:sp>
      <p:sp>
        <p:nvSpPr>
          <p:cNvPr id="5" name="Text Placeholder 4"/>
          <p:cNvSpPr>
            <a:spLocks noGrp="1"/>
          </p:cNvSpPr>
          <p:nvPr>
            <p:ph type="body" sz="quarter" idx="3"/>
          </p:nvPr>
        </p:nvSpPr>
        <p:spPr>
          <a:xfrm>
            <a:off x="7325257" y="1834959"/>
            <a:ext cx="2767907" cy="576262"/>
          </a:xfrm>
        </p:spPr>
        <p:txBody>
          <a:bodyPr/>
          <a:lstStyle/>
          <a:p>
            <a:r>
              <a:rPr lang="en-US" dirty="0" smtClean="0"/>
              <a:t>Disable Feeds</a:t>
            </a:r>
            <a:endParaRPr lang="en-US" dirty="0"/>
          </a:p>
        </p:txBody>
      </p:sp>
      <p:sp>
        <p:nvSpPr>
          <p:cNvPr id="6" name="Content Placeholder 5"/>
          <p:cNvSpPr>
            <a:spLocks noGrp="1"/>
          </p:cNvSpPr>
          <p:nvPr>
            <p:ph sz="quarter" idx="4"/>
          </p:nvPr>
        </p:nvSpPr>
        <p:spPr>
          <a:xfrm>
            <a:off x="7389802" y="2489746"/>
            <a:ext cx="2638815" cy="2073283"/>
          </a:xfrm>
        </p:spPr>
        <p:txBody>
          <a:bodyPr/>
          <a:lstStyle/>
          <a:p>
            <a:r>
              <a:rPr lang="en-US" dirty="0" smtClean="0"/>
              <a:t>A handy companion</a:t>
            </a:r>
          </a:p>
          <a:p>
            <a:r>
              <a:rPr lang="en-US" dirty="0" smtClean="0"/>
              <a:t>Information won’t “leak” through /feed URLs.</a:t>
            </a:r>
            <a:endParaRPr lang="en-US" dirty="0"/>
          </a:p>
        </p:txBody>
      </p:sp>
      <p:sp>
        <p:nvSpPr>
          <p:cNvPr id="7" name="Text Placeholder 4"/>
          <p:cNvSpPr txBox="1">
            <a:spLocks/>
          </p:cNvSpPr>
          <p:nvPr/>
        </p:nvSpPr>
        <p:spPr>
          <a:xfrm>
            <a:off x="560049" y="1783927"/>
            <a:ext cx="2949830"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smtClean="0"/>
              <a:t>Built-in Passwords</a:t>
            </a:r>
            <a:endParaRPr lang="en-US" dirty="0"/>
          </a:p>
        </p:txBody>
      </p:sp>
      <p:sp>
        <p:nvSpPr>
          <p:cNvPr id="8" name="TextBox 7"/>
          <p:cNvSpPr txBox="1"/>
          <p:nvPr/>
        </p:nvSpPr>
        <p:spPr>
          <a:xfrm>
            <a:off x="560049" y="2345531"/>
            <a:ext cx="2840019" cy="1200329"/>
          </a:xfrm>
          <a:prstGeom prst="rect">
            <a:avLst/>
          </a:prstGeom>
          <a:noFill/>
        </p:spPr>
        <p:txBody>
          <a:bodyPr wrap="square" rtlCol="0">
            <a:spAutoFit/>
          </a:bodyPr>
          <a:lstStyle/>
          <a:p>
            <a:r>
              <a:rPr lang="en-US" dirty="0" smtClean="0"/>
              <a:t>Lets you password-protect individual posts</a:t>
            </a:r>
          </a:p>
          <a:p>
            <a:endParaRPr lang="en-US" dirty="0"/>
          </a:p>
          <a:p>
            <a:endParaRPr lang="en-US" dirty="0"/>
          </a:p>
        </p:txBody>
      </p:sp>
      <p:sp>
        <p:nvSpPr>
          <p:cNvPr id="9"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89" y="3060977"/>
            <a:ext cx="2398867" cy="3206841"/>
          </a:xfrm>
          <a:prstGeom prst="rect">
            <a:avLst/>
          </a:prstGeom>
        </p:spPr>
      </p:pic>
      <p:sp>
        <p:nvSpPr>
          <p:cNvPr id="11" name="Text Placeholder 2"/>
          <p:cNvSpPr txBox="1">
            <a:spLocks/>
          </p:cNvSpPr>
          <p:nvPr/>
        </p:nvSpPr>
        <p:spPr>
          <a:xfrm>
            <a:off x="4571300" y="1823502"/>
            <a:ext cx="2452744"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smtClean="0"/>
              <a:t>Authenticator</a:t>
            </a:r>
            <a:endParaRPr lang="en-US" dirty="0"/>
          </a:p>
        </p:txBody>
      </p:sp>
      <p:sp>
        <p:nvSpPr>
          <p:cNvPr id="12" name="Content Placeholder 3"/>
          <p:cNvSpPr txBox="1">
            <a:spLocks/>
          </p:cNvSpPr>
          <p:nvPr/>
        </p:nvSpPr>
        <p:spPr>
          <a:xfrm>
            <a:off x="4418900" y="5037940"/>
            <a:ext cx="5757834" cy="14231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Restrict access to PDFs and other files</a:t>
            </a:r>
          </a:p>
          <a:p>
            <a:r>
              <a:rPr lang="en-US" dirty="0" smtClean="0"/>
              <a:t>User and download counts and tracking</a:t>
            </a:r>
          </a:p>
          <a:p>
            <a:r>
              <a:rPr lang="en-US" dirty="0" smtClean="0"/>
              <a:t>Build packages of multiple items.</a:t>
            </a:r>
            <a:endParaRPr lang="en-US" dirty="0"/>
          </a:p>
        </p:txBody>
      </p:sp>
    </p:spTree>
    <p:extLst>
      <p:ext uri="{BB962C8B-B14F-4D97-AF65-F5344CB8AC3E}">
        <p14:creationId xmlns:p14="http://schemas.microsoft.com/office/powerpoint/2010/main" val="155225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6" y="452717"/>
            <a:ext cx="11919473" cy="6109447"/>
          </a:xfrm>
        </p:spPr>
        <p:txBody>
          <a:bodyPr/>
          <a:lstStyle/>
          <a:p>
            <a:r>
              <a:rPr lang="en-US" sz="34000" b="1" dirty="0" smtClean="0"/>
              <a:t>GDPR</a:t>
            </a:r>
            <a:endParaRPr lang="en-US" sz="34000" b="1" dirty="0"/>
          </a:p>
        </p:txBody>
      </p:sp>
    </p:spTree>
    <p:extLst>
      <p:ext uri="{BB962C8B-B14F-4D97-AF65-F5344CB8AC3E}">
        <p14:creationId xmlns:p14="http://schemas.microsoft.com/office/powerpoint/2010/main" val="2150642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5" y="660465"/>
            <a:ext cx="9404723" cy="1400530"/>
          </a:xfrm>
        </p:spPr>
        <p:txBody>
          <a:bodyPr/>
          <a:lstStyle/>
          <a:p>
            <a:r>
              <a:rPr lang="en-US" dirty="0" smtClean="0">
                <a:latin typeface="Britannic Bold" panose="020B0903060703020204" pitchFamily="34" charset="0"/>
              </a:rPr>
              <a:t>Design</a:t>
            </a:r>
            <a:br>
              <a:rPr lang="en-US" dirty="0" smtClean="0">
                <a:latin typeface="Britannic Bold" panose="020B0903060703020204" pitchFamily="34" charset="0"/>
              </a:rPr>
            </a:br>
            <a:r>
              <a:rPr lang="en-US" sz="3200" dirty="0" smtClean="0">
                <a:latin typeface="Britannic Bold" panose="020B0903060703020204" pitchFamily="34" charset="0"/>
              </a:rPr>
              <a:t>Layouts and Fonts</a:t>
            </a:r>
            <a:endParaRPr lang="en-US" dirty="0">
              <a:latin typeface="Britannic Bold" panose="020B0903060703020204" pitchFamily="34" charset="0"/>
            </a:endParaRPr>
          </a:p>
        </p:txBody>
      </p:sp>
      <p:sp>
        <p:nvSpPr>
          <p:cNvPr id="3" name="Text Placeholder 2"/>
          <p:cNvSpPr>
            <a:spLocks noGrp="1"/>
          </p:cNvSpPr>
          <p:nvPr>
            <p:ph type="body" idx="1"/>
          </p:nvPr>
        </p:nvSpPr>
        <p:spPr>
          <a:xfrm>
            <a:off x="627362" y="2506662"/>
            <a:ext cx="4396338" cy="576262"/>
          </a:xfrm>
        </p:spPr>
        <p:txBody>
          <a:bodyPr/>
          <a:lstStyle/>
          <a:p>
            <a:r>
              <a:rPr lang="en-US" dirty="0" smtClean="0"/>
              <a:t>Page Builders</a:t>
            </a:r>
            <a:endParaRPr lang="en-US" dirty="0"/>
          </a:p>
        </p:txBody>
      </p:sp>
      <p:sp>
        <p:nvSpPr>
          <p:cNvPr id="4" name="Content Placeholder 3"/>
          <p:cNvSpPr>
            <a:spLocks noGrp="1"/>
          </p:cNvSpPr>
          <p:nvPr>
            <p:ph sz="half" idx="2"/>
          </p:nvPr>
        </p:nvSpPr>
        <p:spPr>
          <a:xfrm>
            <a:off x="627361" y="3116262"/>
            <a:ext cx="4396339" cy="3741738"/>
          </a:xfrm>
        </p:spPr>
        <p:txBody>
          <a:bodyPr/>
          <a:lstStyle/>
          <a:p>
            <a:r>
              <a:rPr lang="en-US" dirty="0" smtClean="0"/>
              <a:t>Page Builder by Site Origin</a:t>
            </a:r>
            <a:br>
              <a:rPr lang="en-US" dirty="0" smtClean="0"/>
            </a:br>
            <a:r>
              <a:rPr lang="en-US" dirty="0" smtClean="0"/>
              <a:t>	Drag-and-drop from a number</a:t>
            </a:r>
            <a:br>
              <a:rPr lang="en-US" dirty="0" smtClean="0"/>
            </a:br>
            <a:r>
              <a:rPr lang="en-US" dirty="0" smtClean="0"/>
              <a:t>	of ready to use blocks</a:t>
            </a:r>
          </a:p>
          <a:p>
            <a:r>
              <a:rPr lang="en-US" dirty="0" err="1" smtClean="0"/>
              <a:t>Divi</a:t>
            </a:r>
            <a:r>
              <a:rPr lang="en-US" dirty="0" smtClean="0"/>
              <a:t> Builder</a:t>
            </a:r>
            <a:br>
              <a:rPr lang="en-US" dirty="0" smtClean="0"/>
            </a:br>
            <a:r>
              <a:rPr lang="en-US" dirty="0" smtClean="0"/>
              <a:t>	Like the above, only more </a:t>
            </a:r>
            <a:br>
              <a:rPr lang="en-US" dirty="0" smtClean="0"/>
            </a:br>
            <a:r>
              <a:rPr lang="en-US" dirty="0" smtClean="0"/>
              <a:t> 	customization</a:t>
            </a:r>
            <a:br>
              <a:rPr lang="en-US" dirty="0" smtClean="0"/>
            </a:br>
            <a:r>
              <a:rPr lang="en-US" dirty="0" smtClean="0"/>
              <a:t/>
            </a:r>
            <a:br>
              <a:rPr lang="en-US" dirty="0" smtClean="0"/>
            </a:br>
            <a:r>
              <a:rPr lang="en-US" dirty="0" smtClean="0"/>
              <a:t>	Enables seamless transition with</a:t>
            </a:r>
            <a:br>
              <a:rPr lang="en-US" dirty="0" smtClean="0"/>
            </a:br>
            <a:r>
              <a:rPr lang="en-US" dirty="0" smtClean="0"/>
              <a:t>	popular “</a:t>
            </a:r>
            <a:r>
              <a:rPr lang="en-US" dirty="0" err="1" smtClean="0"/>
              <a:t>Divi</a:t>
            </a:r>
            <a:r>
              <a:rPr lang="en-US" dirty="0" smtClean="0"/>
              <a:t>” theme</a:t>
            </a:r>
            <a:endParaRPr lang="en-US" dirty="0"/>
          </a:p>
        </p:txBody>
      </p:sp>
      <p:sp>
        <p:nvSpPr>
          <p:cNvPr id="5" name="Text Placeholder 4"/>
          <p:cNvSpPr>
            <a:spLocks noGrp="1"/>
          </p:cNvSpPr>
          <p:nvPr>
            <p:ph type="body" sz="quarter" idx="3"/>
          </p:nvPr>
        </p:nvSpPr>
        <p:spPr>
          <a:xfrm>
            <a:off x="5654495" y="521205"/>
            <a:ext cx="4396339" cy="576262"/>
          </a:xfrm>
        </p:spPr>
        <p:txBody>
          <a:bodyPr/>
          <a:lstStyle/>
          <a:p>
            <a:r>
              <a:rPr lang="en-US" dirty="0" smtClean="0"/>
              <a:t>Typography</a:t>
            </a:r>
            <a:endParaRPr lang="en-US" dirty="0"/>
          </a:p>
        </p:txBody>
      </p:sp>
      <p:sp>
        <p:nvSpPr>
          <p:cNvPr id="6" name="Content Placeholder 5"/>
          <p:cNvSpPr>
            <a:spLocks noGrp="1"/>
          </p:cNvSpPr>
          <p:nvPr>
            <p:ph sz="quarter" idx="4"/>
          </p:nvPr>
        </p:nvSpPr>
        <p:spPr>
          <a:xfrm>
            <a:off x="5654495" y="1130805"/>
            <a:ext cx="4396339" cy="3741738"/>
          </a:xfrm>
        </p:spPr>
        <p:txBody>
          <a:bodyPr/>
          <a:lstStyle/>
          <a:p>
            <a:r>
              <a:rPr lang="en-US" dirty="0" smtClean="0"/>
              <a:t>Use Any Font</a:t>
            </a:r>
          </a:p>
          <a:p>
            <a:r>
              <a:rPr lang="en-US" dirty="0" smtClean="0"/>
              <a:t>Easy Google Fonts</a:t>
            </a:r>
          </a:p>
          <a:p>
            <a:r>
              <a:rPr lang="en-US" dirty="0" err="1" smtClean="0"/>
              <a:t>Typekit</a:t>
            </a:r>
            <a:r>
              <a:rPr lang="en-US" dirty="0" smtClean="0"/>
              <a:t> Fonts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629" y="1905000"/>
            <a:ext cx="2590800" cy="4381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081" y="2395590"/>
            <a:ext cx="2818118" cy="17217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247" y="4451939"/>
            <a:ext cx="3541835" cy="1488397"/>
          </a:xfrm>
          <a:prstGeom prst="rect">
            <a:avLst/>
          </a:prstGeom>
        </p:spPr>
      </p:pic>
    </p:spTree>
    <p:extLst>
      <p:ext uri="{BB962C8B-B14F-4D97-AF65-F5344CB8AC3E}">
        <p14:creationId xmlns:p14="http://schemas.microsoft.com/office/powerpoint/2010/main" val="3363288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77" y="1956874"/>
            <a:ext cx="9404723" cy="1400530"/>
          </a:xfrm>
        </p:spPr>
        <p:txBody>
          <a:bodyPr/>
          <a:lstStyle/>
          <a:p>
            <a:r>
              <a:rPr lang="en-US" dirty="0" smtClean="0">
                <a:latin typeface="Britannic Bold" panose="020B0903060703020204" pitchFamily="34" charset="0"/>
              </a:rPr>
              <a:t>What else is out there?</a:t>
            </a:r>
            <a:endParaRPr lang="en-US" dirty="0">
              <a:latin typeface="Britannic Bold" panose="020B0903060703020204" pitchFamily="34" charset="0"/>
            </a:endParaRPr>
          </a:p>
        </p:txBody>
      </p:sp>
      <p:sp>
        <p:nvSpPr>
          <p:cNvPr id="3" name="Content Placeholder 2"/>
          <p:cNvSpPr>
            <a:spLocks noGrp="1"/>
          </p:cNvSpPr>
          <p:nvPr>
            <p:ph idx="1"/>
          </p:nvPr>
        </p:nvSpPr>
        <p:spPr>
          <a:xfrm>
            <a:off x="1103312" y="2926079"/>
            <a:ext cx="8946541" cy="3322319"/>
          </a:xfrm>
        </p:spPr>
        <p:txBody>
          <a:bodyPr/>
          <a:lstStyle/>
          <a:p>
            <a:r>
              <a:rPr lang="en-US" dirty="0" smtClean="0"/>
              <a:t>Is there’s something we missed? </a:t>
            </a:r>
          </a:p>
          <a:p>
            <a:pPr lvl="1"/>
            <a:r>
              <a:rPr lang="en-US" dirty="0" smtClean="0">
                <a:hlinkClick r:id="rId2"/>
              </a:rPr>
              <a:t>http://www.wordpress.org/plugins</a:t>
            </a:r>
            <a:endParaRPr lang="en-US" dirty="0" smtClean="0"/>
          </a:p>
          <a:p>
            <a:r>
              <a:rPr lang="en-US" dirty="0" smtClean="0"/>
              <a:t>Commercial plugins </a:t>
            </a:r>
          </a:p>
          <a:p>
            <a:pPr lvl="1"/>
            <a:r>
              <a:rPr lang="en-US" dirty="0"/>
              <a:t>T</a:t>
            </a:r>
            <a:r>
              <a:rPr lang="en-US" dirty="0" smtClean="0"/>
              <a:t>hese cost money</a:t>
            </a:r>
          </a:p>
          <a:p>
            <a:pPr lvl="1"/>
            <a:r>
              <a:rPr lang="en-US" dirty="0" smtClean="0"/>
              <a:t>Often a subscription is necessary for updates</a:t>
            </a:r>
          </a:p>
          <a:p>
            <a:pPr lvl="1"/>
            <a:r>
              <a:rPr lang="en-US" dirty="0" smtClean="0"/>
              <a:t>Need to be vetted – they’re a vector for infections</a:t>
            </a:r>
            <a:endParaRPr lang="en-US" dirty="0"/>
          </a:p>
        </p:txBody>
      </p:sp>
    </p:spTree>
    <p:extLst>
      <p:ext uri="{BB962C8B-B14F-4D97-AF65-F5344CB8AC3E}">
        <p14:creationId xmlns:p14="http://schemas.microsoft.com/office/powerpoint/2010/main" val="3051143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ritannic Bold" panose="020B0903060703020204" pitchFamily="34" charset="0"/>
              </a:rPr>
              <a:t>WordPress Themes</a:t>
            </a:r>
            <a:endParaRPr lang="en-US" dirty="0">
              <a:latin typeface="Britannic Bold" panose="020B0903060703020204" pitchFamily="34" charset="0"/>
            </a:endParaRPr>
          </a:p>
        </p:txBody>
      </p:sp>
      <p:sp>
        <p:nvSpPr>
          <p:cNvPr id="3" name="Subtitle 2"/>
          <p:cNvSpPr>
            <a:spLocks noGrp="1"/>
          </p:cNvSpPr>
          <p:nvPr>
            <p:ph type="subTitle" idx="1"/>
          </p:nvPr>
        </p:nvSpPr>
        <p:spPr/>
        <p:txBody>
          <a:bodyPr/>
          <a:lstStyle/>
          <a:p>
            <a:r>
              <a:rPr lang="en-US" dirty="0" smtClean="0"/>
              <a:t>Form Follows Function</a:t>
            </a:r>
            <a:endParaRPr lang="en-US" dirty="0"/>
          </a:p>
        </p:txBody>
      </p:sp>
    </p:spTree>
    <p:extLst>
      <p:ext uri="{BB962C8B-B14F-4D97-AF65-F5344CB8AC3E}">
        <p14:creationId xmlns:p14="http://schemas.microsoft.com/office/powerpoint/2010/main" val="1961655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16" y="1012115"/>
            <a:ext cx="9404723" cy="1400530"/>
          </a:xfrm>
        </p:spPr>
        <p:txBody>
          <a:bodyPr/>
          <a:lstStyle/>
          <a:p>
            <a:r>
              <a:rPr lang="en-US" dirty="0" smtClean="0">
                <a:latin typeface="Britannic Bold" panose="020B0903060703020204" pitchFamily="34" charset="0"/>
              </a:rPr>
              <a:t>What Are Themes?</a:t>
            </a:r>
            <a:endParaRPr lang="en-US" dirty="0">
              <a:latin typeface="Britannic Bold" panose="020B0903060703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t>Directories of template files, styles and images that you can </a:t>
            </a:r>
            <a:r>
              <a:rPr lang="en-US" i="1" dirty="0" smtClean="0"/>
              <a:t>install</a:t>
            </a:r>
          </a:p>
          <a:p>
            <a:r>
              <a:rPr lang="en-US" dirty="0" smtClean="0"/>
              <a:t>When </a:t>
            </a:r>
            <a:r>
              <a:rPr lang="en-US" i="1" dirty="0" smtClean="0"/>
              <a:t>activated</a:t>
            </a:r>
            <a:r>
              <a:rPr lang="en-US" dirty="0" smtClean="0"/>
              <a:t>, it replaces your former look-and-feel with a new look. </a:t>
            </a:r>
          </a:p>
          <a:p>
            <a:r>
              <a:rPr lang="en-US" dirty="0" smtClean="0"/>
              <a:t>They include </a:t>
            </a:r>
            <a:r>
              <a:rPr lang="en-US" i="1" dirty="0" smtClean="0"/>
              <a:t>options</a:t>
            </a:r>
            <a:r>
              <a:rPr lang="en-US" dirty="0" smtClean="0"/>
              <a:t>, such as header images, colors, fonts</a:t>
            </a:r>
          </a:p>
          <a:p>
            <a:r>
              <a:rPr lang="en-US" dirty="0" smtClean="0"/>
              <a:t>They can make your “blog” into something else:</a:t>
            </a:r>
          </a:p>
          <a:p>
            <a:pPr lvl="1"/>
            <a:r>
              <a:rPr lang="en-US" dirty="0" smtClean="0"/>
              <a:t>Magazine</a:t>
            </a:r>
          </a:p>
          <a:p>
            <a:pPr lvl="1"/>
            <a:r>
              <a:rPr lang="en-US" dirty="0" smtClean="0"/>
              <a:t>Corporate identity site</a:t>
            </a:r>
          </a:p>
          <a:p>
            <a:pPr lvl="1"/>
            <a:r>
              <a:rPr lang="en-US" dirty="0" smtClean="0"/>
              <a:t>Portfolio</a:t>
            </a:r>
          </a:p>
          <a:p>
            <a:pPr lvl="1"/>
            <a:r>
              <a:rPr lang="en-US" dirty="0" smtClean="0"/>
              <a:t>Storefront</a:t>
            </a:r>
          </a:p>
          <a:p>
            <a:pPr lvl="1"/>
            <a:r>
              <a:rPr lang="en-US" dirty="0" smtClean="0"/>
              <a:t>Resume</a:t>
            </a:r>
          </a:p>
          <a:p>
            <a:r>
              <a:rPr lang="en-US" dirty="0" smtClean="0"/>
              <a:t>Usually most things can be done through the WordPress Customizer</a:t>
            </a:r>
          </a:p>
          <a:p>
            <a:endParaRPr lang="en-US" dirty="0" smtClean="0"/>
          </a:p>
        </p:txBody>
      </p:sp>
    </p:spTree>
    <p:extLst>
      <p:ext uri="{BB962C8B-B14F-4D97-AF65-F5344CB8AC3E}">
        <p14:creationId xmlns:p14="http://schemas.microsoft.com/office/powerpoint/2010/main" val="3235496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92" y="1001358"/>
            <a:ext cx="9404723" cy="1400530"/>
          </a:xfrm>
        </p:spPr>
        <p:txBody>
          <a:bodyPr/>
          <a:lstStyle/>
          <a:p>
            <a:r>
              <a:rPr lang="en-US" dirty="0" smtClean="0">
                <a:latin typeface="Britannic Bold" panose="020B0903060703020204" pitchFamily="34" charset="0"/>
              </a:rPr>
              <a:t>Where Are They?</a:t>
            </a:r>
            <a:endParaRPr lang="en-US" dirty="0">
              <a:latin typeface="Britannic Bold" panose="020B090306070302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t>On your Dashboard-&gt;Appearance page</a:t>
            </a:r>
          </a:p>
          <a:p>
            <a:r>
              <a:rPr lang="en-US" dirty="0" smtClean="0"/>
              <a:t>Best Practice: Use the Customizer for a live preview</a:t>
            </a:r>
          </a:p>
          <a:p>
            <a:pPr lvl="1"/>
            <a:r>
              <a:rPr lang="en-US" dirty="0" smtClean="0"/>
              <a:t>Pick a theme</a:t>
            </a:r>
          </a:p>
          <a:p>
            <a:pPr lvl="1"/>
            <a:r>
              <a:rPr lang="en-US" dirty="0" smtClean="0"/>
              <a:t>Work through the available customizations</a:t>
            </a:r>
          </a:p>
          <a:p>
            <a:pPr lvl="2"/>
            <a:r>
              <a:rPr lang="en-US" dirty="0" smtClean="0"/>
              <a:t>Colors</a:t>
            </a:r>
          </a:p>
          <a:p>
            <a:pPr lvl="2"/>
            <a:r>
              <a:rPr lang="en-US" dirty="0" smtClean="0"/>
              <a:t>Headers</a:t>
            </a:r>
          </a:p>
          <a:p>
            <a:pPr lvl="2"/>
            <a:r>
              <a:rPr lang="en-US" dirty="0" smtClean="0"/>
              <a:t>Fonts</a:t>
            </a:r>
          </a:p>
          <a:p>
            <a:pPr lvl="2"/>
            <a:r>
              <a:rPr lang="en-US" dirty="0" smtClean="0"/>
              <a:t>Layouts</a:t>
            </a:r>
          </a:p>
          <a:p>
            <a:pPr lvl="2"/>
            <a:r>
              <a:rPr lang="en-US" dirty="0" smtClean="0"/>
              <a:t>Widgets</a:t>
            </a:r>
          </a:p>
          <a:p>
            <a:pPr lvl="2"/>
            <a:r>
              <a:rPr lang="en-US" dirty="0" smtClean="0"/>
              <a:t>More…</a:t>
            </a:r>
          </a:p>
          <a:p>
            <a:r>
              <a:rPr lang="en-US" dirty="0" smtClean="0"/>
              <a:t>We’ve selected good options to start</a:t>
            </a:r>
          </a:p>
          <a:p>
            <a:r>
              <a:rPr lang="en-US" dirty="0" smtClean="0"/>
              <a:t>Is there’s something we missed? </a:t>
            </a:r>
          </a:p>
          <a:p>
            <a:pPr lvl="1"/>
            <a:r>
              <a:rPr lang="en-US" dirty="0" smtClean="0"/>
              <a:t>http://www.wordpress.org/themes</a:t>
            </a:r>
            <a:endParaRPr lang="en-US" dirty="0"/>
          </a:p>
        </p:txBody>
      </p:sp>
    </p:spTree>
    <p:extLst>
      <p:ext uri="{BB962C8B-B14F-4D97-AF65-F5344CB8AC3E}">
        <p14:creationId xmlns:p14="http://schemas.microsoft.com/office/powerpoint/2010/main" val="3525296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9651" y="307543"/>
            <a:ext cx="4395788" cy="3931888"/>
          </a:xfrm>
        </p:spPr>
      </p:pic>
      <p:sp>
        <p:nvSpPr>
          <p:cNvPr id="2" name="Title 1"/>
          <p:cNvSpPr>
            <a:spLocks noGrp="1"/>
          </p:cNvSpPr>
          <p:nvPr>
            <p:ph type="title"/>
          </p:nvPr>
        </p:nvSpPr>
        <p:spPr>
          <a:xfrm>
            <a:off x="496748" y="969085"/>
            <a:ext cx="9404723" cy="1400530"/>
          </a:xfrm>
        </p:spPr>
        <p:txBody>
          <a:bodyPr/>
          <a:lstStyle/>
          <a:p>
            <a:r>
              <a:rPr lang="en-US" dirty="0" smtClean="0">
                <a:latin typeface="Britannic Bold" panose="020B0903060703020204" pitchFamily="34" charset="0"/>
              </a:rPr>
              <a:t>Blogging Themes</a:t>
            </a:r>
            <a:endParaRPr lang="en-US" dirty="0">
              <a:latin typeface="Britannic Bold" panose="020B0903060703020204" pitchFamily="34" charset="0"/>
            </a:endParaRPr>
          </a:p>
        </p:txBody>
      </p:sp>
      <p:sp>
        <p:nvSpPr>
          <p:cNvPr id="3" name="Content Placeholder 2"/>
          <p:cNvSpPr>
            <a:spLocks noGrp="1"/>
          </p:cNvSpPr>
          <p:nvPr>
            <p:ph sz="half" idx="1"/>
          </p:nvPr>
        </p:nvSpPr>
        <p:spPr/>
        <p:txBody>
          <a:bodyPr/>
          <a:lstStyle/>
          <a:p>
            <a:r>
              <a:rPr lang="en-US" dirty="0" smtClean="0"/>
              <a:t>WordPress’ own Twenty Something themes</a:t>
            </a:r>
          </a:p>
          <a:p>
            <a:pPr lvl="1"/>
            <a:r>
              <a:rPr lang="en-US" dirty="0" smtClean="0"/>
              <a:t>Twenty Eleven</a:t>
            </a:r>
          </a:p>
          <a:p>
            <a:pPr lvl="1"/>
            <a:r>
              <a:rPr lang="en-US" dirty="0" smtClean="0"/>
              <a:t>Twenty Twelve</a:t>
            </a:r>
          </a:p>
          <a:p>
            <a:pPr lvl="1"/>
            <a:r>
              <a:rPr lang="en-US" dirty="0" smtClean="0"/>
              <a:t>Twenty Thirteen</a:t>
            </a:r>
          </a:p>
          <a:p>
            <a:pPr lvl="1"/>
            <a:r>
              <a:rPr lang="en-US" dirty="0" smtClean="0"/>
              <a:t>Twenty Fourteen*</a:t>
            </a:r>
          </a:p>
          <a:p>
            <a:pPr lvl="1"/>
            <a:r>
              <a:rPr lang="en-US" dirty="0" smtClean="0"/>
              <a:t>Twenty Fifteen</a:t>
            </a:r>
          </a:p>
          <a:p>
            <a:pPr lvl="1"/>
            <a:r>
              <a:rPr lang="en-US" dirty="0" smtClean="0"/>
              <a:t>Twenty Sixteen</a:t>
            </a:r>
          </a:p>
          <a:p>
            <a:pPr lvl="1"/>
            <a:endParaRPr lang="en-US" dirty="0"/>
          </a:p>
          <a:p>
            <a:pPr marL="0" indent="0">
              <a:buNone/>
            </a:pPr>
            <a:r>
              <a:rPr lang="en-US" dirty="0" smtClean="0"/>
              <a:t>Great for bloggy diary-style entries. They tend to look like these…</a:t>
            </a:r>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171" y="2452986"/>
            <a:ext cx="4081939" cy="4030989"/>
          </a:xfrm>
          <a:prstGeom prst="rect">
            <a:avLst/>
          </a:prstGeom>
        </p:spPr>
      </p:pic>
    </p:spTree>
    <p:extLst>
      <p:ext uri="{BB962C8B-B14F-4D97-AF65-F5344CB8AC3E}">
        <p14:creationId xmlns:p14="http://schemas.microsoft.com/office/powerpoint/2010/main" val="350717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130" y="2590614"/>
            <a:ext cx="8825657" cy="1915647"/>
          </a:xfrm>
        </p:spPr>
        <p:txBody>
          <a:bodyPr/>
          <a:lstStyle/>
          <a:p>
            <a:r>
              <a:rPr lang="en-US" sz="4400" dirty="0">
                <a:latin typeface="Britannic Bold" panose="020B0903060703020204" pitchFamily="34" charset="0"/>
              </a:rPr>
              <a:t>Those shapeless, formless platforms haven’t earned it and don’t deserve it.</a:t>
            </a:r>
          </a:p>
        </p:txBody>
      </p:sp>
      <p:sp>
        <p:nvSpPr>
          <p:cNvPr id="3" name="Text Placeholder 2"/>
          <p:cNvSpPr>
            <a:spLocks noGrp="1"/>
          </p:cNvSpPr>
          <p:nvPr>
            <p:ph type="body" idx="1"/>
          </p:nvPr>
        </p:nvSpPr>
        <p:spPr>
          <a:xfrm>
            <a:off x="466091" y="867317"/>
            <a:ext cx="10515600" cy="1500187"/>
          </a:xfrm>
        </p:spPr>
        <p:txBody>
          <a:bodyPr anchor="b"/>
          <a:lstStyle/>
          <a:p>
            <a:r>
              <a:rPr lang="en-US" dirty="0" smtClean="0">
                <a:solidFill>
                  <a:schemeClr val="tx1"/>
                </a:solidFill>
              </a:rPr>
              <a:t>I </a:t>
            </a:r>
            <a:r>
              <a:rPr lang="en-US" dirty="0">
                <a:solidFill>
                  <a:schemeClr val="tx1"/>
                </a:solidFill>
              </a:rPr>
              <a:t>refuse to let social media take everything.</a:t>
            </a:r>
          </a:p>
        </p:txBody>
      </p:sp>
      <p:sp>
        <p:nvSpPr>
          <p:cNvPr id="4" name="Text Placeholder 2"/>
          <p:cNvSpPr txBox="1">
            <a:spLocks/>
          </p:cNvSpPr>
          <p:nvPr/>
        </p:nvSpPr>
        <p:spPr>
          <a:xfrm>
            <a:off x="982457" y="727467"/>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237130" y="4651239"/>
            <a:ext cx="5852160" cy="1200329"/>
          </a:xfrm>
          <a:prstGeom prst="rect">
            <a:avLst/>
          </a:prstGeom>
          <a:noFill/>
        </p:spPr>
        <p:txBody>
          <a:bodyPr wrap="square" rtlCol="0">
            <a:spAutoFit/>
          </a:bodyPr>
          <a:lstStyle/>
          <a:p>
            <a:r>
              <a:rPr lang="en-US" sz="2400" dirty="0" smtClean="0"/>
              <a:t>When </a:t>
            </a:r>
            <a:r>
              <a:rPr lang="en-US" sz="2400" dirty="0"/>
              <a:t>I log into Facebook, I see Facebook. When I visit your blog, I see you.</a:t>
            </a:r>
          </a:p>
        </p:txBody>
      </p:sp>
      <p:sp>
        <p:nvSpPr>
          <p:cNvPr id="6" name="TextBox 5"/>
          <p:cNvSpPr txBox="1"/>
          <p:nvPr/>
        </p:nvSpPr>
        <p:spPr>
          <a:xfrm>
            <a:off x="7496213" y="5497625"/>
            <a:ext cx="3410174" cy="707886"/>
          </a:xfrm>
          <a:prstGeom prst="rect">
            <a:avLst/>
          </a:prstGeom>
          <a:noFill/>
        </p:spPr>
        <p:txBody>
          <a:bodyPr wrap="square" rtlCol="0" anchor="b">
            <a:spAutoFit/>
          </a:bodyPr>
          <a:lstStyle/>
          <a:p>
            <a:pPr algn="r"/>
            <a:r>
              <a:rPr lang="en-US" sz="4000" b="1" i="1" dirty="0" smtClean="0">
                <a:solidFill>
                  <a:srgbClr val="FF0000"/>
                </a:solidFill>
                <a:latin typeface="Bradley Hand ITC" panose="03070402050302030203" pitchFamily="66" charset="0"/>
              </a:rPr>
              <a:t>karigee.com</a:t>
            </a:r>
            <a:endParaRPr lang="en-US" sz="4000" b="1" i="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2071017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19" y="1031265"/>
            <a:ext cx="9404723" cy="1400530"/>
          </a:xfrm>
        </p:spPr>
        <p:txBody>
          <a:bodyPr/>
          <a:lstStyle/>
          <a:p>
            <a:r>
              <a:rPr lang="en-US" dirty="0" smtClean="0">
                <a:latin typeface="Britannic Bold" panose="020B0903060703020204" pitchFamily="34" charset="0"/>
              </a:rPr>
              <a:t>Other Blogging-Style Themes</a:t>
            </a:r>
            <a:endParaRPr lang="en-US" dirty="0">
              <a:latin typeface="Britannic Bold" panose="020B0903060703020204" pitchFamily="34" charset="0"/>
            </a:endParaRPr>
          </a:p>
        </p:txBody>
      </p:sp>
      <p:sp>
        <p:nvSpPr>
          <p:cNvPr id="3" name="Text Placeholder 2"/>
          <p:cNvSpPr>
            <a:spLocks noGrp="1"/>
          </p:cNvSpPr>
          <p:nvPr>
            <p:ph type="body" idx="1"/>
          </p:nvPr>
        </p:nvSpPr>
        <p:spPr/>
        <p:txBody>
          <a:bodyPr/>
          <a:lstStyle/>
          <a:p>
            <a:r>
              <a:rPr lang="en-US" dirty="0" smtClean="0"/>
              <a:t>Boston</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3313" y="2828202"/>
            <a:ext cx="4395787" cy="3114534"/>
          </a:xfrm>
        </p:spPr>
      </p:pic>
      <p:sp>
        <p:nvSpPr>
          <p:cNvPr id="5" name="Text Placeholder 4"/>
          <p:cNvSpPr>
            <a:spLocks noGrp="1"/>
          </p:cNvSpPr>
          <p:nvPr>
            <p:ph type="body" sz="quarter" idx="3"/>
          </p:nvPr>
        </p:nvSpPr>
        <p:spPr/>
        <p:txBody>
          <a:bodyPr/>
          <a:lstStyle/>
          <a:p>
            <a:r>
              <a:rPr lang="en-US" dirty="0" smtClean="0"/>
              <a:t>Sixty</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4675" y="2738011"/>
            <a:ext cx="4395788" cy="3294916"/>
          </a:xfrm>
        </p:spPr>
      </p:pic>
    </p:spTree>
    <p:extLst>
      <p:ext uri="{BB962C8B-B14F-4D97-AF65-F5344CB8AC3E}">
        <p14:creationId xmlns:p14="http://schemas.microsoft.com/office/powerpoint/2010/main" val="112525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93" y="1926516"/>
            <a:ext cx="9404723" cy="1400530"/>
          </a:xfrm>
        </p:spPr>
        <p:txBody>
          <a:bodyPr/>
          <a:lstStyle/>
          <a:p>
            <a:r>
              <a:rPr lang="en-US" dirty="0" smtClean="0">
                <a:latin typeface="Britannic Bold" panose="020B0903060703020204" pitchFamily="34" charset="0"/>
              </a:rPr>
              <a:t>Others…</a:t>
            </a:r>
            <a:endParaRPr lang="en-US" dirty="0">
              <a:latin typeface="Britannic Bold" panose="020B0903060703020204" pitchFamily="34" charset="0"/>
            </a:endParaRPr>
          </a:p>
        </p:txBody>
      </p:sp>
      <p:sp>
        <p:nvSpPr>
          <p:cNvPr id="3" name="Content Placeholder 2"/>
          <p:cNvSpPr>
            <a:spLocks noGrp="1"/>
          </p:cNvSpPr>
          <p:nvPr>
            <p:ph idx="1"/>
          </p:nvPr>
        </p:nvSpPr>
        <p:spPr>
          <a:xfrm>
            <a:off x="1103312" y="3076687"/>
            <a:ext cx="8946541" cy="3171712"/>
          </a:xfrm>
        </p:spPr>
        <p:txBody>
          <a:bodyPr/>
          <a:lstStyle/>
          <a:p>
            <a:r>
              <a:rPr lang="en-US" dirty="0" smtClean="0"/>
              <a:t>Piedmont</a:t>
            </a:r>
          </a:p>
          <a:p>
            <a:r>
              <a:rPr lang="en-US" dirty="0" smtClean="0"/>
              <a:t>Skirmish</a:t>
            </a:r>
          </a:p>
          <a:p>
            <a:r>
              <a:rPr lang="en-US" dirty="0" smtClean="0"/>
              <a:t>Period</a:t>
            </a:r>
            <a:endParaRPr lang="en-US" dirty="0"/>
          </a:p>
        </p:txBody>
      </p:sp>
    </p:spTree>
    <p:extLst>
      <p:ext uri="{BB962C8B-B14F-4D97-AF65-F5344CB8AC3E}">
        <p14:creationId xmlns:p14="http://schemas.microsoft.com/office/powerpoint/2010/main" val="3950362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07454"/>
            <a:ext cx="9404723" cy="1400530"/>
          </a:xfrm>
        </p:spPr>
        <p:txBody>
          <a:bodyPr/>
          <a:lstStyle/>
          <a:p>
            <a:r>
              <a:rPr lang="en-US" dirty="0" smtClean="0">
                <a:latin typeface="Britannic Bold" panose="020B0903060703020204" pitchFamily="34" charset="0"/>
              </a:rPr>
              <a:t>Showcase</a:t>
            </a:r>
            <a:br>
              <a:rPr lang="en-US" dirty="0" smtClean="0">
                <a:latin typeface="Britannic Bold" panose="020B0903060703020204" pitchFamily="34" charset="0"/>
              </a:rPr>
            </a:br>
            <a:r>
              <a:rPr lang="en-US" dirty="0" smtClean="0">
                <a:latin typeface="Britannic Bold" panose="020B0903060703020204" pitchFamily="34" charset="0"/>
              </a:rPr>
              <a:t>Themes</a:t>
            </a:r>
            <a:endParaRPr lang="en-US" dirty="0">
              <a:latin typeface="Britannic Bold" panose="020B0903060703020204" pitchFamily="34" charset="0"/>
            </a:endParaRPr>
          </a:p>
        </p:txBody>
      </p:sp>
      <p:sp>
        <p:nvSpPr>
          <p:cNvPr id="3" name="Content Placeholder 2"/>
          <p:cNvSpPr>
            <a:spLocks noGrp="1"/>
          </p:cNvSpPr>
          <p:nvPr>
            <p:ph sz="half" idx="1"/>
          </p:nvPr>
        </p:nvSpPr>
        <p:spPr>
          <a:xfrm>
            <a:off x="646111" y="2387936"/>
            <a:ext cx="4396339" cy="4195763"/>
          </a:xfrm>
        </p:spPr>
        <p:txBody>
          <a:bodyPr/>
          <a:lstStyle/>
          <a:p>
            <a:r>
              <a:rPr lang="en-US" dirty="0" smtClean="0"/>
              <a:t>Portfolios</a:t>
            </a:r>
          </a:p>
          <a:p>
            <a:r>
              <a:rPr lang="en-US" dirty="0" smtClean="0"/>
              <a:t>Examples of Work</a:t>
            </a:r>
          </a:p>
          <a:p>
            <a:r>
              <a:rPr lang="en-US" dirty="0" smtClean="0"/>
              <a:t>Photo-heavy blogs</a:t>
            </a:r>
          </a:p>
          <a:p>
            <a:pPr lvl="1"/>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06788" y="427502"/>
            <a:ext cx="4395788" cy="3001498"/>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038" y="3578616"/>
            <a:ext cx="4162852" cy="28975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7201" y="3560342"/>
            <a:ext cx="4115269" cy="2915780"/>
          </a:xfrm>
          <a:prstGeom prst="rect">
            <a:avLst/>
          </a:prstGeom>
        </p:spPr>
      </p:pic>
    </p:spTree>
    <p:extLst>
      <p:ext uri="{BB962C8B-B14F-4D97-AF65-F5344CB8AC3E}">
        <p14:creationId xmlns:p14="http://schemas.microsoft.com/office/powerpoint/2010/main" val="3443648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20" y="2028470"/>
            <a:ext cx="9404723" cy="1400530"/>
          </a:xfrm>
        </p:spPr>
        <p:txBody>
          <a:bodyPr/>
          <a:lstStyle/>
          <a:p>
            <a:r>
              <a:rPr lang="en-US" dirty="0" smtClean="0">
                <a:latin typeface="Britannic Bold" panose="020B0903060703020204" pitchFamily="34" charset="0"/>
              </a:rPr>
              <a:t>Others…</a:t>
            </a:r>
            <a:endParaRPr lang="en-US" dirty="0">
              <a:latin typeface="Britannic Bold" panose="020B0903060703020204" pitchFamily="34" charset="0"/>
            </a:endParaRPr>
          </a:p>
        </p:txBody>
      </p:sp>
      <p:sp>
        <p:nvSpPr>
          <p:cNvPr id="3" name="Content Placeholder 2"/>
          <p:cNvSpPr>
            <a:spLocks noGrp="1"/>
          </p:cNvSpPr>
          <p:nvPr>
            <p:ph idx="1"/>
          </p:nvPr>
        </p:nvSpPr>
        <p:spPr>
          <a:xfrm>
            <a:off x="1103312" y="3022899"/>
            <a:ext cx="8946541" cy="3225500"/>
          </a:xfrm>
        </p:spPr>
        <p:txBody>
          <a:bodyPr/>
          <a:lstStyle/>
          <a:p>
            <a:r>
              <a:rPr lang="en-US" dirty="0" smtClean="0"/>
              <a:t>Kale</a:t>
            </a:r>
          </a:p>
          <a:p>
            <a:r>
              <a:rPr lang="en-US" dirty="0" smtClean="0"/>
              <a:t>Shaken Grid</a:t>
            </a:r>
          </a:p>
          <a:p>
            <a:r>
              <a:rPr lang="en-US" dirty="0" smtClean="0"/>
              <a:t>Freedom</a:t>
            </a:r>
          </a:p>
          <a:p>
            <a:r>
              <a:rPr lang="en-US" dirty="0" smtClean="0"/>
              <a:t>Grid Photography</a:t>
            </a:r>
            <a:endParaRPr lang="en-US" dirty="0"/>
          </a:p>
        </p:txBody>
      </p:sp>
    </p:spTree>
    <p:extLst>
      <p:ext uri="{BB962C8B-B14F-4D97-AF65-F5344CB8AC3E}">
        <p14:creationId xmlns:p14="http://schemas.microsoft.com/office/powerpoint/2010/main" val="1435382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63" y="997751"/>
            <a:ext cx="9404723" cy="1400530"/>
          </a:xfrm>
        </p:spPr>
        <p:txBody>
          <a:bodyPr/>
          <a:lstStyle/>
          <a:p>
            <a:r>
              <a:rPr lang="en-US" dirty="0" smtClean="0">
                <a:latin typeface="Britannic Bold" panose="020B0903060703020204" pitchFamily="34" charset="0"/>
              </a:rPr>
              <a:t>Digital Humanities/Scholarship</a:t>
            </a:r>
            <a:endParaRPr lang="en-US" dirty="0">
              <a:latin typeface="Britannic Bold" panose="020B0903060703020204" pitchFamily="34" charset="0"/>
            </a:endParaRPr>
          </a:p>
        </p:txBody>
      </p:sp>
      <p:sp>
        <p:nvSpPr>
          <p:cNvPr id="3" name="Text Placeholder 2"/>
          <p:cNvSpPr>
            <a:spLocks noGrp="1"/>
          </p:cNvSpPr>
          <p:nvPr>
            <p:ph type="body" idx="1"/>
          </p:nvPr>
        </p:nvSpPr>
        <p:spPr/>
        <p:txBody>
          <a:bodyPr/>
          <a:lstStyle/>
          <a:p>
            <a:r>
              <a:rPr lang="en-US" dirty="0" err="1" smtClean="0"/>
              <a:t>Annotum</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45388" y="2514600"/>
            <a:ext cx="3911637" cy="3741738"/>
          </a:xfrm>
        </p:spPr>
      </p:pic>
      <p:sp>
        <p:nvSpPr>
          <p:cNvPr id="5" name="Text Placeholder 4"/>
          <p:cNvSpPr>
            <a:spLocks noGrp="1"/>
          </p:cNvSpPr>
          <p:nvPr>
            <p:ph type="body" sz="quarter" idx="3"/>
          </p:nvPr>
        </p:nvSpPr>
        <p:spPr/>
        <p:txBody>
          <a:bodyPr/>
          <a:lstStyle/>
          <a:p>
            <a:r>
              <a:rPr lang="en-US" dirty="0" smtClean="0"/>
              <a:t>Comment Press</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4675" y="2895230"/>
            <a:ext cx="4395788" cy="2980477"/>
          </a:xfrm>
        </p:spPr>
      </p:pic>
    </p:spTree>
    <p:extLst>
      <p:ext uri="{BB962C8B-B14F-4D97-AF65-F5344CB8AC3E}">
        <p14:creationId xmlns:p14="http://schemas.microsoft.com/office/powerpoint/2010/main" val="3497813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35" y="1388634"/>
            <a:ext cx="9404723" cy="1400530"/>
          </a:xfrm>
        </p:spPr>
        <p:txBody>
          <a:bodyPr/>
          <a:lstStyle/>
          <a:p>
            <a:r>
              <a:rPr lang="en-US" dirty="0" smtClean="0">
                <a:latin typeface="Britannic Bold" panose="020B0903060703020204" pitchFamily="34" charset="0"/>
              </a:rPr>
              <a:t>DH Press or Prospect</a:t>
            </a:r>
            <a:endParaRPr lang="en-US" dirty="0">
              <a:latin typeface="Britannic Bold" panose="020B0903060703020204" pitchFamily="34" charset="0"/>
            </a:endParaRPr>
          </a:p>
        </p:txBody>
      </p:sp>
      <p:sp>
        <p:nvSpPr>
          <p:cNvPr id="3" name="Text Placeholder 2"/>
          <p:cNvSpPr>
            <a:spLocks noGrp="1"/>
          </p:cNvSpPr>
          <p:nvPr>
            <p:ph type="body" idx="1"/>
          </p:nvPr>
        </p:nvSpPr>
        <p:spPr/>
        <p:txBody>
          <a:bodyPr/>
          <a:lstStyle/>
          <a:p>
            <a:r>
              <a:rPr lang="en-US" dirty="0" smtClean="0"/>
              <a:t>Map View</a:t>
            </a:r>
            <a:endParaRPr lang="en-US" dirty="0"/>
          </a:p>
        </p:txBody>
      </p:sp>
      <p:sp>
        <p:nvSpPr>
          <p:cNvPr id="5" name="Text Placeholder 4"/>
          <p:cNvSpPr>
            <a:spLocks noGrp="1"/>
          </p:cNvSpPr>
          <p:nvPr>
            <p:ph type="body" sz="quarter" idx="3"/>
          </p:nvPr>
        </p:nvSpPr>
        <p:spPr/>
        <p:txBody>
          <a:bodyPr/>
          <a:lstStyle/>
          <a:p>
            <a:r>
              <a:rPr lang="en-US" dirty="0" smtClean="0"/>
              <a:t>Flowchart</a:t>
            </a:r>
            <a:endParaRPr lang="en-US" dirty="0"/>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852880" y="2514600"/>
            <a:ext cx="3999378" cy="3741738"/>
          </a:xfrm>
        </p:spPr>
      </p:pic>
      <p:pic>
        <p:nvPicPr>
          <p:cNvPr id="10"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03313" y="2558305"/>
            <a:ext cx="4395787" cy="3654328"/>
          </a:xfrm>
        </p:spPr>
      </p:pic>
    </p:spTree>
    <p:extLst>
      <p:ext uri="{BB962C8B-B14F-4D97-AF65-F5344CB8AC3E}">
        <p14:creationId xmlns:p14="http://schemas.microsoft.com/office/powerpoint/2010/main" val="2532570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482" y="3741848"/>
            <a:ext cx="3332377" cy="2487658"/>
          </a:xfrm>
          <a:prstGeom prst="rect">
            <a:avLst/>
          </a:prstGeom>
        </p:spPr>
      </p:pic>
      <p:sp>
        <p:nvSpPr>
          <p:cNvPr id="2" name="Title 1"/>
          <p:cNvSpPr>
            <a:spLocks noGrp="1"/>
          </p:cNvSpPr>
          <p:nvPr>
            <p:ph type="title"/>
          </p:nvPr>
        </p:nvSpPr>
        <p:spPr>
          <a:xfrm>
            <a:off x="570715" y="1940557"/>
            <a:ext cx="9404723" cy="1400530"/>
          </a:xfrm>
        </p:spPr>
        <p:txBody>
          <a:bodyPr/>
          <a:lstStyle/>
          <a:p>
            <a:r>
              <a:rPr lang="en-US" dirty="0" smtClean="0">
                <a:latin typeface="Britannic Bold" panose="020B0903060703020204" pitchFamily="34" charset="0"/>
              </a:rPr>
              <a:t>News-y</a:t>
            </a:r>
            <a:endParaRPr lang="en-US" dirty="0">
              <a:latin typeface="Britannic Bold" panose="020B0903060703020204" pitchFamily="34" charset="0"/>
            </a:endParaRPr>
          </a:p>
        </p:txBody>
      </p:sp>
      <p:sp>
        <p:nvSpPr>
          <p:cNvPr id="3" name="Text Placeholder 2"/>
          <p:cNvSpPr>
            <a:spLocks noGrp="1"/>
          </p:cNvSpPr>
          <p:nvPr>
            <p:ph type="body" idx="1"/>
          </p:nvPr>
        </p:nvSpPr>
        <p:spPr>
          <a:xfrm>
            <a:off x="570715" y="2896531"/>
            <a:ext cx="4396338" cy="576262"/>
          </a:xfrm>
        </p:spPr>
        <p:txBody>
          <a:bodyPr/>
          <a:lstStyle/>
          <a:p>
            <a:r>
              <a:rPr lang="en-US" dirty="0" smtClean="0"/>
              <a:t>Magazine Style	</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3030" y="3741848"/>
            <a:ext cx="2552892" cy="1907772"/>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19" y="385283"/>
            <a:ext cx="4436604" cy="6087433"/>
          </a:xfrm>
          <a:prstGeom prst="rect">
            <a:avLst/>
          </a:prstGeom>
        </p:spPr>
      </p:pic>
      <p:pic>
        <p:nvPicPr>
          <p:cNvPr id="8" name="Content Placeholder 7"/>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3912295" y="1152983"/>
            <a:ext cx="2721564" cy="2031679"/>
          </a:xfrm>
        </p:spPr>
      </p:pic>
    </p:spTree>
    <p:extLst>
      <p:ext uri="{BB962C8B-B14F-4D97-AF65-F5344CB8AC3E}">
        <p14:creationId xmlns:p14="http://schemas.microsoft.com/office/powerpoint/2010/main" val="2161871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35" y="1962254"/>
            <a:ext cx="9404723" cy="1400530"/>
          </a:xfrm>
        </p:spPr>
        <p:txBody>
          <a:bodyPr/>
          <a:lstStyle/>
          <a:p>
            <a:r>
              <a:rPr lang="en-US" dirty="0" smtClean="0">
                <a:latin typeface="Britannic Bold" panose="020B0903060703020204" pitchFamily="34" charset="0"/>
              </a:rPr>
              <a:t>Others…</a:t>
            </a:r>
            <a:endParaRPr lang="en-US" dirty="0">
              <a:latin typeface="Britannic Bold" panose="020B0903060703020204" pitchFamily="34" charset="0"/>
            </a:endParaRPr>
          </a:p>
        </p:txBody>
      </p:sp>
      <p:sp>
        <p:nvSpPr>
          <p:cNvPr id="3" name="Content Placeholder 2"/>
          <p:cNvSpPr>
            <a:spLocks noGrp="1"/>
          </p:cNvSpPr>
          <p:nvPr>
            <p:ph idx="1"/>
          </p:nvPr>
        </p:nvSpPr>
        <p:spPr>
          <a:xfrm>
            <a:off x="1104293" y="2662519"/>
            <a:ext cx="8946541" cy="4195481"/>
          </a:xfrm>
        </p:spPr>
        <p:txBody>
          <a:bodyPr/>
          <a:lstStyle/>
          <a:p>
            <a:r>
              <a:rPr lang="en-US" dirty="0" smtClean="0"/>
              <a:t>Access Press</a:t>
            </a:r>
          </a:p>
          <a:p>
            <a:r>
              <a:rPr lang="en-US" dirty="0" smtClean="0"/>
              <a:t>Color Mag</a:t>
            </a:r>
          </a:p>
          <a:p>
            <a:r>
              <a:rPr lang="en-US" dirty="0" smtClean="0"/>
              <a:t>Publishable Mag</a:t>
            </a:r>
          </a:p>
          <a:p>
            <a:r>
              <a:rPr lang="en-US" dirty="0" smtClean="0"/>
              <a:t>Digi News</a:t>
            </a:r>
          </a:p>
          <a:p>
            <a:r>
              <a:rPr lang="en-US" dirty="0" smtClean="0"/>
              <a:t>Twenty Fourteen</a:t>
            </a:r>
          </a:p>
          <a:p>
            <a:r>
              <a:rPr lang="en-US" dirty="0" smtClean="0"/>
              <a:t>VT </a:t>
            </a:r>
            <a:r>
              <a:rPr lang="en-US" dirty="0" smtClean="0"/>
              <a:t>Grid</a:t>
            </a:r>
          </a:p>
          <a:p>
            <a:r>
              <a:rPr lang="en-US" dirty="0" err="1" smtClean="0"/>
              <a:t>Divi</a:t>
            </a:r>
            <a:endParaRPr lang="en-US" dirty="0"/>
          </a:p>
        </p:txBody>
      </p:sp>
    </p:spTree>
    <p:extLst>
      <p:ext uri="{BB962C8B-B14F-4D97-AF65-F5344CB8AC3E}">
        <p14:creationId xmlns:p14="http://schemas.microsoft.com/office/powerpoint/2010/main" val="1987504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712" y="1735567"/>
            <a:ext cx="11661288" cy="1693433"/>
          </a:xfrm>
        </p:spPr>
        <p:txBody>
          <a:bodyPr anchor="t"/>
          <a:lstStyle/>
          <a:p>
            <a:r>
              <a:rPr lang="en-US" sz="5400" dirty="0">
                <a:latin typeface="Britannic Bold" panose="020B0903060703020204" pitchFamily="34" charset="0"/>
              </a:rPr>
              <a:t>Blogging is most certainly not dead</a:t>
            </a:r>
          </a:p>
        </p:txBody>
      </p:sp>
      <p:sp>
        <p:nvSpPr>
          <p:cNvPr id="3" name="Subtitle 2"/>
          <p:cNvSpPr>
            <a:spLocks noGrp="1"/>
          </p:cNvSpPr>
          <p:nvPr>
            <p:ph type="subTitle" idx="1"/>
          </p:nvPr>
        </p:nvSpPr>
        <p:spPr>
          <a:xfrm>
            <a:off x="1154955" y="2538805"/>
            <a:ext cx="8825658" cy="3099995"/>
          </a:xfrm>
        </p:spPr>
        <p:txBody>
          <a:bodyPr>
            <a:normAutofit/>
          </a:bodyPr>
          <a:lstStyle/>
          <a:p>
            <a:pPr>
              <a:lnSpc>
                <a:spcPct val="150000"/>
              </a:lnSpc>
            </a:pPr>
            <a:r>
              <a:rPr lang="en-US" sz="2400" cap="none" dirty="0" smtClean="0">
                <a:solidFill>
                  <a:schemeClr val="tx1"/>
                </a:solidFill>
              </a:rPr>
              <a:t>Social media is as compelling as ever, but people are increasingly souring on the surveillance state Skinner boxes like Facebook and Twitter. Decentralized media like blogs and newsletters are looking better and better these days.</a:t>
            </a:r>
            <a:endParaRPr lang="en-US" sz="2400" cap="none" dirty="0">
              <a:solidFill>
                <a:schemeClr val="tx1"/>
              </a:solidFill>
            </a:endParaRPr>
          </a:p>
        </p:txBody>
      </p:sp>
      <p:sp>
        <p:nvSpPr>
          <p:cNvPr id="4" name="TextBox 3"/>
          <p:cNvSpPr txBox="1"/>
          <p:nvPr/>
        </p:nvSpPr>
        <p:spPr>
          <a:xfrm>
            <a:off x="6594438" y="5497625"/>
            <a:ext cx="4311949" cy="707886"/>
          </a:xfrm>
          <a:prstGeom prst="rect">
            <a:avLst/>
          </a:prstGeom>
          <a:noFill/>
        </p:spPr>
        <p:txBody>
          <a:bodyPr wrap="square" rtlCol="0" anchor="b">
            <a:spAutoFit/>
          </a:bodyPr>
          <a:lstStyle/>
          <a:p>
            <a:pPr algn="r"/>
            <a:r>
              <a:rPr lang="en-US" sz="4000" b="1" i="1" dirty="0" smtClean="0">
                <a:solidFill>
                  <a:srgbClr val="FF0000"/>
                </a:solidFill>
                <a:latin typeface="Bradley Hand ITC" panose="03070402050302030203" pitchFamily="66" charset="0"/>
              </a:rPr>
              <a:t>Kottke.org, 2018</a:t>
            </a:r>
            <a:endParaRPr lang="en-US" sz="4000" b="1" i="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74496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anose="020B0903060703020204" pitchFamily="34" charset="0"/>
              </a:rPr>
              <a:t>But First.</a:t>
            </a:r>
            <a:endParaRPr lang="en-US" dirty="0">
              <a:latin typeface="Britannic Bold" panose="020B0903060703020204" pitchFamily="34" charset="0"/>
            </a:endParaRPr>
          </a:p>
        </p:txBody>
      </p:sp>
      <p:sp>
        <p:nvSpPr>
          <p:cNvPr id="3" name="Text Placeholder 2"/>
          <p:cNvSpPr>
            <a:spLocks noGrp="1"/>
          </p:cNvSpPr>
          <p:nvPr>
            <p:ph type="body" idx="1"/>
          </p:nvPr>
        </p:nvSpPr>
        <p:spPr/>
        <p:txBody>
          <a:bodyPr/>
          <a:lstStyle/>
          <a:p>
            <a:r>
              <a:rPr lang="en-US" dirty="0" smtClean="0"/>
              <a:t>Some History</a:t>
            </a:r>
            <a:endParaRPr lang="en-US" dirty="0"/>
          </a:p>
        </p:txBody>
      </p:sp>
    </p:spTree>
    <p:extLst>
      <p:ext uri="{BB962C8B-B14F-4D97-AF65-F5344CB8AC3E}">
        <p14:creationId xmlns:p14="http://schemas.microsoft.com/office/powerpoint/2010/main" val="817728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Britannic Bold" panose="020B0903060703020204" pitchFamily="34" charset="0"/>
              </a:rPr>
              <a:t>Blogging History</a:t>
            </a:r>
            <a:endParaRPr lang="en-US" dirty="0">
              <a:latin typeface="Britannic Bold" panose="020B0903060703020204" pitchFamily="34" charset="0"/>
            </a:endParaRPr>
          </a:p>
        </p:txBody>
      </p:sp>
      <p:sp>
        <p:nvSpPr>
          <p:cNvPr id="4" name="Text Placeholder 3"/>
          <p:cNvSpPr>
            <a:spLocks noGrp="1"/>
          </p:cNvSpPr>
          <p:nvPr>
            <p:ph type="body" idx="1"/>
          </p:nvPr>
        </p:nvSpPr>
        <p:spPr/>
        <p:txBody>
          <a:bodyPr/>
          <a:lstStyle/>
          <a:p>
            <a:r>
              <a:rPr lang="en-US" cap="none" dirty="0" smtClean="0">
                <a:cs typeface="Arial" panose="020B0604020202020204" pitchFamily="34" charset="0"/>
              </a:rPr>
              <a:t>http://blogs.shu.edu/tomstest/64540-2/</a:t>
            </a:r>
            <a:endParaRPr lang="en-US" cap="none" dirty="0">
              <a:cs typeface="Arial" panose="020B0604020202020204" pitchFamily="34" charset="0"/>
            </a:endParaRPr>
          </a:p>
        </p:txBody>
      </p:sp>
    </p:spTree>
    <p:extLst>
      <p:ext uri="{BB962C8B-B14F-4D97-AF65-F5344CB8AC3E}">
        <p14:creationId xmlns:p14="http://schemas.microsoft.com/office/powerpoint/2010/main" val="4138793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1341"/>
            <a:ext cx="10515600" cy="2852737"/>
          </a:xfrm>
        </p:spPr>
        <p:txBody>
          <a:bodyPr>
            <a:normAutofit/>
          </a:bodyPr>
          <a:lstStyle/>
          <a:p>
            <a:r>
              <a:rPr lang="en-US" sz="4400" dirty="0">
                <a:latin typeface="Britannic Bold" panose="020B0903060703020204" pitchFamily="34" charset="0"/>
              </a:rPr>
              <a:t>Y</a:t>
            </a:r>
            <a:r>
              <a:rPr lang="en-US" sz="4400" dirty="0" smtClean="0">
                <a:latin typeface="Britannic Bold" panose="020B0903060703020204" pitchFamily="34" charset="0"/>
              </a:rPr>
              <a:t>ou've </a:t>
            </a:r>
            <a:r>
              <a:rPr lang="en-US" sz="4400" dirty="0">
                <a:latin typeface="Britannic Bold" panose="020B0903060703020204" pitchFamily="34" charset="0"/>
              </a:rPr>
              <a:t>built Facebook into the world's largest integrated content distribution machine, and convincing people of things that aren't true is where the money is. </a:t>
            </a:r>
          </a:p>
        </p:txBody>
      </p:sp>
      <p:sp>
        <p:nvSpPr>
          <p:cNvPr id="3" name="Text Placeholder 2"/>
          <p:cNvSpPr>
            <a:spLocks noGrp="1"/>
          </p:cNvSpPr>
          <p:nvPr>
            <p:ph type="body" idx="1"/>
          </p:nvPr>
        </p:nvSpPr>
        <p:spPr>
          <a:xfrm>
            <a:off x="516367" y="727467"/>
            <a:ext cx="10390020" cy="974472"/>
          </a:xfrm>
        </p:spPr>
        <p:txBody>
          <a:bodyPr>
            <a:normAutofit lnSpcReduction="10000"/>
          </a:bodyPr>
          <a:lstStyle/>
          <a:p>
            <a:r>
              <a:rPr lang="en-US" dirty="0">
                <a:solidFill>
                  <a:schemeClr val="tx1"/>
                </a:solidFill>
              </a:rPr>
              <a:t>Imagine you're Rene Descartes, data scientist at Facebook in charge of saying true things. Problem is, your only input is what people say, and </a:t>
            </a:r>
            <a:r>
              <a:rPr lang="en-US" i="1" dirty="0">
                <a:solidFill>
                  <a:schemeClr val="tx1"/>
                </a:solidFill>
              </a:rPr>
              <a:t>everybody lies.</a:t>
            </a:r>
            <a:endParaRPr lang="en-US" dirty="0">
              <a:solidFill>
                <a:schemeClr val="tx1"/>
              </a:solidFill>
            </a:endParaRPr>
          </a:p>
        </p:txBody>
      </p:sp>
      <p:sp>
        <p:nvSpPr>
          <p:cNvPr id="4" name="Text Placeholder 2"/>
          <p:cNvSpPr txBox="1">
            <a:spLocks/>
          </p:cNvSpPr>
          <p:nvPr/>
        </p:nvSpPr>
        <p:spPr>
          <a:xfrm>
            <a:off x="982457" y="727467"/>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463040" y="4562475"/>
            <a:ext cx="9219303" cy="1200329"/>
          </a:xfrm>
          <a:prstGeom prst="rect">
            <a:avLst/>
          </a:prstGeom>
          <a:noFill/>
        </p:spPr>
        <p:txBody>
          <a:bodyPr wrap="square" rtlCol="0">
            <a:spAutoFit/>
          </a:bodyPr>
          <a:lstStyle/>
          <a:p>
            <a:r>
              <a:rPr lang="en-US" sz="2400" dirty="0" smtClean="0"/>
              <a:t>How </a:t>
            </a:r>
            <a:r>
              <a:rPr lang="en-US" sz="2400" dirty="0"/>
              <a:t>will you synthesize a truthful news feed about the world from the reports of people who are as likely to be trying to deceive you as not?</a:t>
            </a:r>
          </a:p>
        </p:txBody>
      </p:sp>
      <p:sp>
        <p:nvSpPr>
          <p:cNvPr id="6" name="TextBox 5"/>
          <p:cNvSpPr txBox="1"/>
          <p:nvPr/>
        </p:nvSpPr>
        <p:spPr>
          <a:xfrm>
            <a:off x="7496213" y="5497625"/>
            <a:ext cx="3410174" cy="707886"/>
          </a:xfrm>
          <a:prstGeom prst="rect">
            <a:avLst/>
          </a:prstGeom>
          <a:noFill/>
        </p:spPr>
        <p:txBody>
          <a:bodyPr wrap="square" rtlCol="0" anchor="b">
            <a:spAutoFit/>
          </a:bodyPr>
          <a:lstStyle/>
          <a:p>
            <a:pPr algn="r"/>
            <a:r>
              <a:rPr lang="en-US" sz="4000" b="1" i="1" dirty="0" smtClean="0">
                <a:solidFill>
                  <a:srgbClr val="FF0000"/>
                </a:solidFill>
                <a:latin typeface="Bradley Hand ITC" panose="03070402050302030203" pitchFamily="66" charset="0"/>
              </a:rPr>
              <a:t>blog.rinesi.com</a:t>
            </a:r>
            <a:endParaRPr lang="en-US" sz="4000" b="1" i="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270150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ritannic Bold" panose="020B0903060703020204" pitchFamily="34" charset="0"/>
              </a:rPr>
              <a:t>WordPress Plugins</a:t>
            </a:r>
            <a:endParaRPr lang="en-US" dirty="0">
              <a:latin typeface="Britannic Bold" panose="020B0903060703020204" pitchFamily="34" charset="0"/>
            </a:endParaRPr>
          </a:p>
        </p:txBody>
      </p:sp>
      <p:sp>
        <p:nvSpPr>
          <p:cNvPr id="3" name="Subtitle 2"/>
          <p:cNvSpPr>
            <a:spLocks noGrp="1"/>
          </p:cNvSpPr>
          <p:nvPr>
            <p:ph type="subTitle" idx="1"/>
          </p:nvPr>
        </p:nvSpPr>
        <p:spPr/>
        <p:txBody>
          <a:bodyPr/>
          <a:lstStyle/>
          <a:p>
            <a:r>
              <a:rPr lang="en-US" dirty="0" smtClean="0"/>
              <a:t>Easy to add functionality</a:t>
            </a:r>
            <a:endParaRPr lang="en-US" dirty="0"/>
          </a:p>
        </p:txBody>
      </p:sp>
    </p:spTree>
    <p:extLst>
      <p:ext uri="{BB962C8B-B14F-4D97-AF65-F5344CB8AC3E}">
        <p14:creationId xmlns:p14="http://schemas.microsoft.com/office/powerpoint/2010/main" val="2154630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19" y="990600"/>
            <a:ext cx="9404723" cy="1400530"/>
          </a:xfrm>
        </p:spPr>
        <p:txBody>
          <a:bodyPr/>
          <a:lstStyle/>
          <a:p>
            <a:r>
              <a:rPr lang="en-US" dirty="0" smtClean="0">
                <a:latin typeface="Britannic Bold" panose="020B0903060703020204" pitchFamily="34" charset="0"/>
              </a:rPr>
              <a:t>What Are Plugins?</a:t>
            </a:r>
            <a:endParaRPr lang="en-US" dirty="0">
              <a:latin typeface="Britannic Bold" panose="020B0903060703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Directories of code, styles and images that you can </a:t>
            </a:r>
            <a:r>
              <a:rPr lang="en-US" i="1" dirty="0" smtClean="0"/>
              <a:t>install</a:t>
            </a:r>
          </a:p>
          <a:p>
            <a:r>
              <a:rPr lang="en-US" dirty="0" smtClean="0"/>
              <a:t>When </a:t>
            </a:r>
            <a:r>
              <a:rPr lang="en-US" i="1" dirty="0" smtClean="0"/>
              <a:t>activated</a:t>
            </a:r>
            <a:r>
              <a:rPr lang="en-US" dirty="0" smtClean="0"/>
              <a:t>, the functionality is automatically triggered at the right time and in the right places</a:t>
            </a:r>
          </a:p>
          <a:p>
            <a:r>
              <a:rPr lang="en-US" dirty="0" smtClean="0"/>
              <a:t>They can add features in any area of work:</a:t>
            </a:r>
          </a:p>
          <a:p>
            <a:pPr lvl="1"/>
            <a:r>
              <a:rPr lang="en-US" dirty="0" smtClean="0"/>
              <a:t>Dashboard</a:t>
            </a:r>
          </a:p>
          <a:p>
            <a:pPr lvl="1"/>
            <a:r>
              <a:rPr lang="en-US" dirty="0" smtClean="0"/>
              <a:t>Front-end</a:t>
            </a:r>
          </a:p>
          <a:p>
            <a:pPr lvl="1"/>
            <a:r>
              <a:rPr lang="en-US" dirty="0" smtClean="0"/>
              <a:t>New widgets</a:t>
            </a:r>
          </a:p>
          <a:p>
            <a:pPr lvl="1"/>
            <a:r>
              <a:rPr lang="en-US" dirty="0" smtClean="0"/>
              <a:t>Security</a:t>
            </a:r>
          </a:p>
          <a:p>
            <a:r>
              <a:rPr lang="en-US" dirty="0" smtClean="0"/>
              <a:t>Examples include:</a:t>
            </a:r>
          </a:p>
          <a:p>
            <a:pPr lvl="1"/>
            <a:r>
              <a:rPr lang="en-US" dirty="0" smtClean="0"/>
              <a:t>Connections to other services (authentication, social media, RSS)</a:t>
            </a:r>
          </a:p>
          <a:p>
            <a:pPr lvl="1"/>
            <a:r>
              <a:rPr lang="en-US" dirty="0" smtClean="0"/>
              <a:t>User management and roles</a:t>
            </a:r>
          </a:p>
          <a:p>
            <a:pPr lvl="1"/>
            <a:r>
              <a:rPr lang="en-US" dirty="0" smtClean="0"/>
              <a:t>New kinds of content</a:t>
            </a:r>
            <a:endParaRPr lang="en-US" dirty="0"/>
          </a:p>
        </p:txBody>
      </p:sp>
    </p:spTree>
    <p:extLst>
      <p:ext uri="{BB962C8B-B14F-4D97-AF65-F5344CB8AC3E}">
        <p14:creationId xmlns:p14="http://schemas.microsoft.com/office/powerpoint/2010/main" val="308447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04" y="1894243"/>
            <a:ext cx="9404723" cy="1400530"/>
          </a:xfrm>
        </p:spPr>
        <p:txBody>
          <a:bodyPr/>
          <a:lstStyle/>
          <a:p>
            <a:r>
              <a:rPr lang="en-US" dirty="0" smtClean="0">
                <a:latin typeface="Britannic Bold" panose="020B0903060703020204" pitchFamily="34" charset="0"/>
              </a:rPr>
              <a:t>Where Are They?</a:t>
            </a:r>
            <a:endParaRPr lang="en-US" dirty="0">
              <a:latin typeface="Britannic Bold" panose="020B0903060703020204" pitchFamily="34" charset="0"/>
            </a:endParaRPr>
          </a:p>
        </p:txBody>
      </p:sp>
      <p:sp>
        <p:nvSpPr>
          <p:cNvPr id="3" name="Content Placeholder 2"/>
          <p:cNvSpPr>
            <a:spLocks noGrp="1"/>
          </p:cNvSpPr>
          <p:nvPr>
            <p:ph idx="1"/>
          </p:nvPr>
        </p:nvSpPr>
        <p:spPr>
          <a:xfrm>
            <a:off x="1103312" y="2893807"/>
            <a:ext cx="8946541" cy="3354592"/>
          </a:xfrm>
        </p:spPr>
        <p:txBody>
          <a:bodyPr/>
          <a:lstStyle/>
          <a:p>
            <a:r>
              <a:rPr lang="en-US" dirty="0" smtClean="0"/>
              <a:t>On your Dashboard-&gt;Plugins page</a:t>
            </a:r>
          </a:p>
          <a:p>
            <a:r>
              <a:rPr lang="en-US" dirty="0" smtClean="0"/>
              <a:t>We’ve selected good options for many categories</a:t>
            </a:r>
          </a:p>
          <a:p>
            <a:r>
              <a:rPr lang="en-US" dirty="0" smtClean="0"/>
              <a:t>Is there’s something we missed? </a:t>
            </a:r>
          </a:p>
          <a:p>
            <a:pPr lvl="1"/>
            <a:r>
              <a:rPr lang="en-US" dirty="0" smtClean="0"/>
              <a:t>http://www.wordpress.org/plugins</a:t>
            </a:r>
            <a:endParaRPr lang="en-US" dirty="0"/>
          </a:p>
        </p:txBody>
      </p:sp>
    </p:spTree>
    <p:extLst>
      <p:ext uri="{BB962C8B-B14F-4D97-AF65-F5344CB8AC3E}">
        <p14:creationId xmlns:p14="http://schemas.microsoft.com/office/powerpoint/2010/main" val="2228753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14586</TotalTime>
  <Words>1118</Words>
  <Application>Microsoft Office PowerPoint</Application>
  <PresentationFormat>Widescreen</PresentationFormat>
  <Paragraphs>234</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Bradley Hand ITC</vt:lpstr>
      <vt:lpstr>Britannic Bold</vt:lpstr>
      <vt:lpstr>Century Gothic</vt:lpstr>
      <vt:lpstr>Wingdings</vt:lpstr>
      <vt:lpstr>Wingdings 3</vt:lpstr>
      <vt:lpstr>Ion</vt:lpstr>
      <vt:lpstr>Blogs</vt:lpstr>
      <vt:lpstr>R.I.P. The Blog, 1997-2013</vt:lpstr>
      <vt:lpstr>Those shapeless, formless platforms haven’t earned it and don’t deserve it.</vt:lpstr>
      <vt:lpstr>But First.</vt:lpstr>
      <vt:lpstr>Blogging History</vt:lpstr>
      <vt:lpstr>You've built Facebook into the world's largest integrated content distribution machine, and convincing people of things that aren't true is where the money is. </vt:lpstr>
      <vt:lpstr>WordPress Plugins</vt:lpstr>
      <vt:lpstr>What Are Plugins?</vt:lpstr>
      <vt:lpstr>Where Are They?</vt:lpstr>
      <vt:lpstr>Social Icons</vt:lpstr>
      <vt:lpstr>Top Pick</vt:lpstr>
      <vt:lpstr>Calendars List and manage events</vt:lpstr>
      <vt:lpstr>Calendars List and manage events</vt:lpstr>
      <vt:lpstr>Mapping With Google Maps</vt:lpstr>
      <vt:lpstr>Beginning on June 11, 2018, you’ll need to enable billing with a credit card and have a valid API key for all projects. </vt:lpstr>
      <vt:lpstr>Alternatives to Google Maps</vt:lpstr>
      <vt:lpstr>Photos Galleries and tools</vt:lpstr>
      <vt:lpstr>General Scholarship Make your site more professional</vt:lpstr>
      <vt:lpstr>Forms Contact Form 7</vt:lpstr>
      <vt:lpstr>Engagement Get your readers to participate</vt:lpstr>
      <vt:lpstr>Push Share your content</vt:lpstr>
      <vt:lpstr>Privacy Control access to your site</vt:lpstr>
      <vt:lpstr>GDPR</vt:lpstr>
      <vt:lpstr>Design Layouts and Fonts</vt:lpstr>
      <vt:lpstr>What else is out there?</vt:lpstr>
      <vt:lpstr>WordPress Themes</vt:lpstr>
      <vt:lpstr>What Are Themes?</vt:lpstr>
      <vt:lpstr>Where Are They?</vt:lpstr>
      <vt:lpstr>Blogging Themes</vt:lpstr>
      <vt:lpstr>Other Blogging-Style Themes</vt:lpstr>
      <vt:lpstr>Others…</vt:lpstr>
      <vt:lpstr>Showcase Themes</vt:lpstr>
      <vt:lpstr>Others…</vt:lpstr>
      <vt:lpstr>Digital Humanities/Scholarship</vt:lpstr>
      <vt:lpstr>DH Press or Prospect</vt:lpstr>
      <vt:lpstr>News-y</vt:lpstr>
      <vt:lpstr>Others…</vt:lpstr>
      <vt:lpstr>Blogging is most certainly not dead</vt:lpstr>
    </vt:vector>
  </TitlesOfParts>
  <Company>Seton Hall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WordPress Plugins</dc:title>
  <dc:creator>Tom McGee</dc:creator>
  <cp:lastModifiedBy>Tom McGee</cp:lastModifiedBy>
  <cp:revision>29</cp:revision>
  <dcterms:created xsi:type="dcterms:W3CDTF">2018-05-18T15:45:32Z</dcterms:created>
  <dcterms:modified xsi:type="dcterms:W3CDTF">2018-06-05T19:37:38Z</dcterms:modified>
</cp:coreProperties>
</file>