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9"/>
  </p:notesMasterIdLst>
  <p:handoutMasterIdLst>
    <p:handoutMasterId r:id="rId40"/>
  </p:handoutMasterIdLst>
  <p:sldIdLst>
    <p:sldId id="265" r:id="rId5"/>
    <p:sldId id="310" r:id="rId6"/>
    <p:sldId id="320" r:id="rId7"/>
    <p:sldId id="321" r:id="rId8"/>
    <p:sldId id="318" r:id="rId9"/>
    <p:sldId id="323" r:id="rId10"/>
    <p:sldId id="324" r:id="rId11"/>
    <p:sldId id="325" r:id="rId12"/>
    <p:sldId id="319" r:id="rId13"/>
    <p:sldId id="317" r:id="rId14"/>
    <p:sldId id="326" r:id="rId15"/>
    <p:sldId id="329" r:id="rId16"/>
    <p:sldId id="313" r:id="rId17"/>
    <p:sldId id="330" r:id="rId18"/>
    <p:sldId id="314" r:id="rId19"/>
    <p:sldId id="316" r:id="rId20"/>
    <p:sldId id="322" r:id="rId21"/>
    <p:sldId id="328" r:id="rId22"/>
    <p:sldId id="331" r:id="rId23"/>
    <p:sldId id="332" r:id="rId24"/>
    <p:sldId id="333" r:id="rId25"/>
    <p:sldId id="312" r:id="rId26"/>
    <p:sldId id="315" r:id="rId27"/>
    <p:sldId id="327" r:id="rId28"/>
    <p:sldId id="334" r:id="rId29"/>
    <p:sldId id="335" r:id="rId30"/>
    <p:sldId id="340" r:id="rId31"/>
    <p:sldId id="336" r:id="rId32"/>
    <p:sldId id="337" r:id="rId33"/>
    <p:sldId id="339" r:id="rId34"/>
    <p:sldId id="338" r:id="rId35"/>
    <p:sldId id="341" r:id="rId36"/>
    <p:sldId id="342" r:id="rId37"/>
    <p:sldId id="343" r:id="rId38"/>
  </p:sldIdLst>
  <p:sldSz cx="12188825"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629" autoAdjust="0"/>
  </p:normalViewPr>
  <p:slideViewPr>
    <p:cSldViewPr showGuides="1">
      <p:cViewPr varScale="1">
        <p:scale>
          <a:sx n="87" d="100"/>
          <a:sy n="87" d="100"/>
        </p:scale>
        <p:origin x="106" y="15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en-US"/>
        </a:p>
      </dgm:t>
    </dgm:pt>
    <dgm:pt modelId="{FB986F71-3126-4196-BD30-74AEDC39A1CA}">
      <dgm:prSet phldrT="[Text]"/>
      <dgm:spPr/>
      <dgm:t>
        <a:bodyPr/>
        <a:lstStyle/>
        <a:p>
          <a:r>
            <a:rPr lang="en-US" dirty="0" smtClean="0"/>
            <a:t>In Browser</a:t>
          </a:r>
          <a:endParaRPr lang="en-US" dirty="0"/>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a:noFill/>
      </dgm:spPr>
      <dgm:t>
        <a:bodyPr/>
        <a:lstStyle/>
        <a:p>
          <a:endParaRPr lang="en-US"/>
        </a:p>
      </dgm:t>
    </dgm:pt>
    <dgm:pt modelId="{AB2E8498-CC81-452F-A895-08F3845AA347}">
      <dgm:prSet phldrT="[Text]"/>
      <dgm:spPr/>
      <dgm:t>
        <a:bodyPr/>
        <a:lstStyle/>
        <a:p>
          <a:r>
            <a:rPr lang="en-US" dirty="0" smtClean="0"/>
            <a:t>Using MC’s On-Line Toolkit</a:t>
          </a:r>
          <a:endParaRPr lang="en-US" dirty="0"/>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BF381BD4-48DC-48BF-8C18-C307CDD4D490}">
      <dgm:prSet phldrT="[Text]"/>
      <dgm:spPr/>
      <dgm:t>
        <a:bodyPr/>
        <a:lstStyle/>
        <a:p>
          <a:r>
            <a:rPr lang="en-US" dirty="0" smtClean="0"/>
            <a:t>Paste Text Into Pages</a:t>
          </a:r>
          <a:endParaRPr lang="en-US" dirty="0"/>
        </a:p>
      </dgm:t>
    </dgm:pt>
    <dgm:pt modelId="{5D881325-883F-44A1-A5FB-E01856D07A5B}" type="parTrans" cxnId="{5F9EDECD-FB20-4615-B5EC-47255B2B532F}">
      <dgm:prSet/>
      <dgm:spPr/>
      <dgm:t>
        <a:bodyPr/>
        <a:lstStyle/>
        <a:p>
          <a:endParaRPr lang="en-US"/>
        </a:p>
      </dgm:t>
    </dgm:pt>
    <dgm:pt modelId="{2C645F98-BC4B-4797-BC42-0872EA7B0575}" type="sibTrans" cxnId="{5F9EDECD-FB20-4615-B5EC-47255B2B532F}">
      <dgm:prSet/>
      <dgm:spPr/>
      <dgm:t>
        <a:bodyPr/>
        <a:lstStyle/>
        <a:p>
          <a:endParaRPr lang="en-US"/>
        </a:p>
      </dgm:t>
    </dgm:pt>
    <dgm:pt modelId="{F6D27D1B-CDCB-481F-B8FA-AB31B2A119DE}">
      <dgm:prSet phldrT="[Text]"/>
      <dgm:spPr/>
      <dgm:t>
        <a:bodyPr/>
        <a:lstStyle/>
        <a:p>
          <a:r>
            <a:rPr lang="en-US" dirty="0" smtClean="0"/>
            <a:t>Excel Add-On</a:t>
          </a:r>
          <a:endParaRPr lang="en-US" dirty="0"/>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a:noFill/>
      </dgm:spPr>
      <dgm:t>
        <a:bodyPr/>
        <a:lstStyle/>
        <a:p>
          <a:endParaRPr lang="en-US"/>
        </a:p>
      </dgm:t>
    </dgm:pt>
    <dgm:pt modelId="{0B00F5A8-A0EF-4111-9D86-004317B4F49E}">
      <dgm:prSet phldrT="[Text]"/>
      <dgm:spPr/>
      <dgm:t>
        <a:bodyPr/>
        <a:lstStyle/>
        <a:p>
          <a:r>
            <a:rPr lang="en-US" dirty="0" smtClean="0"/>
            <a:t>Adds functions to Excel</a:t>
          </a:r>
          <a:endParaRPr lang="en-US" dirty="0"/>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smtClean="0"/>
            <a:t>Programming API</a:t>
          </a:r>
          <a:endParaRPr lang="en-US" dirty="0"/>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dgm:spPr/>
      <dgm:t>
        <a:bodyPr/>
        <a:lstStyle/>
        <a:p>
          <a:r>
            <a:rPr lang="en-US" dirty="0" smtClean="0"/>
            <a:t>PHP, Python, Ruby etc.</a:t>
          </a:r>
          <a:endParaRPr lang="en-US" dirty="0"/>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65B6D8B9-E558-4264-B37F-7B4B2A8896DF}">
      <dgm:prSet phldrT="[Text]"/>
      <dgm:spPr/>
      <dgm:t>
        <a:bodyPr/>
        <a:lstStyle/>
        <a:p>
          <a:r>
            <a:rPr lang="en-US" dirty="0" smtClean="0"/>
            <a:t>Apply them to text in cells</a:t>
          </a:r>
          <a:endParaRPr lang="en-US" dirty="0"/>
        </a:p>
      </dgm:t>
    </dgm:pt>
    <dgm:pt modelId="{04F5A724-3AA7-4E78-B992-BCB3E916993F}" type="parTrans" cxnId="{CA96E113-7151-48C8-B4D5-7AA211772CC8}">
      <dgm:prSet/>
      <dgm:spPr/>
      <dgm:t>
        <a:bodyPr/>
        <a:lstStyle/>
        <a:p>
          <a:endParaRPr lang="en-US"/>
        </a:p>
      </dgm:t>
    </dgm:pt>
    <dgm:pt modelId="{370A79FF-9957-49E1-811F-78AB198DD9E0}" type="sibTrans" cxnId="{CA96E113-7151-48C8-B4D5-7AA211772CC8}">
      <dgm:prSet/>
      <dgm:spPr/>
      <dgm:t>
        <a:bodyPr/>
        <a:lstStyle/>
        <a:p>
          <a:endParaRPr lang="en-US"/>
        </a:p>
      </dgm:t>
    </dgm:pt>
    <dgm:pt modelId="{6E7DBE00-7E5B-46F8-BBA0-CF0079A58E82}">
      <dgm:prSet phldrT="[Text]"/>
      <dgm:spPr/>
      <dgm:t>
        <a:bodyPr/>
        <a:lstStyle/>
        <a:p>
          <a:r>
            <a:rPr lang="en-US" dirty="0" smtClean="0"/>
            <a:t>Steep learning curve for very large data sets</a:t>
          </a:r>
          <a:endParaRPr lang="en-US" dirty="0"/>
        </a:p>
      </dgm:t>
    </dgm:pt>
    <dgm:pt modelId="{6FAC7821-43C2-4A12-9638-E9B1BDE7C8D8}" type="parTrans" cxnId="{3D080EE7-BDF0-495B-A4FB-103A296CD73B}">
      <dgm:prSet/>
      <dgm:spPr/>
      <dgm:t>
        <a:bodyPr/>
        <a:lstStyle/>
        <a:p>
          <a:endParaRPr lang="en-US"/>
        </a:p>
      </dgm:t>
    </dgm:pt>
    <dgm:pt modelId="{65147ED7-18A4-49A5-9AEE-066FB0363316}" type="sibTrans" cxnId="{3D080EE7-BDF0-495B-A4FB-103A296CD73B}">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t>
        <a:bodyPr/>
        <a:lstStyle/>
        <a:p>
          <a:endParaRPr lang="en-US"/>
        </a:p>
      </dgm:t>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dgm:presLayoutVars>
          <dgm:bulletEnabled val="1"/>
        </dgm:presLayoutVars>
      </dgm:prSet>
      <dgm:spPr/>
      <dgm:t>
        <a:bodyPr/>
        <a:lstStyle/>
        <a:p>
          <a:endParaRPr lang="en-US"/>
        </a:p>
      </dgm:t>
    </dgm:pt>
    <dgm:pt modelId="{BFE859F2-A9E8-4F95-9161-8EC68F2D30C4}" type="pres">
      <dgm:prSet presAssocID="{FB986F71-3126-4196-BD30-74AEDC39A1CA}" presName="childNode1tx" presStyleLbl="bgAcc1" presStyleIdx="0" presStyleCnt="3">
        <dgm:presLayoutVars>
          <dgm:bulletEnabled val="1"/>
        </dgm:presLayoutVars>
      </dgm:prSet>
      <dgm:spPr/>
      <dgm:t>
        <a:bodyPr/>
        <a:lstStyle/>
        <a:p>
          <a:endParaRPr lang="en-US"/>
        </a:p>
      </dgm:t>
    </dgm:pt>
    <dgm:pt modelId="{E18C6CF4-EDEB-4539-A36D-E0355B626199}" type="pres">
      <dgm:prSet presAssocID="{FB986F71-3126-4196-BD30-74AEDC39A1CA}" presName="parentNode1" presStyleLbl="node1" presStyleIdx="0" presStyleCnt="3">
        <dgm:presLayoutVars>
          <dgm:chMax val="1"/>
          <dgm:bulletEnabled val="1"/>
        </dgm:presLayoutVars>
      </dgm:prSet>
      <dgm:spPr/>
      <dgm:t>
        <a:bodyPr/>
        <a:lstStyle/>
        <a:p>
          <a:endParaRPr lang="en-US"/>
        </a:p>
      </dgm:t>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custAng="20503139" custScaleY="101002"/>
      <dgm:spPr>
        <a:prstGeom prst="rect">
          <a:avLst/>
        </a:prstGeom>
      </dgm:spPr>
      <dgm:t>
        <a:bodyPr/>
        <a:lstStyle/>
        <a:p>
          <a:endParaRPr lang="en-US"/>
        </a:p>
      </dgm:t>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3"/>
      <dgm:spPr/>
    </dgm:pt>
    <dgm:pt modelId="{E83793B4-2C5C-4D90-82FA-E5EE4745664D}" type="pres">
      <dgm:prSet presAssocID="{F6D27D1B-CDCB-481F-B8FA-AB31B2A119DE}" presName="childNode2" presStyleLbl="bgAcc1" presStyleIdx="1" presStyleCnt="3">
        <dgm:presLayoutVars>
          <dgm:bulletEnabled val="1"/>
        </dgm:presLayoutVars>
      </dgm:prSet>
      <dgm:spPr/>
      <dgm:t>
        <a:bodyPr/>
        <a:lstStyle/>
        <a:p>
          <a:endParaRPr lang="en-US"/>
        </a:p>
      </dgm:t>
    </dgm:pt>
    <dgm:pt modelId="{67FFE978-6FBE-4424-80BE-B9E4B4DD0695}" type="pres">
      <dgm:prSet presAssocID="{F6D27D1B-CDCB-481F-B8FA-AB31B2A119DE}" presName="childNode2tx" presStyleLbl="bgAcc1" presStyleIdx="1" presStyleCnt="3">
        <dgm:presLayoutVars>
          <dgm:bulletEnabled val="1"/>
        </dgm:presLayoutVars>
      </dgm:prSet>
      <dgm:spPr/>
      <dgm:t>
        <a:bodyPr/>
        <a:lstStyle/>
        <a:p>
          <a:endParaRPr lang="en-US"/>
        </a:p>
      </dgm:t>
    </dgm:pt>
    <dgm:pt modelId="{029D1FDE-4DD7-4FA5-8C70-0C747477B66C}" type="pres">
      <dgm:prSet presAssocID="{F6D27D1B-CDCB-481F-B8FA-AB31B2A119DE}" presName="parentNode2" presStyleLbl="node1" presStyleIdx="1" presStyleCnt="3">
        <dgm:presLayoutVars>
          <dgm:chMax val="0"/>
          <dgm:bulletEnabled val="1"/>
        </dgm:presLayoutVars>
      </dgm:prSet>
      <dgm:spPr/>
      <dgm:t>
        <a:bodyPr/>
        <a:lstStyle/>
        <a:p>
          <a:endParaRPr lang="en-US"/>
        </a:p>
      </dgm:t>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2"/>
      <dgm:spPr/>
      <dgm:t>
        <a:bodyPr/>
        <a:lstStyle/>
        <a:p>
          <a:endParaRPr lang="en-US"/>
        </a:p>
      </dgm:t>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3"/>
      <dgm:spPr/>
    </dgm:pt>
    <dgm:pt modelId="{69C28D3B-E083-42DF-9EA0-916CA12125A9}" type="pres">
      <dgm:prSet presAssocID="{58828492-5CEF-4AFE-95CB-5D7E6A18158B}" presName="childNode1" presStyleLbl="bgAcc1" presStyleIdx="2" presStyleCnt="3">
        <dgm:presLayoutVars>
          <dgm:bulletEnabled val="1"/>
        </dgm:presLayoutVars>
      </dgm:prSet>
      <dgm:spPr/>
      <dgm:t>
        <a:bodyPr/>
        <a:lstStyle/>
        <a:p>
          <a:endParaRPr lang="en-US"/>
        </a:p>
      </dgm:t>
    </dgm:pt>
    <dgm:pt modelId="{843715D2-C2C2-41EB-BDA3-21230FBA46DB}" type="pres">
      <dgm:prSet presAssocID="{58828492-5CEF-4AFE-95CB-5D7E6A18158B}" presName="childNode1tx" presStyleLbl="bgAcc1" presStyleIdx="2" presStyleCnt="3">
        <dgm:presLayoutVars>
          <dgm:bulletEnabled val="1"/>
        </dgm:presLayoutVars>
      </dgm:prSet>
      <dgm:spPr/>
      <dgm:t>
        <a:bodyPr/>
        <a:lstStyle/>
        <a:p>
          <a:endParaRPr lang="en-US"/>
        </a:p>
      </dgm:t>
    </dgm:pt>
    <dgm:pt modelId="{047F5837-10E2-4FFC-A492-DB8A19EF48CA}" type="pres">
      <dgm:prSet presAssocID="{58828492-5CEF-4AFE-95CB-5D7E6A18158B}" presName="parentNode1" presStyleLbl="node1" presStyleIdx="2" presStyleCnt="3">
        <dgm:presLayoutVars>
          <dgm:chMax val="1"/>
          <dgm:bulletEnabled val="1"/>
        </dgm:presLayoutVars>
      </dgm:prSet>
      <dgm:spPr/>
      <dgm:t>
        <a:bodyPr/>
        <a:lstStyle/>
        <a:p>
          <a:endParaRPr lang="en-US"/>
        </a:p>
      </dgm:t>
    </dgm:pt>
    <dgm:pt modelId="{7D6A154D-27BB-4CCE-9250-BCDD2CD5C383}" type="pres">
      <dgm:prSet presAssocID="{58828492-5CEF-4AFE-95CB-5D7E6A18158B}" presName="connSite1" presStyleCnt="0"/>
      <dgm:spPr/>
    </dgm:pt>
  </dgm:ptLst>
  <dgm:cxnLst>
    <dgm:cxn modelId="{4E74EABF-20DE-46D5-9BE9-0F84CEAF66AB}" type="presOf" srcId="{D0B150DF-3AA4-454C-8652-25880449C422}" destId="{6A63D16E-EEE6-4267-97EA-5AD7D2BC4E84}" srcOrd="0" destOrd="0" presId="urn:microsoft.com/office/officeart/2005/8/layout/hProcess4"/>
    <dgm:cxn modelId="{1423FC72-83C7-4510-8021-28EAEA493E68}" srcId="{0E9DE493-19D7-4EC9-97C9-5F26233F1106}" destId="{FB986F71-3126-4196-BD30-74AEDC39A1CA}" srcOrd="0" destOrd="0" parTransId="{9B3CE34A-9B3E-4D5F-94E0-DFBB94FF5A03}" sibTransId="{D0B150DF-3AA4-454C-8652-25880449C422}"/>
    <dgm:cxn modelId="{550EC38B-566A-4081-A7BE-0E49BE02764D}" type="presOf" srcId="{AB2E8498-CC81-452F-A895-08F3845AA347}" destId="{BFE859F2-A9E8-4F95-9161-8EC68F2D30C4}" srcOrd="1" destOrd="0" presId="urn:microsoft.com/office/officeart/2005/8/layout/hProcess4"/>
    <dgm:cxn modelId="{A507C8D3-A0BB-44E4-82F7-15D18D34238D}" type="presOf" srcId="{68838C34-4D02-49F8-ADD7-BFA90D87B7EA}" destId="{843715D2-C2C2-41EB-BDA3-21230FBA46DB}" srcOrd="1" destOrd="0" presId="urn:microsoft.com/office/officeart/2005/8/layout/hProcess4"/>
    <dgm:cxn modelId="{241A4F42-3815-4A3A-A31B-C5E11FFB5E6D}" type="presOf" srcId="{FB986F71-3126-4196-BD30-74AEDC39A1CA}" destId="{E18C6CF4-EDEB-4539-A36D-E0355B626199}" srcOrd="0" destOrd="0" presId="urn:microsoft.com/office/officeart/2005/8/layout/hProcess4"/>
    <dgm:cxn modelId="{402F9D43-6A91-4B87-83A0-426BC9CD76A6}" type="presOf" srcId="{0B00F5A8-A0EF-4111-9D86-004317B4F49E}" destId="{67FFE978-6FBE-4424-80BE-B9E4B4DD0695}" srcOrd="1" destOrd="0" presId="urn:microsoft.com/office/officeart/2005/8/layout/hProcess4"/>
    <dgm:cxn modelId="{FA45DADE-266F-4B82-B02F-D2732D8D9F51}" type="presOf" srcId="{58828492-5CEF-4AFE-95CB-5D7E6A18158B}" destId="{047F5837-10E2-4FFC-A492-DB8A19EF48CA}" srcOrd="0" destOrd="0" presId="urn:microsoft.com/office/officeart/2005/8/layout/hProcess4"/>
    <dgm:cxn modelId="{4143D757-8617-4C89-8322-E3B29A1874AF}" srcId="{58828492-5CEF-4AFE-95CB-5D7E6A18158B}" destId="{68838C34-4D02-49F8-ADD7-BFA90D87B7EA}" srcOrd="0" destOrd="0" parTransId="{F2AD00AD-6A23-4C89-A107-68EF5D1F0B94}" sibTransId="{FFC4FCE7-6F2F-4F91-A74A-7C4C32A81657}"/>
    <dgm:cxn modelId="{90D5F6C6-4E25-4C59-9DF6-6E2B25A59F46}" type="presOf" srcId="{68838C34-4D02-49F8-ADD7-BFA90D87B7EA}" destId="{69C28D3B-E083-42DF-9EA0-916CA12125A9}" srcOrd="0" destOrd="0" presId="urn:microsoft.com/office/officeart/2005/8/layout/hProcess4"/>
    <dgm:cxn modelId="{A08CE81F-A93E-429F-943D-3B3662A0C042}" type="presOf" srcId="{F6D27D1B-CDCB-481F-B8FA-AB31B2A119DE}" destId="{029D1FDE-4DD7-4FA5-8C70-0C747477B66C}" srcOrd="0" destOrd="0" presId="urn:microsoft.com/office/officeart/2005/8/layout/hProcess4"/>
    <dgm:cxn modelId="{8B37FE40-D7C8-473A-9D2D-D33173B003E6}" type="presOf" srcId="{6E7DBE00-7E5B-46F8-BBA0-CF0079A58E82}" destId="{843715D2-C2C2-41EB-BDA3-21230FBA46DB}" srcOrd="1" destOrd="1" presId="urn:microsoft.com/office/officeart/2005/8/layout/hProcess4"/>
    <dgm:cxn modelId="{5F9EDECD-FB20-4615-B5EC-47255B2B532F}" srcId="{FB986F71-3126-4196-BD30-74AEDC39A1CA}" destId="{BF381BD4-48DC-48BF-8C18-C307CDD4D490}" srcOrd="1" destOrd="0" parTransId="{5D881325-883F-44A1-A5FB-E01856D07A5B}" sibTransId="{2C645F98-BC4B-4797-BC42-0872EA7B0575}"/>
    <dgm:cxn modelId="{732F9AFA-01BF-4C18-A659-D951BF9FC05D}" type="presOf" srcId="{AB2E8498-CC81-452F-A895-08F3845AA347}" destId="{96015622-8A46-45CF-A72A-2856B699B374}" srcOrd="0" destOrd="0" presId="urn:microsoft.com/office/officeart/2005/8/layout/hProcess4"/>
    <dgm:cxn modelId="{E1602188-B573-41FF-9095-7B40F9CA44C2}" type="presOf" srcId="{6E7DBE00-7E5B-46F8-BBA0-CF0079A58E82}" destId="{69C28D3B-E083-42DF-9EA0-916CA12125A9}" srcOrd="0" destOrd="1" presId="urn:microsoft.com/office/officeart/2005/8/layout/hProcess4"/>
    <dgm:cxn modelId="{835CA1EF-8C73-4A92-AB14-7F18CFCB3BBE}" type="presOf" srcId="{65B6D8B9-E558-4264-B37F-7B4B2A8896DF}" destId="{67FFE978-6FBE-4424-80BE-B9E4B4DD0695}" srcOrd="1" destOrd="1" presId="urn:microsoft.com/office/officeart/2005/8/layout/hProcess4"/>
    <dgm:cxn modelId="{E95209FE-82B0-40EF-AFE6-D8CCCCEA50E1}" type="presOf" srcId="{7AEB6639-3258-49E8-8B1F-B4A9C61922BE}" destId="{DC2A0ADB-DCE3-4BF4-9952-0394865777AC}" srcOrd="0" destOrd="0"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CA96E113-7151-48C8-B4D5-7AA211772CC8}" srcId="{F6D27D1B-CDCB-481F-B8FA-AB31B2A119DE}" destId="{65B6D8B9-E558-4264-B37F-7B4B2A8896DF}" srcOrd="1" destOrd="0" parTransId="{04F5A724-3AA7-4E78-B992-BCB3E916993F}" sibTransId="{370A79FF-9957-49E1-811F-78AB198DD9E0}"/>
    <dgm:cxn modelId="{FCC960F1-FFDB-446D-9C7D-06DB34FE036C}" type="presOf" srcId="{BF381BD4-48DC-48BF-8C18-C307CDD4D490}" destId="{96015622-8A46-45CF-A72A-2856B699B374}" srcOrd="0" destOrd="1" presId="urn:microsoft.com/office/officeart/2005/8/layout/hProcess4"/>
    <dgm:cxn modelId="{1FE4D618-724E-4829-BED3-DAA3C651B769}" type="presOf" srcId="{0B00F5A8-A0EF-4111-9D86-004317B4F49E}" destId="{E83793B4-2C5C-4D90-82FA-E5EE4745664D}" srcOrd="0" destOrd="0" presId="urn:microsoft.com/office/officeart/2005/8/layout/hProcess4"/>
    <dgm:cxn modelId="{3D080EE7-BDF0-495B-A4FB-103A296CD73B}" srcId="{58828492-5CEF-4AFE-95CB-5D7E6A18158B}" destId="{6E7DBE00-7E5B-46F8-BBA0-CF0079A58E82}" srcOrd="1" destOrd="0" parTransId="{6FAC7821-43C2-4A12-9638-E9B1BDE7C8D8}" sibTransId="{65147ED7-18A4-49A5-9AEE-066FB0363316}"/>
    <dgm:cxn modelId="{95276BC3-D2A9-422F-9390-BED3FD8C7BB0}" type="presOf" srcId="{0E9DE493-19D7-4EC9-97C9-5F26233F1106}" destId="{3960CFF8-4383-4382-8D6D-F2A00F508E8D}" srcOrd="0" destOrd="0" presId="urn:microsoft.com/office/officeart/2005/8/layout/hProcess4"/>
    <dgm:cxn modelId="{86F910E7-C9D0-48E5-A3A3-C70127E96FC1}" srcId="{F6D27D1B-CDCB-481F-B8FA-AB31B2A119DE}" destId="{0B00F5A8-A0EF-4111-9D86-004317B4F49E}" srcOrd="0" destOrd="0" parTransId="{EC916B99-8D26-4265-B7BE-BB461C68DA5C}" sibTransId="{CE48C676-980A-4BAC-A3C8-9ABC315DAE51}"/>
    <dgm:cxn modelId="{ECE9152A-59A8-4A3A-9D34-DB38A074F636}" srcId="{0E9DE493-19D7-4EC9-97C9-5F26233F1106}" destId="{58828492-5CEF-4AFE-95CB-5D7E6A18158B}" srcOrd="2" destOrd="0" parTransId="{F664BA43-1B81-496F-A04E-CE4B4A525697}" sibTransId="{2D386477-EC66-449A-8D41-5F8A212C3D8E}"/>
    <dgm:cxn modelId="{7EBBAEC4-0282-4F3E-860C-A6A26E3998F2}" type="presOf" srcId="{65B6D8B9-E558-4264-B37F-7B4B2A8896DF}" destId="{E83793B4-2C5C-4D90-82FA-E5EE4745664D}" srcOrd="0" destOrd="1" presId="urn:microsoft.com/office/officeart/2005/8/layout/hProcess4"/>
    <dgm:cxn modelId="{E33DA73B-C4A7-472D-88E9-D1B7FEC0C1F5}" type="presOf" srcId="{BF381BD4-48DC-48BF-8C18-C307CDD4D490}" destId="{BFE859F2-A9E8-4F95-9161-8EC68F2D30C4}" srcOrd="1" destOrd="1"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89F19664-F574-44B4-924E-3D107B743F23}" type="presParOf" srcId="{3960CFF8-4383-4382-8D6D-F2A00F508E8D}" destId="{366CFF54-5C8F-47F9-BFD8-D9AF3EADDA3E}" srcOrd="0" destOrd="0" presId="urn:microsoft.com/office/officeart/2005/8/layout/hProcess4"/>
    <dgm:cxn modelId="{75C41B37-1CBE-4C45-8C4B-850855BD27C4}" type="presParOf" srcId="{3960CFF8-4383-4382-8D6D-F2A00F508E8D}" destId="{13688FBD-4079-41FE-A6A2-B5B0F293E6BF}" srcOrd="1" destOrd="0" presId="urn:microsoft.com/office/officeart/2005/8/layout/hProcess4"/>
    <dgm:cxn modelId="{3AA8FE4E-D0FB-4F4F-9F35-7B6B4E7D5E8D}" type="presParOf" srcId="{3960CFF8-4383-4382-8D6D-F2A00F508E8D}" destId="{224851B6-C14D-49DE-883B-A13003DA4601}" srcOrd="2" destOrd="0" presId="urn:microsoft.com/office/officeart/2005/8/layout/hProcess4"/>
    <dgm:cxn modelId="{A4DAABAE-FB49-4E79-80B0-1264A8E539FF}" type="presParOf" srcId="{224851B6-C14D-49DE-883B-A13003DA4601}" destId="{1439717B-283C-48FF-AF62-1990F52B6512}" srcOrd="0" destOrd="0" presId="urn:microsoft.com/office/officeart/2005/8/layout/hProcess4"/>
    <dgm:cxn modelId="{6FFC75D9-47EB-48FF-90CD-91F117AC22B7}" type="presParOf" srcId="{1439717B-283C-48FF-AF62-1990F52B6512}" destId="{BCCE6711-D1D8-4B2C-917E-41AB5A6114A8}" srcOrd="0" destOrd="0" presId="urn:microsoft.com/office/officeart/2005/8/layout/hProcess4"/>
    <dgm:cxn modelId="{FEE85E3F-72E5-4071-8EA1-3623F81173A1}" type="presParOf" srcId="{1439717B-283C-48FF-AF62-1990F52B6512}" destId="{96015622-8A46-45CF-A72A-2856B699B374}" srcOrd="1" destOrd="0" presId="urn:microsoft.com/office/officeart/2005/8/layout/hProcess4"/>
    <dgm:cxn modelId="{AC4982ED-AD83-45D0-AD2F-455F7901AF9F}" type="presParOf" srcId="{1439717B-283C-48FF-AF62-1990F52B6512}" destId="{BFE859F2-A9E8-4F95-9161-8EC68F2D30C4}" srcOrd="2" destOrd="0" presId="urn:microsoft.com/office/officeart/2005/8/layout/hProcess4"/>
    <dgm:cxn modelId="{565E0706-6737-49AB-A631-19EA6E16791C}" type="presParOf" srcId="{1439717B-283C-48FF-AF62-1990F52B6512}" destId="{E18C6CF4-EDEB-4539-A36D-E0355B626199}" srcOrd="3" destOrd="0" presId="urn:microsoft.com/office/officeart/2005/8/layout/hProcess4"/>
    <dgm:cxn modelId="{0F8395D2-489A-4650-9E19-52FEC57A410B}" type="presParOf" srcId="{1439717B-283C-48FF-AF62-1990F52B6512}" destId="{D9FCD5E9-9E94-4534-BAB4-3DB8EB44E7D0}" srcOrd="4" destOrd="0" presId="urn:microsoft.com/office/officeart/2005/8/layout/hProcess4"/>
    <dgm:cxn modelId="{9204B803-0CC8-4F9E-AC95-C709626A9F47}" type="presParOf" srcId="{224851B6-C14D-49DE-883B-A13003DA4601}" destId="{6A63D16E-EEE6-4267-97EA-5AD7D2BC4E84}" srcOrd="1" destOrd="0" presId="urn:microsoft.com/office/officeart/2005/8/layout/hProcess4"/>
    <dgm:cxn modelId="{DF63E90D-523A-4A3D-8E96-876C4878E690}" type="presParOf" srcId="{224851B6-C14D-49DE-883B-A13003DA4601}" destId="{59BAED1E-A4FE-4FA3-8716-57917AF47F38}" srcOrd="2" destOrd="0" presId="urn:microsoft.com/office/officeart/2005/8/layout/hProcess4"/>
    <dgm:cxn modelId="{ABC2BBAC-ABC6-4828-A656-FF0E45449B5D}" type="presParOf" srcId="{59BAED1E-A4FE-4FA3-8716-57917AF47F38}" destId="{5C833856-7FAF-4B27-932C-67C7D08339F2}" srcOrd="0" destOrd="0" presId="urn:microsoft.com/office/officeart/2005/8/layout/hProcess4"/>
    <dgm:cxn modelId="{57A8C77F-8539-4ED5-8B3E-AA69AEF39063}" type="presParOf" srcId="{59BAED1E-A4FE-4FA3-8716-57917AF47F38}" destId="{E83793B4-2C5C-4D90-82FA-E5EE4745664D}" srcOrd="1" destOrd="0" presId="urn:microsoft.com/office/officeart/2005/8/layout/hProcess4"/>
    <dgm:cxn modelId="{13C487BA-883D-4A71-9789-EB655F6279D7}" type="presParOf" srcId="{59BAED1E-A4FE-4FA3-8716-57917AF47F38}" destId="{67FFE978-6FBE-4424-80BE-B9E4B4DD0695}" srcOrd="2" destOrd="0" presId="urn:microsoft.com/office/officeart/2005/8/layout/hProcess4"/>
    <dgm:cxn modelId="{9DE711C0-DAD0-490A-8F9F-84EFF58B67F2}" type="presParOf" srcId="{59BAED1E-A4FE-4FA3-8716-57917AF47F38}" destId="{029D1FDE-4DD7-4FA5-8C70-0C747477B66C}" srcOrd="3" destOrd="0" presId="urn:microsoft.com/office/officeart/2005/8/layout/hProcess4"/>
    <dgm:cxn modelId="{7E60F800-B699-4C90-AE8B-FFA3C1DBAC2A}" type="presParOf" srcId="{59BAED1E-A4FE-4FA3-8716-57917AF47F38}" destId="{C2556EF6-41FF-46C6-8829-911BFA533FFE}" srcOrd="4" destOrd="0" presId="urn:microsoft.com/office/officeart/2005/8/layout/hProcess4"/>
    <dgm:cxn modelId="{15EEC923-9DD9-45F9-B1CE-E90ADC8BB3B2}" type="presParOf" srcId="{224851B6-C14D-49DE-883B-A13003DA4601}" destId="{DC2A0ADB-DCE3-4BF4-9952-0394865777AC}" srcOrd="3" destOrd="0" presId="urn:microsoft.com/office/officeart/2005/8/layout/hProcess4"/>
    <dgm:cxn modelId="{F83CC031-B411-4234-8023-6E45E782DC1B}" type="presParOf" srcId="{224851B6-C14D-49DE-883B-A13003DA4601}" destId="{A874A3A3-A340-4ABC-99B5-7529D4415335}" srcOrd="4" destOrd="0" presId="urn:microsoft.com/office/officeart/2005/8/layout/hProcess4"/>
    <dgm:cxn modelId="{7B362966-E9AB-40B9-8761-1F07E738ED93}" type="presParOf" srcId="{A874A3A3-A340-4ABC-99B5-7529D4415335}" destId="{14032C0B-60AE-432B-A713-F993D1C4BA8F}" srcOrd="0" destOrd="0" presId="urn:microsoft.com/office/officeart/2005/8/layout/hProcess4"/>
    <dgm:cxn modelId="{7577A14F-C73F-4E1A-8760-544ED1967544}" type="presParOf" srcId="{A874A3A3-A340-4ABC-99B5-7529D4415335}" destId="{69C28D3B-E083-42DF-9EA0-916CA12125A9}" srcOrd="1" destOrd="0" presId="urn:microsoft.com/office/officeart/2005/8/layout/hProcess4"/>
    <dgm:cxn modelId="{1637F8A1-F9FA-4AC7-AA80-AC52DBF6427F}" type="presParOf" srcId="{A874A3A3-A340-4ABC-99B5-7529D4415335}" destId="{843715D2-C2C2-41EB-BDA3-21230FBA46DB}" srcOrd="2" destOrd="0" presId="urn:microsoft.com/office/officeart/2005/8/layout/hProcess4"/>
    <dgm:cxn modelId="{C3A1CE6A-C0A2-460E-AEC5-91898FCAB7C6}" type="presParOf" srcId="{A874A3A3-A340-4ABC-99B5-7529D4415335}" destId="{047F5837-10E2-4FFC-A492-DB8A19EF48CA}" srcOrd="3" destOrd="0" presId="urn:microsoft.com/office/officeart/2005/8/layout/hProcess4"/>
    <dgm:cxn modelId="{B0B35EFC-EC0D-408D-96C0-AAE23E559E96}" type="presParOf" srcId="{A874A3A3-A340-4ABC-99B5-7529D4415335}" destId="{7D6A154D-27BB-4CCE-9250-BCDD2CD5C38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36244" y="1049273"/>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Using MC’s On-Line Toolkit</a:t>
          </a:r>
          <a:endParaRPr lang="en-US" sz="1900" kern="1200" dirty="0"/>
        </a:p>
        <a:p>
          <a:pPr marL="171450" lvl="1" indent="-171450" algn="l" defTabSz="844550">
            <a:lnSpc>
              <a:spcPct val="90000"/>
            </a:lnSpc>
            <a:spcBef>
              <a:spcPct val="0"/>
            </a:spcBef>
            <a:spcAft>
              <a:spcPct val="15000"/>
            </a:spcAft>
            <a:buChar char="••"/>
          </a:pPr>
          <a:r>
            <a:rPr lang="en-US" sz="1900" kern="1200" dirty="0" smtClean="0"/>
            <a:t>Paste Text Into Pages</a:t>
          </a:r>
          <a:endParaRPr lang="en-US" sz="1900" kern="1200" dirty="0"/>
        </a:p>
      </dsp:txBody>
      <dsp:txXfrm>
        <a:off x="82644" y="1095673"/>
        <a:ext cx="2351761" cy="1491398"/>
      </dsp:txXfrm>
    </dsp:sp>
    <dsp:sp modelId="{6A63D16E-EEE6-4267-97EA-5AD7D2BC4E84}">
      <dsp:nvSpPr>
        <dsp:cNvPr id="0" name=""/>
        <dsp:cNvSpPr/>
      </dsp:nvSpPr>
      <dsp:spPr>
        <a:xfrm rot="20503139">
          <a:off x="1394360" y="1459304"/>
          <a:ext cx="2779003" cy="2806849"/>
        </a:xfrm>
        <a:prstGeom prst="rect">
          <a:avLst/>
        </a:prstGeom>
        <a:noFill/>
        <a:ln>
          <a:noFill/>
        </a:ln>
        <a:effectLst/>
      </dsp:spPr>
      <dsp:style>
        <a:lnRef idx="0">
          <a:scrgbClr r="0" g="0" b="0"/>
        </a:lnRef>
        <a:fillRef idx="1">
          <a:scrgbClr r="0" g="0" b="0"/>
        </a:fillRef>
        <a:effectRef idx="1">
          <a:scrgbClr r="0" g="0" b="0"/>
        </a:effectRef>
        <a:fontRef idx="minor">
          <a:schemeClr val="lt1"/>
        </a:fontRef>
      </dsp:style>
    </dsp:sp>
    <dsp:sp modelId="{E18C6CF4-EDEB-4539-A36D-E0355B626199}">
      <dsp:nvSpPr>
        <dsp:cNvPr id="0" name=""/>
        <dsp:cNvSpPr/>
      </dsp:nvSpPr>
      <dsp:spPr>
        <a:xfrm>
          <a:off x="579480" y="2633472"/>
          <a:ext cx="2172943"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In Browser</a:t>
          </a:r>
          <a:endParaRPr lang="en-US" sz="2600" kern="1200" dirty="0"/>
        </a:p>
      </dsp:txBody>
      <dsp:txXfrm>
        <a:off x="604789" y="2658781"/>
        <a:ext cx="2122325" cy="813490"/>
      </dsp:txXfrm>
    </dsp:sp>
    <dsp:sp modelId="{E83793B4-2C5C-4D90-82FA-E5EE4745664D}">
      <dsp:nvSpPr>
        <dsp:cNvPr id="0" name=""/>
        <dsp:cNvSpPr/>
      </dsp:nvSpPr>
      <dsp:spPr>
        <a:xfrm>
          <a:off x="3209147" y="1049274"/>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Adds functions to Excel</a:t>
          </a:r>
          <a:endParaRPr lang="en-US" sz="1900" kern="1200" dirty="0"/>
        </a:p>
        <a:p>
          <a:pPr marL="171450" lvl="1" indent="-171450" algn="l" defTabSz="844550">
            <a:lnSpc>
              <a:spcPct val="90000"/>
            </a:lnSpc>
            <a:spcBef>
              <a:spcPct val="0"/>
            </a:spcBef>
            <a:spcAft>
              <a:spcPct val="15000"/>
            </a:spcAft>
            <a:buChar char="••"/>
          </a:pPr>
          <a:r>
            <a:rPr lang="en-US" sz="1900" kern="1200" dirty="0" smtClean="0"/>
            <a:t>Apply them to text in cells</a:t>
          </a:r>
          <a:endParaRPr lang="en-US" sz="1900" kern="1200" dirty="0"/>
        </a:p>
      </dsp:txBody>
      <dsp:txXfrm>
        <a:off x="3255547" y="1527728"/>
        <a:ext cx="2351761" cy="1491398"/>
      </dsp:txXfrm>
    </dsp:sp>
    <dsp:sp modelId="{DC2A0ADB-DCE3-4BF4-9952-0394865777AC}">
      <dsp:nvSpPr>
        <dsp:cNvPr id="0" name=""/>
        <dsp:cNvSpPr/>
      </dsp:nvSpPr>
      <dsp:spPr>
        <a:xfrm>
          <a:off x="4546892" y="-216486"/>
          <a:ext cx="3091364" cy="3091364"/>
        </a:xfrm>
        <a:prstGeom prst="circularArrow">
          <a:avLst>
            <a:gd name="adj1" fmla="val 3103"/>
            <a:gd name="adj2" fmla="val 381347"/>
            <a:gd name="adj3" fmla="val 19443143"/>
            <a:gd name="adj4" fmla="val 12575511"/>
            <a:gd name="adj5" fmla="val 3620"/>
          </a:avLst>
        </a:prstGeom>
        <a:noFill/>
        <a:ln>
          <a:noFill/>
        </a:ln>
        <a:effectLst/>
      </dsp:spPr>
      <dsp:style>
        <a:lnRef idx="0">
          <a:scrgbClr r="0" g="0" b="0"/>
        </a:lnRef>
        <a:fillRef idx="1">
          <a:scrgbClr r="0" g="0" b="0"/>
        </a:fillRef>
        <a:effectRef idx="1">
          <a:scrgbClr r="0" g="0" b="0"/>
        </a:effectRef>
        <a:fontRef idx="minor">
          <a:schemeClr val="lt1"/>
        </a:fontRef>
      </dsp:style>
    </dsp:sp>
    <dsp:sp modelId="{029D1FDE-4DD7-4FA5-8C70-0C747477B66C}">
      <dsp:nvSpPr>
        <dsp:cNvPr id="0" name=""/>
        <dsp:cNvSpPr/>
      </dsp:nvSpPr>
      <dsp:spPr>
        <a:xfrm>
          <a:off x="3752383" y="617220"/>
          <a:ext cx="2172943"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Excel Add-On</a:t>
          </a:r>
          <a:endParaRPr lang="en-US" sz="2600" kern="1200" dirty="0"/>
        </a:p>
      </dsp:txBody>
      <dsp:txXfrm>
        <a:off x="3777692" y="642529"/>
        <a:ext cx="2122325" cy="813490"/>
      </dsp:txXfrm>
    </dsp:sp>
    <dsp:sp modelId="{69C28D3B-E083-42DF-9EA0-916CA12125A9}">
      <dsp:nvSpPr>
        <dsp:cNvPr id="0" name=""/>
        <dsp:cNvSpPr/>
      </dsp:nvSpPr>
      <dsp:spPr>
        <a:xfrm>
          <a:off x="6382050" y="1049273"/>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PHP, Python, Ruby etc.</a:t>
          </a:r>
          <a:endParaRPr lang="en-US" sz="1900" kern="1200" dirty="0"/>
        </a:p>
        <a:p>
          <a:pPr marL="171450" lvl="1" indent="-171450" algn="l" defTabSz="844550">
            <a:lnSpc>
              <a:spcPct val="90000"/>
            </a:lnSpc>
            <a:spcBef>
              <a:spcPct val="0"/>
            </a:spcBef>
            <a:spcAft>
              <a:spcPct val="15000"/>
            </a:spcAft>
            <a:buChar char="••"/>
          </a:pPr>
          <a:r>
            <a:rPr lang="en-US" sz="1900" kern="1200" dirty="0" smtClean="0"/>
            <a:t>Steep learning curve for very large data sets</a:t>
          </a:r>
          <a:endParaRPr lang="en-US" sz="1900" kern="1200" dirty="0"/>
        </a:p>
      </dsp:txBody>
      <dsp:txXfrm>
        <a:off x="6428450" y="1095673"/>
        <a:ext cx="2351761" cy="1491398"/>
      </dsp:txXfrm>
    </dsp:sp>
    <dsp:sp modelId="{047F5837-10E2-4FFC-A492-DB8A19EF48CA}">
      <dsp:nvSpPr>
        <dsp:cNvPr id="0" name=""/>
        <dsp:cNvSpPr/>
      </dsp:nvSpPr>
      <dsp:spPr>
        <a:xfrm>
          <a:off x="6925286" y="2633472"/>
          <a:ext cx="2172943"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Programming API</a:t>
          </a:r>
          <a:endParaRPr lang="en-US" sz="2600" kern="1200" dirty="0"/>
        </a:p>
      </dsp:txBody>
      <dsp:txXfrm>
        <a:off x="6950595" y="2658781"/>
        <a:ext cx="2122325" cy="8134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3/30/2017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3/30/2017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3/30/2017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3/30/2017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3/30/2017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3/30/2017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3/30/2017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3/30/2017</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3/30/2017</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3/30/2017</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3/30/2017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3/30/2017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3/30/2017</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meaningcloud.com/developer/lemmatization-pos-parsing/consol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meaningcloud.com/developer/lemmatization-pos-parsing/console"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eaningcloud.com/demo"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eaningcloud.com/products/excel-addin"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smtClean="0"/>
              <a:t>MeaningCloud</a:t>
            </a:r>
            <a:endParaRPr lang="en-US" dirty="0"/>
          </a:p>
        </p:txBody>
      </p:sp>
      <p:sp>
        <p:nvSpPr>
          <p:cNvPr id="4" name="Subtitle 3"/>
          <p:cNvSpPr>
            <a:spLocks noGrp="1"/>
          </p:cNvSpPr>
          <p:nvPr>
            <p:ph type="subTitle" idx="1"/>
          </p:nvPr>
        </p:nvSpPr>
        <p:spPr/>
        <p:txBody>
          <a:bodyPr/>
          <a:lstStyle/>
          <a:p>
            <a:r>
              <a:rPr lang="it-IT" dirty="0" smtClean="0"/>
              <a:t>Language processing for Digital humanities</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476" y="0"/>
            <a:ext cx="9599872" cy="6858000"/>
          </a:xfrm>
          <a:prstGeom prst="rect">
            <a:avLst/>
          </a:prstGeom>
        </p:spPr>
      </p:pic>
      <p:sp>
        <p:nvSpPr>
          <p:cNvPr id="4" name="TextBox 3"/>
          <p:cNvSpPr txBox="1"/>
          <p:nvPr/>
        </p:nvSpPr>
        <p:spPr>
          <a:xfrm>
            <a:off x="1979612" y="762000"/>
            <a:ext cx="1992853" cy="1754326"/>
          </a:xfrm>
          <a:prstGeom prst="rect">
            <a:avLst/>
          </a:prstGeom>
          <a:noFill/>
        </p:spPr>
        <p:txBody>
          <a:bodyPr wrap="none" rtlCol="0">
            <a:spAutoFit/>
          </a:bodyPr>
          <a:lstStyle/>
          <a:p>
            <a:r>
              <a:rPr lang="en-US" sz="3600" dirty="0" smtClean="0">
                <a:solidFill>
                  <a:schemeClr val="accent5"/>
                </a:solidFill>
              </a:rPr>
              <a:t>Sample </a:t>
            </a:r>
          </a:p>
          <a:p>
            <a:r>
              <a:rPr lang="en-US" sz="3600" dirty="0" smtClean="0">
                <a:solidFill>
                  <a:schemeClr val="accent5"/>
                </a:solidFill>
              </a:rPr>
              <a:t>of an </a:t>
            </a:r>
          </a:p>
          <a:p>
            <a:r>
              <a:rPr lang="en-US" sz="3600" dirty="0" smtClean="0">
                <a:solidFill>
                  <a:schemeClr val="accent5"/>
                </a:solidFill>
              </a:rPr>
              <a:t>Ontology</a:t>
            </a:r>
            <a:endParaRPr lang="en-US" sz="3600" dirty="0">
              <a:solidFill>
                <a:schemeClr val="accent5"/>
              </a:solidFill>
            </a:endParaRPr>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Sentiment Analysis</a:t>
            </a:r>
            <a:endParaRPr lang="en-US" dirty="0"/>
          </a:p>
        </p:txBody>
      </p:sp>
      <p:sp>
        <p:nvSpPr>
          <p:cNvPr id="4" name="Text Placeholder 3"/>
          <p:cNvSpPr>
            <a:spLocks noGrp="1"/>
          </p:cNvSpPr>
          <p:nvPr>
            <p:ph type="body" sz="half" idx="2"/>
          </p:nvPr>
        </p:nvSpPr>
        <p:spPr/>
        <p:txBody>
          <a:bodyPr/>
          <a:lstStyle/>
          <a:p>
            <a:r>
              <a:rPr lang="en-US" dirty="0" smtClean="0"/>
              <a:t>Positive, negative etc. </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4341812" y="577694"/>
            <a:ext cx="6607479" cy="5702612"/>
          </a:xfrm>
        </p:spPr>
      </p:pic>
    </p:spTree>
    <p:extLst>
      <p:ext uri="{BB962C8B-B14F-4D97-AF65-F5344CB8AC3E}">
        <p14:creationId xmlns:p14="http://schemas.microsoft.com/office/powerpoint/2010/main" val="202147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Lemmatization, Parts of Speech</a:t>
            </a:r>
            <a:endParaRPr lang="en-US" dirty="0"/>
          </a:p>
        </p:txBody>
      </p:sp>
      <p:sp>
        <p:nvSpPr>
          <p:cNvPr id="3" name="Content Placeholder 2"/>
          <p:cNvSpPr>
            <a:spLocks noGrp="1"/>
          </p:cNvSpPr>
          <p:nvPr>
            <p:ph sz="half" idx="1"/>
          </p:nvPr>
        </p:nvSpPr>
        <p:spPr/>
        <p:txBody>
          <a:bodyPr/>
          <a:lstStyle/>
          <a:p>
            <a:pPr marL="0" indent="0">
              <a:buNone/>
            </a:pPr>
            <a:r>
              <a:rPr lang="en-US" dirty="0" smtClean="0"/>
              <a:t>How We Used It</a:t>
            </a:r>
          </a:p>
          <a:p>
            <a:r>
              <a:rPr lang="en-US" dirty="0" smtClean="0"/>
              <a:t>Our PHP script fed 4,000 text files to the </a:t>
            </a:r>
            <a:r>
              <a:rPr lang="en-US" dirty="0" err="1" smtClean="0"/>
              <a:t>MeaningCloud</a:t>
            </a:r>
            <a:r>
              <a:rPr lang="en-US" dirty="0" smtClean="0"/>
              <a:t> service one-at-a-time</a:t>
            </a:r>
            <a:endParaRPr lang="en-US" dirty="0"/>
          </a:p>
          <a:p>
            <a:r>
              <a:rPr lang="en-US" dirty="0" smtClean="0"/>
              <a:t>Believe it or not, this was the #1 song of 1965.</a:t>
            </a:r>
            <a:endParaRPr lang="en-US" dirty="0"/>
          </a:p>
        </p:txBody>
      </p:sp>
      <p:sp>
        <p:nvSpPr>
          <p:cNvPr id="4" name="Content Placeholder 3"/>
          <p:cNvSpPr>
            <a:spLocks noGrp="1"/>
          </p:cNvSpPr>
          <p:nvPr>
            <p:ph sz="half" idx="2"/>
          </p:nvPr>
        </p:nvSpPr>
        <p:spPr>
          <a:solidFill>
            <a:schemeClr val="tx1">
              <a:lumMod val="95000"/>
            </a:schemeClr>
          </a:solidFill>
        </p:spPr>
        <p:txBody>
          <a:bodyPr>
            <a:normAutofit/>
          </a:bodyPr>
          <a:lstStyle/>
          <a:p>
            <a:pPr marL="0" indent="0">
              <a:buNone/>
            </a:pPr>
            <a:endParaRPr lang="en-US" sz="2000" i="1" dirty="0" smtClean="0">
              <a:solidFill>
                <a:schemeClr val="bg2"/>
              </a:solidFill>
            </a:endParaRPr>
          </a:p>
          <a:p>
            <a:pPr marL="0" indent="0">
              <a:buNone/>
            </a:pPr>
            <a:r>
              <a:rPr lang="en-US" sz="2000" i="1" dirty="0" smtClean="0">
                <a:solidFill>
                  <a:schemeClr val="bg2"/>
                </a:solidFill>
              </a:rPr>
              <a:t>Uno</a:t>
            </a:r>
            <a:r>
              <a:rPr lang="en-US" sz="2000" i="1" dirty="0">
                <a:solidFill>
                  <a:schemeClr val="bg2"/>
                </a:solidFill>
              </a:rPr>
              <a:t>, dos, one, two, </a:t>
            </a:r>
            <a:r>
              <a:rPr lang="en-US" sz="2000" i="1" dirty="0" err="1">
                <a:solidFill>
                  <a:schemeClr val="bg2"/>
                </a:solidFill>
              </a:rPr>
              <a:t>tres</a:t>
            </a:r>
            <a:r>
              <a:rPr lang="en-US" sz="2000" i="1" dirty="0">
                <a:solidFill>
                  <a:schemeClr val="bg2"/>
                </a:solidFill>
              </a:rPr>
              <a:t>, </a:t>
            </a:r>
            <a:r>
              <a:rPr lang="en-US" sz="2000" i="1" dirty="0" err="1">
                <a:solidFill>
                  <a:schemeClr val="bg2"/>
                </a:solidFill>
              </a:rPr>
              <a:t>quatro</a:t>
            </a:r>
            <a:endParaRPr lang="en-US" sz="2000" i="1" dirty="0">
              <a:solidFill>
                <a:schemeClr val="bg2"/>
              </a:solidFill>
            </a:endParaRPr>
          </a:p>
          <a:p>
            <a:pPr marL="0" indent="0">
              <a:buNone/>
            </a:pPr>
            <a:r>
              <a:rPr lang="en-US" sz="2000" i="1" dirty="0" err="1">
                <a:solidFill>
                  <a:schemeClr val="bg2"/>
                </a:solidFill>
              </a:rPr>
              <a:t>Matty</a:t>
            </a:r>
            <a:r>
              <a:rPr lang="en-US" sz="2000" i="1" dirty="0">
                <a:solidFill>
                  <a:schemeClr val="bg2"/>
                </a:solidFill>
              </a:rPr>
              <a:t> told </a:t>
            </a:r>
            <a:r>
              <a:rPr lang="en-US" sz="2000" i="1" dirty="0" err="1">
                <a:solidFill>
                  <a:schemeClr val="bg2"/>
                </a:solidFill>
              </a:rPr>
              <a:t>Hatty</a:t>
            </a:r>
            <a:r>
              <a:rPr lang="en-US" sz="2000" i="1" dirty="0">
                <a:solidFill>
                  <a:schemeClr val="bg2"/>
                </a:solidFill>
              </a:rPr>
              <a:t> about a thing she saw.</a:t>
            </a:r>
          </a:p>
          <a:p>
            <a:pPr marL="0" indent="0">
              <a:buNone/>
            </a:pPr>
            <a:r>
              <a:rPr lang="en-US" sz="2000" i="1" dirty="0">
                <a:solidFill>
                  <a:schemeClr val="bg2"/>
                </a:solidFill>
              </a:rPr>
              <a:t>Had two big horns and a wooly jaw.</a:t>
            </a:r>
          </a:p>
          <a:p>
            <a:pPr marL="0" indent="0">
              <a:buNone/>
            </a:pPr>
            <a:r>
              <a:rPr lang="en-US" sz="2000" i="1" dirty="0">
                <a:solidFill>
                  <a:schemeClr val="bg2"/>
                </a:solidFill>
              </a:rPr>
              <a:t>Wooly bully, wooly bully.</a:t>
            </a:r>
          </a:p>
          <a:p>
            <a:pPr marL="0" indent="0">
              <a:buNone/>
            </a:pPr>
            <a:r>
              <a:rPr lang="en-US" sz="2000" i="1" dirty="0">
                <a:solidFill>
                  <a:schemeClr val="bg2"/>
                </a:solidFill>
              </a:rPr>
              <a:t>Wooly bully, wooly bully, wooly bully.</a:t>
            </a:r>
          </a:p>
        </p:txBody>
      </p:sp>
    </p:spTree>
    <p:extLst>
      <p:ext uri="{BB962C8B-B14F-4D97-AF65-F5344CB8AC3E}">
        <p14:creationId xmlns:p14="http://schemas.microsoft.com/office/powerpoint/2010/main" val="25649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81000"/>
            <a:ext cx="4572000" cy="1371600"/>
          </a:xfrm>
        </p:spPr>
        <p:txBody>
          <a:bodyPr>
            <a:normAutofit fontScale="90000"/>
          </a:bodyPr>
          <a:lstStyle/>
          <a:p>
            <a:r>
              <a:rPr lang="en-US" dirty="0" smtClean="0"/>
              <a:t>Parsing, </a:t>
            </a:r>
            <a:br>
              <a:rPr lang="en-US" dirty="0" smtClean="0"/>
            </a:br>
            <a:r>
              <a:rPr lang="en-US" dirty="0" smtClean="0"/>
              <a:t>Lemmatization, </a:t>
            </a:r>
            <a:br>
              <a:rPr lang="en-US" dirty="0" smtClean="0"/>
            </a:br>
            <a:r>
              <a:rPr lang="en-US" dirty="0" smtClean="0"/>
              <a:t>Parts of Speech</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How We Used It</a:t>
            </a:r>
          </a:p>
          <a:p>
            <a:r>
              <a:rPr lang="en-US" dirty="0" err="1" smtClean="0"/>
              <a:t>MeaningCloud</a:t>
            </a:r>
            <a:r>
              <a:rPr lang="en-US" dirty="0" smtClean="0"/>
              <a:t> returns a JSON file for each – a </a:t>
            </a:r>
            <a:r>
              <a:rPr lang="en-US" dirty="0" err="1" smtClean="0"/>
              <a:t>parseable</a:t>
            </a:r>
            <a:r>
              <a:rPr lang="en-US" dirty="0" smtClean="0"/>
              <a:t> array built in </a:t>
            </a:r>
            <a:r>
              <a:rPr lang="en-US" dirty="0" err="1" smtClean="0"/>
              <a:t>Javascript</a:t>
            </a:r>
            <a:r>
              <a:rPr lang="en-US" dirty="0" smtClean="0"/>
              <a:t> which is easily machine-readable</a:t>
            </a:r>
          </a:p>
          <a:p>
            <a:r>
              <a:rPr lang="en-US" dirty="0" smtClean="0"/>
              <a:t>Important points are token lists, types, sub-token lists, tags</a:t>
            </a:r>
            <a:endParaRPr lang="en-US" dirty="0"/>
          </a:p>
        </p:txBody>
      </p:sp>
      <p:sp>
        <p:nvSpPr>
          <p:cNvPr id="5" name="Content Placeholder 4"/>
          <p:cNvSpPr>
            <a:spLocks noGrp="1"/>
          </p:cNvSpPr>
          <p:nvPr>
            <p:ph sz="half" idx="2"/>
          </p:nvPr>
        </p:nvSpPr>
        <p:spPr>
          <a:xfrm>
            <a:off x="6229183" y="304800"/>
            <a:ext cx="4419600" cy="6324600"/>
          </a:xfrm>
          <a:solidFill>
            <a:schemeClr val="tx1">
              <a:lumMod val="95000"/>
            </a:schemeClr>
          </a:solidFill>
        </p:spPr>
        <p:txBody>
          <a:bodyPr>
            <a:noAutofit/>
          </a:bodyPr>
          <a:lstStyle/>
          <a:p>
            <a:pPr marL="0" indent="0">
              <a:lnSpc>
                <a:spcPts val="0"/>
              </a:lnSpc>
              <a:buNone/>
            </a:pPr>
            <a:endParaRPr lang="en-US" sz="1000" dirty="0" smtClean="0">
              <a:solidFill>
                <a:schemeClr val="bg2"/>
              </a:solidFill>
            </a:endParaRPr>
          </a:p>
          <a:p>
            <a:pPr marL="0" indent="0">
              <a:lnSpc>
                <a:spcPts val="0"/>
              </a:lnSpc>
              <a:buNone/>
            </a:pPr>
            <a:r>
              <a:rPr lang="en-US" sz="1000" dirty="0" smtClean="0">
                <a:solidFill>
                  <a:schemeClr val="bg2"/>
                </a:solidFill>
              </a:rPr>
              <a:t>{</a:t>
            </a:r>
            <a:r>
              <a:rPr lang="en-US" sz="1000" dirty="0">
                <a:solidFill>
                  <a:schemeClr val="bg2"/>
                </a:solidFill>
              </a:rPr>
              <a:t>type: "sentence",</a:t>
            </a:r>
          </a:p>
          <a:p>
            <a:pPr marL="0" indent="0">
              <a:lnSpc>
                <a:spcPts val="0"/>
              </a:lnSpc>
              <a:buNone/>
            </a:pPr>
            <a:r>
              <a:rPr lang="en-US" sz="1000" dirty="0">
                <a:solidFill>
                  <a:schemeClr val="bg2"/>
                </a:solidFill>
              </a:rPr>
              <a:t>id: "53",</a:t>
            </a:r>
          </a:p>
          <a:p>
            <a:pPr marL="0" indent="0">
              <a:lnSpc>
                <a:spcPts val="0"/>
              </a:lnSpc>
              <a:buNone/>
            </a:pPr>
            <a:r>
              <a:rPr lang="en-US" sz="1000" dirty="0" err="1">
                <a:solidFill>
                  <a:schemeClr val="bg2"/>
                </a:solidFill>
              </a:rPr>
              <a:t>inip</a:t>
            </a:r>
            <a:r>
              <a:rPr lang="en-US" sz="1000" dirty="0">
                <a:solidFill>
                  <a:schemeClr val="bg2"/>
                </a:solidFill>
              </a:rPr>
              <a:t>: "36",</a:t>
            </a:r>
          </a:p>
          <a:p>
            <a:pPr marL="0" indent="0">
              <a:lnSpc>
                <a:spcPts val="0"/>
              </a:lnSpc>
              <a:buNone/>
            </a:pPr>
            <a:r>
              <a:rPr lang="en-US" sz="1000" dirty="0" err="1">
                <a:solidFill>
                  <a:schemeClr val="bg2"/>
                </a:solidFill>
              </a:rPr>
              <a:t>endp</a:t>
            </a:r>
            <a:r>
              <a:rPr lang="en-US" sz="1000" dirty="0">
                <a:solidFill>
                  <a:schemeClr val="bg2"/>
                </a:solidFill>
              </a:rPr>
              <a:t>: "74",</a:t>
            </a:r>
          </a:p>
          <a:p>
            <a:pPr marL="0" indent="0">
              <a:lnSpc>
                <a:spcPts val="0"/>
              </a:lnSpc>
              <a:buNone/>
            </a:pPr>
            <a:r>
              <a:rPr lang="en-US" sz="1000" dirty="0">
                <a:solidFill>
                  <a:schemeClr val="bg2"/>
                </a:solidFill>
                <a:hlinkClick r:id="rId2"/>
              </a:rPr>
              <a:t>style</a:t>
            </a:r>
            <a:r>
              <a:rPr lang="en-US" sz="1000" dirty="0">
                <a:solidFill>
                  <a:schemeClr val="bg2"/>
                </a:solidFill>
              </a:rPr>
              <a:t>: {</a:t>
            </a:r>
          </a:p>
          <a:p>
            <a:pPr marL="231775" lvl="1" indent="0">
              <a:lnSpc>
                <a:spcPts val="0"/>
              </a:lnSpc>
              <a:buNone/>
            </a:pPr>
            <a:r>
              <a:rPr lang="en-US" sz="1000" dirty="0" err="1">
                <a:solidFill>
                  <a:schemeClr val="bg2"/>
                </a:solidFill>
              </a:rPr>
              <a:t>isBold</a:t>
            </a:r>
            <a:r>
              <a:rPr lang="en-US" sz="1000" dirty="0">
                <a:solidFill>
                  <a:schemeClr val="bg2"/>
                </a:solidFill>
              </a:rPr>
              <a:t>: "no",</a:t>
            </a:r>
          </a:p>
          <a:p>
            <a:pPr marL="231775" lvl="1" indent="0">
              <a:lnSpc>
                <a:spcPts val="0"/>
              </a:lnSpc>
              <a:buNone/>
            </a:pPr>
            <a:r>
              <a:rPr lang="en-US" sz="1000" dirty="0" err="1">
                <a:solidFill>
                  <a:schemeClr val="bg2"/>
                </a:solidFill>
              </a:rPr>
              <a:t>isItalics</a:t>
            </a:r>
            <a:r>
              <a:rPr lang="en-US" sz="1000" dirty="0">
                <a:solidFill>
                  <a:schemeClr val="bg2"/>
                </a:solidFill>
              </a:rPr>
              <a:t>: "no",</a:t>
            </a:r>
          </a:p>
          <a:p>
            <a:pPr marL="231775" lvl="1" indent="0">
              <a:lnSpc>
                <a:spcPts val="0"/>
              </a:lnSpc>
              <a:buNone/>
            </a:pPr>
            <a:r>
              <a:rPr lang="en-US" sz="1000" dirty="0" err="1">
                <a:solidFill>
                  <a:schemeClr val="bg2"/>
                </a:solidFill>
              </a:rPr>
              <a:t>isUnderlined</a:t>
            </a:r>
            <a:r>
              <a:rPr lang="en-US" sz="1000" dirty="0">
                <a:solidFill>
                  <a:schemeClr val="bg2"/>
                </a:solidFill>
              </a:rPr>
              <a:t>: "no",</a:t>
            </a:r>
          </a:p>
          <a:p>
            <a:pPr marL="231775" lvl="1" indent="0">
              <a:lnSpc>
                <a:spcPts val="0"/>
              </a:lnSpc>
              <a:buNone/>
            </a:pPr>
            <a:r>
              <a:rPr lang="en-US" sz="1000" dirty="0" err="1">
                <a:solidFill>
                  <a:schemeClr val="bg2"/>
                </a:solidFill>
              </a:rPr>
              <a:t>isTitle</a:t>
            </a:r>
            <a:r>
              <a:rPr lang="en-US" sz="1000" dirty="0">
                <a:solidFill>
                  <a:schemeClr val="bg2"/>
                </a:solidFill>
              </a:rPr>
              <a:t>: "no"</a:t>
            </a:r>
          </a:p>
          <a:p>
            <a:pPr marL="0" indent="0">
              <a:lnSpc>
                <a:spcPts val="0"/>
              </a:lnSpc>
              <a:buNone/>
            </a:pPr>
            <a:r>
              <a:rPr lang="en-US" sz="1000" dirty="0">
                <a:solidFill>
                  <a:schemeClr val="bg2"/>
                </a:solidFill>
              </a:rPr>
              <a:t>},</a:t>
            </a:r>
          </a:p>
          <a:p>
            <a:pPr marL="0" indent="0">
              <a:lnSpc>
                <a:spcPts val="0"/>
              </a:lnSpc>
              <a:buNone/>
            </a:pPr>
            <a:r>
              <a:rPr lang="en-US" sz="1000" dirty="0">
                <a:solidFill>
                  <a:schemeClr val="bg2"/>
                </a:solidFill>
              </a:rPr>
              <a:t>separation: "A",</a:t>
            </a:r>
          </a:p>
          <a:p>
            <a:pPr marL="0" indent="0">
              <a:lnSpc>
                <a:spcPts val="0"/>
              </a:lnSpc>
              <a:buNone/>
            </a:pPr>
            <a:r>
              <a:rPr lang="en-US" sz="1000" dirty="0" err="1">
                <a:solidFill>
                  <a:schemeClr val="bg2"/>
                </a:solidFill>
              </a:rPr>
              <a:t>quote_level</a:t>
            </a:r>
            <a:r>
              <a:rPr lang="en-US" sz="1000" dirty="0">
                <a:solidFill>
                  <a:schemeClr val="bg2"/>
                </a:solidFill>
              </a:rPr>
              <a:t>: "0",</a:t>
            </a:r>
          </a:p>
          <a:p>
            <a:pPr marL="0" indent="0">
              <a:lnSpc>
                <a:spcPts val="0"/>
              </a:lnSpc>
              <a:buNone/>
            </a:pPr>
            <a:r>
              <a:rPr lang="en-US" sz="1000" dirty="0" err="1">
                <a:solidFill>
                  <a:schemeClr val="bg2"/>
                </a:solidFill>
              </a:rPr>
              <a:t>affected_by_negation</a:t>
            </a:r>
            <a:r>
              <a:rPr lang="en-US" sz="1000" dirty="0">
                <a:solidFill>
                  <a:schemeClr val="bg2"/>
                </a:solidFill>
              </a:rPr>
              <a:t>: "no",</a:t>
            </a:r>
          </a:p>
          <a:p>
            <a:pPr marL="0" indent="0">
              <a:lnSpc>
                <a:spcPts val="0"/>
              </a:lnSpc>
              <a:buNone/>
            </a:pPr>
            <a:r>
              <a:rPr lang="en-US" sz="1000" dirty="0" err="1">
                <a:solidFill>
                  <a:schemeClr val="bg2"/>
                </a:solidFill>
                <a:hlinkClick r:id="rId2"/>
              </a:rPr>
              <a:t>token_list</a:t>
            </a:r>
            <a:r>
              <a:rPr lang="en-US" sz="1000" dirty="0">
                <a:solidFill>
                  <a:schemeClr val="bg2"/>
                </a:solidFill>
              </a:rPr>
              <a:t>: [</a:t>
            </a:r>
          </a:p>
          <a:p>
            <a:pPr marL="231775" lvl="1" indent="0">
              <a:lnSpc>
                <a:spcPts val="0"/>
              </a:lnSpc>
              <a:buNone/>
            </a:pPr>
            <a:r>
              <a:rPr lang="en-US" sz="1000" dirty="0">
                <a:solidFill>
                  <a:schemeClr val="bg2"/>
                </a:solidFill>
              </a:rPr>
              <a:t>{</a:t>
            </a:r>
          </a:p>
          <a:p>
            <a:pPr marL="463550" lvl="2" indent="0">
              <a:lnSpc>
                <a:spcPts val="800"/>
              </a:lnSpc>
              <a:buNone/>
            </a:pPr>
            <a:r>
              <a:rPr lang="en-US" sz="1000" dirty="0">
                <a:solidFill>
                  <a:schemeClr val="bg2"/>
                </a:solidFill>
              </a:rPr>
              <a:t>type: "phrase",</a:t>
            </a:r>
          </a:p>
          <a:p>
            <a:pPr marL="463550" lvl="2" indent="0">
              <a:lnSpc>
                <a:spcPts val="800"/>
              </a:lnSpc>
              <a:buNone/>
            </a:pPr>
            <a:r>
              <a:rPr lang="en-US" sz="1000" dirty="0">
                <a:solidFill>
                  <a:schemeClr val="bg2"/>
                </a:solidFill>
              </a:rPr>
              <a:t>form: "</a:t>
            </a:r>
            <a:r>
              <a:rPr lang="en-US" sz="1000" dirty="0" err="1">
                <a:solidFill>
                  <a:schemeClr val="bg2"/>
                </a:solidFill>
              </a:rPr>
              <a:t>Matty</a:t>
            </a:r>
            <a:r>
              <a:rPr lang="en-US" sz="1000" dirty="0">
                <a:solidFill>
                  <a:schemeClr val="bg2"/>
                </a:solidFill>
              </a:rPr>
              <a:t> told </a:t>
            </a:r>
            <a:r>
              <a:rPr lang="en-US" sz="1000" dirty="0" err="1">
                <a:solidFill>
                  <a:schemeClr val="bg2"/>
                </a:solidFill>
              </a:rPr>
              <a:t>Hatty</a:t>
            </a:r>
            <a:r>
              <a:rPr lang="en-US" sz="1000" dirty="0">
                <a:solidFill>
                  <a:schemeClr val="bg2"/>
                </a:solidFill>
              </a:rPr>
              <a:t> about a thing she saw",</a:t>
            </a:r>
          </a:p>
          <a:p>
            <a:pPr marL="463550" lvl="2" indent="0">
              <a:lnSpc>
                <a:spcPts val="800"/>
              </a:lnSpc>
              <a:buNone/>
            </a:pPr>
            <a:r>
              <a:rPr lang="en-US" sz="1000" dirty="0">
                <a:solidFill>
                  <a:schemeClr val="bg2"/>
                </a:solidFill>
              </a:rPr>
              <a:t>id: "71",</a:t>
            </a:r>
          </a:p>
          <a:p>
            <a:pPr marL="463550" lvl="2" indent="0">
              <a:lnSpc>
                <a:spcPts val="800"/>
              </a:lnSpc>
              <a:buNone/>
            </a:pPr>
            <a:r>
              <a:rPr lang="en-US" sz="1000" dirty="0" err="1">
                <a:solidFill>
                  <a:schemeClr val="bg2"/>
                </a:solidFill>
              </a:rPr>
              <a:t>inip</a:t>
            </a:r>
            <a:r>
              <a:rPr lang="en-US" sz="1000" dirty="0">
                <a:solidFill>
                  <a:schemeClr val="bg2"/>
                </a:solidFill>
              </a:rPr>
              <a:t>: "36",</a:t>
            </a:r>
          </a:p>
          <a:p>
            <a:pPr marL="463550" lvl="2" indent="0">
              <a:lnSpc>
                <a:spcPts val="800"/>
              </a:lnSpc>
              <a:buNone/>
            </a:pPr>
            <a:r>
              <a:rPr lang="en-US" sz="1000" dirty="0" err="1">
                <a:solidFill>
                  <a:schemeClr val="bg2"/>
                </a:solidFill>
              </a:rPr>
              <a:t>endp</a:t>
            </a:r>
            <a:r>
              <a:rPr lang="en-US" sz="1000" dirty="0">
                <a:solidFill>
                  <a:schemeClr val="bg2"/>
                </a:solidFill>
              </a:rPr>
              <a:t>: "73",</a:t>
            </a:r>
          </a:p>
          <a:p>
            <a:pPr marL="463550" lvl="2" indent="0">
              <a:lnSpc>
                <a:spcPts val="800"/>
              </a:lnSpc>
              <a:buNone/>
            </a:pPr>
            <a:r>
              <a:rPr lang="en-US" sz="1000" dirty="0">
                <a:solidFill>
                  <a:schemeClr val="bg2"/>
                </a:solidFill>
                <a:hlinkClick r:id="rId2"/>
              </a:rPr>
              <a:t>style</a:t>
            </a:r>
            <a:r>
              <a:rPr lang="en-US" sz="1000" dirty="0">
                <a:solidFill>
                  <a:schemeClr val="bg2"/>
                </a:solidFill>
              </a:rPr>
              <a:t>: {</a:t>
            </a:r>
            <a:r>
              <a:rPr lang="en-US" sz="1000" dirty="0">
                <a:solidFill>
                  <a:schemeClr val="bg2"/>
                </a:solidFill>
                <a:hlinkClick r:id="rId2"/>
              </a:rPr>
              <a:t>4 items</a:t>
            </a:r>
            <a:r>
              <a:rPr lang="en-US" sz="1000" dirty="0">
                <a:solidFill>
                  <a:schemeClr val="bg2"/>
                </a:solidFill>
              </a:rPr>
              <a:t>},</a:t>
            </a:r>
          </a:p>
          <a:p>
            <a:pPr marL="463550" lvl="2" indent="0">
              <a:lnSpc>
                <a:spcPts val="800"/>
              </a:lnSpc>
              <a:buNone/>
            </a:pPr>
            <a:r>
              <a:rPr lang="en-US" sz="1000" dirty="0">
                <a:solidFill>
                  <a:schemeClr val="bg2"/>
                </a:solidFill>
              </a:rPr>
              <a:t>separation: "_",</a:t>
            </a:r>
          </a:p>
          <a:p>
            <a:pPr marL="463550" lvl="2" indent="0">
              <a:lnSpc>
                <a:spcPts val="800"/>
              </a:lnSpc>
              <a:buNone/>
            </a:pPr>
            <a:r>
              <a:rPr lang="en-US" sz="1000" dirty="0" err="1">
                <a:solidFill>
                  <a:schemeClr val="bg2"/>
                </a:solidFill>
              </a:rPr>
              <a:t>quote_level</a:t>
            </a:r>
            <a:r>
              <a:rPr lang="en-US" sz="1000" dirty="0">
                <a:solidFill>
                  <a:schemeClr val="bg2"/>
                </a:solidFill>
              </a:rPr>
              <a:t>: "0",</a:t>
            </a:r>
          </a:p>
          <a:p>
            <a:pPr marL="463550" lvl="2" indent="0">
              <a:lnSpc>
                <a:spcPts val="800"/>
              </a:lnSpc>
              <a:buNone/>
            </a:pPr>
            <a:r>
              <a:rPr lang="en-US" sz="1000" dirty="0" err="1">
                <a:solidFill>
                  <a:schemeClr val="bg2"/>
                </a:solidFill>
              </a:rPr>
              <a:t>affected_by_negation</a:t>
            </a:r>
            <a:r>
              <a:rPr lang="en-US" sz="1000" dirty="0">
                <a:solidFill>
                  <a:schemeClr val="bg2"/>
                </a:solidFill>
              </a:rPr>
              <a:t>: "no",</a:t>
            </a:r>
          </a:p>
          <a:p>
            <a:pPr marL="463550" lvl="2" indent="0">
              <a:lnSpc>
                <a:spcPts val="800"/>
              </a:lnSpc>
              <a:buNone/>
            </a:pPr>
            <a:r>
              <a:rPr lang="en-US" sz="1000" dirty="0" err="1">
                <a:solidFill>
                  <a:schemeClr val="bg2"/>
                </a:solidFill>
                <a:hlinkClick r:id="rId2"/>
              </a:rPr>
              <a:t>analysis_list</a:t>
            </a:r>
            <a:r>
              <a:rPr lang="en-US" sz="1000" dirty="0">
                <a:solidFill>
                  <a:schemeClr val="bg2"/>
                </a:solidFill>
              </a:rPr>
              <a:t>: [</a:t>
            </a:r>
            <a:r>
              <a:rPr lang="en-US" sz="1000" dirty="0">
                <a:solidFill>
                  <a:schemeClr val="bg2"/>
                </a:solidFill>
                <a:hlinkClick r:id="rId2"/>
              </a:rPr>
              <a:t>1 item</a:t>
            </a:r>
            <a:r>
              <a:rPr lang="en-US" sz="1000" dirty="0">
                <a:solidFill>
                  <a:schemeClr val="bg2"/>
                </a:solidFill>
              </a:rPr>
              <a:t>],</a:t>
            </a:r>
          </a:p>
          <a:p>
            <a:pPr marL="463550" lvl="2" indent="0">
              <a:lnSpc>
                <a:spcPts val="800"/>
              </a:lnSpc>
              <a:buNone/>
            </a:pPr>
            <a:r>
              <a:rPr lang="en-US" sz="1000" dirty="0" err="1">
                <a:solidFill>
                  <a:schemeClr val="bg2"/>
                </a:solidFill>
                <a:hlinkClick r:id="rId2"/>
              </a:rPr>
              <a:t>token_list</a:t>
            </a:r>
            <a:r>
              <a:rPr lang="en-US" sz="1000" dirty="0">
                <a:solidFill>
                  <a:schemeClr val="bg2"/>
                </a:solidFill>
              </a:rPr>
              <a:t>: [</a:t>
            </a:r>
          </a:p>
          <a:p>
            <a:pPr marL="682625" lvl="3" indent="0">
              <a:lnSpc>
                <a:spcPts val="800"/>
              </a:lnSpc>
              <a:buNone/>
            </a:pPr>
            <a:r>
              <a:rPr lang="en-US" sz="1000" dirty="0">
                <a:solidFill>
                  <a:schemeClr val="bg2"/>
                </a:solidFill>
              </a:rPr>
              <a:t>{</a:t>
            </a:r>
          </a:p>
          <a:p>
            <a:pPr marL="857250" lvl="4" indent="0">
              <a:lnSpc>
                <a:spcPts val="800"/>
              </a:lnSpc>
              <a:buNone/>
            </a:pPr>
            <a:r>
              <a:rPr lang="en-US" sz="1000" dirty="0">
                <a:solidFill>
                  <a:schemeClr val="bg2"/>
                </a:solidFill>
              </a:rPr>
              <a:t>type: "phrase",</a:t>
            </a:r>
          </a:p>
          <a:p>
            <a:pPr marL="857250" lvl="4" indent="0">
              <a:lnSpc>
                <a:spcPts val="800"/>
              </a:lnSpc>
              <a:buNone/>
            </a:pPr>
            <a:r>
              <a:rPr lang="en-US" sz="1000" dirty="0">
                <a:solidFill>
                  <a:schemeClr val="bg2"/>
                </a:solidFill>
              </a:rPr>
              <a:t>form: "</a:t>
            </a:r>
            <a:r>
              <a:rPr lang="en-US" sz="1000" dirty="0" err="1">
                <a:solidFill>
                  <a:schemeClr val="bg2"/>
                </a:solidFill>
              </a:rPr>
              <a:t>Matty</a:t>
            </a:r>
            <a:r>
              <a:rPr lang="en-US" sz="1000" dirty="0">
                <a:solidFill>
                  <a:schemeClr val="bg2"/>
                </a:solidFill>
              </a:rPr>
              <a:t>",</a:t>
            </a:r>
          </a:p>
          <a:p>
            <a:pPr marL="857250" lvl="4" indent="0">
              <a:lnSpc>
                <a:spcPts val="800"/>
              </a:lnSpc>
              <a:buNone/>
            </a:pPr>
            <a:r>
              <a:rPr lang="en-US" sz="1000" dirty="0">
                <a:solidFill>
                  <a:schemeClr val="bg2"/>
                </a:solidFill>
              </a:rPr>
              <a:t>id: "65",</a:t>
            </a:r>
          </a:p>
          <a:p>
            <a:pPr marL="857250" lvl="4" indent="0">
              <a:lnSpc>
                <a:spcPts val="800"/>
              </a:lnSpc>
              <a:buNone/>
            </a:pPr>
            <a:r>
              <a:rPr lang="en-US" sz="1000" dirty="0" err="1">
                <a:solidFill>
                  <a:schemeClr val="bg2"/>
                </a:solidFill>
              </a:rPr>
              <a:t>inip</a:t>
            </a:r>
            <a:r>
              <a:rPr lang="en-US" sz="1000" dirty="0">
                <a:solidFill>
                  <a:schemeClr val="bg2"/>
                </a:solidFill>
              </a:rPr>
              <a:t>: "36",</a:t>
            </a:r>
          </a:p>
          <a:p>
            <a:pPr marL="857250" lvl="4" indent="0">
              <a:lnSpc>
                <a:spcPts val="800"/>
              </a:lnSpc>
              <a:buNone/>
            </a:pPr>
            <a:r>
              <a:rPr lang="en-US" sz="1000" dirty="0" err="1">
                <a:solidFill>
                  <a:schemeClr val="bg2"/>
                </a:solidFill>
              </a:rPr>
              <a:t>endp</a:t>
            </a:r>
            <a:r>
              <a:rPr lang="en-US" sz="1000" dirty="0">
                <a:solidFill>
                  <a:schemeClr val="bg2"/>
                </a:solidFill>
              </a:rPr>
              <a:t>: "40",</a:t>
            </a:r>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81000"/>
            <a:ext cx="4572000" cy="1371600"/>
          </a:xfrm>
        </p:spPr>
        <p:txBody>
          <a:bodyPr>
            <a:normAutofit fontScale="90000"/>
          </a:bodyPr>
          <a:lstStyle/>
          <a:p>
            <a:r>
              <a:rPr lang="en-US" dirty="0" smtClean="0"/>
              <a:t>Parsing, </a:t>
            </a:r>
            <a:br>
              <a:rPr lang="en-US" dirty="0" smtClean="0"/>
            </a:br>
            <a:r>
              <a:rPr lang="en-US" dirty="0" smtClean="0"/>
              <a:t>Lemmatization, </a:t>
            </a:r>
            <a:br>
              <a:rPr lang="en-US" dirty="0" smtClean="0"/>
            </a:br>
            <a:r>
              <a:rPr lang="en-US" dirty="0" smtClean="0"/>
              <a:t>Parts of Speech</a:t>
            </a:r>
            <a:endParaRPr lang="en-US" dirty="0"/>
          </a:p>
        </p:txBody>
      </p:sp>
      <p:sp>
        <p:nvSpPr>
          <p:cNvPr id="3" name="Content Placeholder 2"/>
          <p:cNvSpPr>
            <a:spLocks noGrp="1"/>
          </p:cNvSpPr>
          <p:nvPr>
            <p:ph sz="half" idx="1"/>
          </p:nvPr>
        </p:nvSpPr>
        <p:spPr>
          <a:xfrm>
            <a:off x="1504781" y="1905000"/>
            <a:ext cx="4419599" cy="4571999"/>
          </a:xfrm>
        </p:spPr>
        <p:txBody>
          <a:bodyPr>
            <a:normAutofit fontScale="92500" lnSpcReduction="10000"/>
          </a:bodyPr>
          <a:lstStyle/>
          <a:p>
            <a:pPr marL="0" indent="0">
              <a:buNone/>
            </a:pPr>
            <a:r>
              <a:rPr lang="en-US" dirty="0" smtClean="0"/>
              <a:t>How We Used It</a:t>
            </a:r>
          </a:p>
          <a:p>
            <a:r>
              <a:rPr lang="en-US" dirty="0" smtClean="0"/>
              <a:t>Down to the individual word, in context</a:t>
            </a:r>
          </a:p>
          <a:p>
            <a:r>
              <a:rPr lang="en-US" dirty="0" smtClean="0"/>
              <a:t>Important points are tags and lemmas. Important here, because “tell” is an irregular verb.</a:t>
            </a:r>
          </a:p>
          <a:p>
            <a:r>
              <a:rPr lang="en-US" dirty="0" smtClean="0"/>
              <a:t>This tag translates into:</a:t>
            </a:r>
          </a:p>
          <a:p>
            <a:pPr lvl="1"/>
            <a:r>
              <a:rPr lang="en-US" dirty="0" smtClean="0"/>
              <a:t>Verb, Indicative, no gender, singular and plural, 3</a:t>
            </a:r>
            <a:r>
              <a:rPr lang="en-US" baseline="30000" dirty="0" smtClean="0"/>
              <a:t>rd</a:t>
            </a:r>
            <a:r>
              <a:rPr lang="en-US" dirty="0" smtClean="0"/>
              <a:t> person, Past tense, Simple aspect, Active voice, not transitive, Not auxiliary, Not negative, Normal word, high frequency. </a:t>
            </a:r>
          </a:p>
          <a:p>
            <a:pPr lvl="1"/>
            <a:r>
              <a:rPr lang="en-US" dirty="0" smtClean="0"/>
              <a:t>Original form – the infinitive, is “tell.”</a:t>
            </a:r>
            <a:endParaRPr lang="en-US" dirty="0"/>
          </a:p>
        </p:txBody>
      </p:sp>
      <p:sp>
        <p:nvSpPr>
          <p:cNvPr id="5" name="Content Placeholder 4"/>
          <p:cNvSpPr>
            <a:spLocks noGrp="1"/>
          </p:cNvSpPr>
          <p:nvPr>
            <p:ph sz="half" idx="2"/>
          </p:nvPr>
        </p:nvSpPr>
        <p:spPr>
          <a:xfrm>
            <a:off x="6229183" y="304800"/>
            <a:ext cx="4419600" cy="6324600"/>
          </a:xfrm>
          <a:solidFill>
            <a:schemeClr val="tx1">
              <a:lumMod val="95000"/>
            </a:schemeClr>
          </a:solidFill>
        </p:spPr>
        <p:txBody>
          <a:bodyPr>
            <a:noAutofit/>
          </a:bodyPr>
          <a:lstStyle/>
          <a:p>
            <a:pPr marL="0" indent="0">
              <a:lnSpc>
                <a:spcPts val="1000"/>
              </a:lnSpc>
              <a:buNone/>
            </a:pPr>
            <a:r>
              <a:rPr lang="en-US" sz="1600" dirty="0">
                <a:solidFill>
                  <a:schemeClr val="bg2"/>
                </a:solidFill>
              </a:rPr>
              <a:t>{</a:t>
            </a:r>
          </a:p>
          <a:p>
            <a:pPr marL="231775" lvl="1" indent="0">
              <a:lnSpc>
                <a:spcPts val="1000"/>
              </a:lnSpc>
              <a:buNone/>
            </a:pPr>
            <a:r>
              <a:rPr lang="en-US" sz="1600" dirty="0">
                <a:solidFill>
                  <a:schemeClr val="bg2"/>
                </a:solidFill>
              </a:rPr>
              <a:t>form: "told",</a:t>
            </a:r>
          </a:p>
          <a:p>
            <a:pPr marL="231775" lvl="1" indent="0">
              <a:lnSpc>
                <a:spcPts val="1000"/>
              </a:lnSpc>
              <a:buNone/>
            </a:pPr>
            <a:r>
              <a:rPr lang="en-US" sz="1600" dirty="0">
                <a:solidFill>
                  <a:schemeClr val="bg2"/>
                </a:solidFill>
              </a:rPr>
              <a:t>id: "14",</a:t>
            </a:r>
          </a:p>
          <a:p>
            <a:pPr marL="231775" lvl="1" indent="0">
              <a:lnSpc>
                <a:spcPts val="1000"/>
              </a:lnSpc>
              <a:buNone/>
            </a:pPr>
            <a:r>
              <a:rPr lang="en-US" sz="1600" dirty="0" err="1">
                <a:solidFill>
                  <a:schemeClr val="bg2"/>
                </a:solidFill>
              </a:rPr>
              <a:t>inip</a:t>
            </a:r>
            <a:r>
              <a:rPr lang="en-US" sz="1600" dirty="0">
                <a:solidFill>
                  <a:schemeClr val="bg2"/>
                </a:solidFill>
              </a:rPr>
              <a:t>: "42",</a:t>
            </a:r>
          </a:p>
          <a:p>
            <a:pPr marL="231775" lvl="1" indent="0">
              <a:lnSpc>
                <a:spcPts val="1000"/>
              </a:lnSpc>
              <a:buNone/>
            </a:pPr>
            <a:r>
              <a:rPr lang="en-US" sz="1600" dirty="0" err="1">
                <a:solidFill>
                  <a:schemeClr val="bg2"/>
                </a:solidFill>
              </a:rPr>
              <a:t>endp</a:t>
            </a:r>
            <a:r>
              <a:rPr lang="en-US" sz="1600" dirty="0">
                <a:solidFill>
                  <a:schemeClr val="bg2"/>
                </a:solidFill>
              </a:rPr>
              <a:t>: "45",</a:t>
            </a:r>
          </a:p>
          <a:p>
            <a:pPr marL="231775" lvl="1" indent="0">
              <a:lnSpc>
                <a:spcPts val="1000"/>
              </a:lnSpc>
              <a:buNone/>
            </a:pPr>
            <a:r>
              <a:rPr lang="en-US" sz="1600" dirty="0">
                <a:solidFill>
                  <a:schemeClr val="bg2"/>
                </a:solidFill>
                <a:hlinkClick r:id="rId2"/>
              </a:rPr>
              <a:t>style</a:t>
            </a:r>
            <a:r>
              <a:rPr lang="en-US" sz="1600" dirty="0">
                <a:solidFill>
                  <a:schemeClr val="bg2"/>
                </a:solidFill>
              </a:rPr>
              <a:t>: {</a:t>
            </a:r>
            <a:r>
              <a:rPr lang="en-US" sz="1600" dirty="0">
                <a:solidFill>
                  <a:schemeClr val="bg2"/>
                </a:solidFill>
                <a:hlinkClick r:id="rId2"/>
              </a:rPr>
              <a:t>4 items</a:t>
            </a:r>
            <a:r>
              <a:rPr lang="en-US" sz="1600" dirty="0">
                <a:solidFill>
                  <a:schemeClr val="bg2"/>
                </a:solidFill>
              </a:rPr>
              <a:t>},</a:t>
            </a:r>
          </a:p>
          <a:p>
            <a:pPr marL="231775" lvl="1" indent="0">
              <a:lnSpc>
                <a:spcPts val="1000"/>
              </a:lnSpc>
              <a:buNone/>
            </a:pPr>
            <a:r>
              <a:rPr lang="en-US" sz="1600" dirty="0">
                <a:solidFill>
                  <a:schemeClr val="bg2"/>
                </a:solidFill>
              </a:rPr>
              <a:t>separation: "1",</a:t>
            </a:r>
          </a:p>
          <a:p>
            <a:pPr marL="231775" lvl="1" indent="0">
              <a:lnSpc>
                <a:spcPts val="1000"/>
              </a:lnSpc>
              <a:buNone/>
            </a:pPr>
            <a:r>
              <a:rPr lang="en-US" sz="1600" dirty="0" err="1">
                <a:solidFill>
                  <a:schemeClr val="bg2"/>
                </a:solidFill>
              </a:rPr>
              <a:t>quote_level</a:t>
            </a:r>
            <a:r>
              <a:rPr lang="en-US" sz="1600" dirty="0">
                <a:solidFill>
                  <a:schemeClr val="bg2"/>
                </a:solidFill>
              </a:rPr>
              <a:t>: "0",</a:t>
            </a:r>
          </a:p>
          <a:p>
            <a:pPr marL="231775" lvl="1" indent="0">
              <a:lnSpc>
                <a:spcPts val="1000"/>
              </a:lnSpc>
              <a:buNone/>
            </a:pPr>
            <a:r>
              <a:rPr lang="en-US" sz="1600" dirty="0" err="1">
                <a:solidFill>
                  <a:schemeClr val="bg2"/>
                </a:solidFill>
              </a:rPr>
              <a:t>affected_by_negation</a:t>
            </a:r>
            <a:r>
              <a:rPr lang="en-US" sz="1600" dirty="0">
                <a:solidFill>
                  <a:schemeClr val="bg2"/>
                </a:solidFill>
              </a:rPr>
              <a:t>: "no",</a:t>
            </a:r>
          </a:p>
          <a:p>
            <a:pPr marL="231775" lvl="1" indent="0">
              <a:lnSpc>
                <a:spcPts val="1000"/>
              </a:lnSpc>
              <a:buNone/>
            </a:pPr>
            <a:r>
              <a:rPr lang="en-US" sz="1600" dirty="0" err="1">
                <a:solidFill>
                  <a:schemeClr val="bg2"/>
                </a:solidFill>
                <a:hlinkClick r:id="rId2"/>
              </a:rPr>
              <a:t>syntactic_tree_relation_list</a:t>
            </a:r>
            <a:r>
              <a:rPr lang="en-US" sz="1600" dirty="0">
                <a:solidFill>
                  <a:schemeClr val="bg2"/>
                </a:solidFill>
              </a:rPr>
              <a:t>: [</a:t>
            </a:r>
            <a:r>
              <a:rPr lang="en-US" sz="1600" dirty="0">
                <a:solidFill>
                  <a:schemeClr val="bg2"/>
                </a:solidFill>
                <a:hlinkClick r:id="rId2"/>
              </a:rPr>
              <a:t>2 items</a:t>
            </a:r>
            <a:r>
              <a:rPr lang="en-US" sz="1600" dirty="0">
                <a:solidFill>
                  <a:schemeClr val="bg2"/>
                </a:solidFill>
              </a:rPr>
              <a:t>],</a:t>
            </a:r>
          </a:p>
          <a:p>
            <a:pPr marL="231775" lvl="1" indent="0">
              <a:lnSpc>
                <a:spcPts val="1000"/>
              </a:lnSpc>
              <a:buNone/>
            </a:pPr>
            <a:r>
              <a:rPr lang="en-US" sz="1600" dirty="0" err="1">
                <a:solidFill>
                  <a:schemeClr val="bg2"/>
                </a:solidFill>
                <a:hlinkClick r:id="rId2"/>
              </a:rPr>
              <a:t>analysis_list</a:t>
            </a:r>
            <a:r>
              <a:rPr lang="en-US" sz="1600" dirty="0">
                <a:solidFill>
                  <a:schemeClr val="bg2"/>
                </a:solidFill>
              </a:rPr>
              <a:t>: [</a:t>
            </a:r>
          </a:p>
          <a:p>
            <a:pPr marL="463550" lvl="2" indent="0">
              <a:lnSpc>
                <a:spcPts val="1000"/>
              </a:lnSpc>
              <a:buNone/>
            </a:pPr>
            <a:r>
              <a:rPr lang="en-US" sz="1600" dirty="0">
                <a:solidFill>
                  <a:schemeClr val="bg2"/>
                </a:solidFill>
              </a:rPr>
              <a:t>{</a:t>
            </a:r>
          </a:p>
          <a:p>
            <a:pPr marL="682625" lvl="3" indent="0">
              <a:lnSpc>
                <a:spcPts val="1000"/>
              </a:lnSpc>
              <a:buNone/>
            </a:pPr>
            <a:r>
              <a:rPr lang="en-US" dirty="0">
                <a:solidFill>
                  <a:schemeClr val="bg2"/>
                </a:solidFill>
              </a:rPr>
              <a:t>tag: "VI-U3ASA-N-N7",</a:t>
            </a:r>
          </a:p>
          <a:p>
            <a:pPr marL="682625" lvl="3" indent="0">
              <a:lnSpc>
                <a:spcPts val="1000"/>
              </a:lnSpc>
              <a:buNone/>
            </a:pPr>
            <a:r>
              <a:rPr lang="en-US" dirty="0">
                <a:solidFill>
                  <a:schemeClr val="bg2"/>
                </a:solidFill>
              </a:rPr>
              <a:t>lemma: "tell",</a:t>
            </a:r>
          </a:p>
          <a:p>
            <a:pPr marL="682625" lvl="3" indent="0">
              <a:lnSpc>
                <a:spcPts val="1000"/>
              </a:lnSpc>
              <a:buNone/>
            </a:pPr>
            <a:r>
              <a:rPr lang="en-US" dirty="0" err="1">
                <a:solidFill>
                  <a:schemeClr val="bg2"/>
                </a:solidFill>
              </a:rPr>
              <a:t>original_form</a:t>
            </a:r>
            <a:r>
              <a:rPr lang="en-US" dirty="0">
                <a:solidFill>
                  <a:schemeClr val="bg2"/>
                </a:solidFill>
              </a:rPr>
              <a:t>: "told",</a:t>
            </a:r>
          </a:p>
          <a:p>
            <a:pPr marL="682625" lvl="3" indent="0">
              <a:lnSpc>
                <a:spcPts val="1000"/>
              </a:lnSpc>
              <a:buNone/>
            </a:pPr>
            <a:r>
              <a:rPr lang="en-US" dirty="0" err="1">
                <a:solidFill>
                  <a:schemeClr val="bg2"/>
                </a:solidFill>
                <a:hlinkClick r:id="rId2"/>
              </a:rPr>
              <a:t>sense_id_list</a:t>
            </a:r>
            <a:r>
              <a:rPr lang="en-US" dirty="0">
                <a:solidFill>
                  <a:schemeClr val="bg2"/>
                </a:solidFill>
              </a:rPr>
              <a:t>: [</a:t>
            </a:r>
            <a:r>
              <a:rPr lang="en-US" dirty="0">
                <a:solidFill>
                  <a:schemeClr val="bg2"/>
                </a:solidFill>
                <a:hlinkClick r:id="rId2"/>
              </a:rPr>
              <a:t>4 items</a:t>
            </a:r>
            <a:r>
              <a:rPr lang="en-US" dirty="0">
                <a:solidFill>
                  <a:schemeClr val="bg2"/>
                </a:solidFill>
              </a:rPr>
              <a:t>]</a:t>
            </a:r>
          </a:p>
          <a:p>
            <a:pPr marL="463550" lvl="2" indent="0">
              <a:lnSpc>
                <a:spcPts val="1000"/>
              </a:lnSpc>
              <a:buNone/>
            </a:pPr>
            <a:r>
              <a:rPr lang="en-US" sz="1600" dirty="0">
                <a:solidFill>
                  <a:schemeClr val="bg2"/>
                </a:solidFill>
              </a:rPr>
              <a:t>}</a:t>
            </a:r>
          </a:p>
          <a:p>
            <a:pPr marL="231775" lvl="1" indent="0">
              <a:lnSpc>
                <a:spcPts val="1000"/>
              </a:lnSpc>
              <a:buNone/>
            </a:pPr>
            <a:r>
              <a:rPr lang="en-US" sz="1600" dirty="0">
                <a:solidFill>
                  <a:schemeClr val="bg2"/>
                </a:solidFill>
              </a:rPr>
              <a:t>],</a:t>
            </a:r>
          </a:p>
          <a:p>
            <a:pPr marL="231775" lvl="1" indent="0">
              <a:lnSpc>
                <a:spcPts val="1000"/>
              </a:lnSpc>
              <a:buNone/>
            </a:pPr>
            <a:r>
              <a:rPr lang="en-US" sz="1600" dirty="0" err="1">
                <a:solidFill>
                  <a:schemeClr val="bg2"/>
                </a:solidFill>
                <a:hlinkClick r:id="rId2"/>
              </a:rPr>
              <a:t>sense_list</a:t>
            </a:r>
            <a:r>
              <a:rPr lang="en-US" sz="1600" dirty="0">
                <a:solidFill>
                  <a:schemeClr val="bg2"/>
                </a:solidFill>
              </a:rPr>
              <a:t>: [</a:t>
            </a:r>
            <a:r>
              <a:rPr lang="en-US" sz="1600" dirty="0">
                <a:solidFill>
                  <a:schemeClr val="bg2"/>
                </a:solidFill>
                <a:hlinkClick r:id="rId2"/>
              </a:rPr>
              <a:t>4 items</a:t>
            </a:r>
            <a:r>
              <a:rPr lang="en-US" sz="1600" dirty="0">
                <a:solidFill>
                  <a:schemeClr val="bg2"/>
                </a:solidFill>
              </a:rPr>
              <a:t>]</a:t>
            </a:r>
          </a:p>
          <a:p>
            <a:pPr marL="0" indent="0">
              <a:lnSpc>
                <a:spcPts val="1000"/>
              </a:lnSpc>
              <a:buNone/>
            </a:pPr>
            <a:r>
              <a:rPr lang="en-US" sz="1600" dirty="0">
                <a:solidFill>
                  <a:schemeClr val="bg2"/>
                </a:solidFill>
              </a:rPr>
              <a:t>},</a:t>
            </a:r>
          </a:p>
        </p:txBody>
      </p:sp>
    </p:spTree>
    <p:extLst>
      <p:ext uri="{BB962C8B-B14F-4D97-AF65-F5344CB8AC3E}">
        <p14:creationId xmlns:p14="http://schemas.microsoft.com/office/powerpoint/2010/main" val="93883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798" y="0"/>
            <a:ext cx="8811228" cy="6858000"/>
          </a:xfrm>
          <a:prstGeom prst="rect">
            <a:avLst/>
          </a:prstGeom>
        </p:spPr>
      </p:pic>
      <p:sp>
        <p:nvSpPr>
          <p:cNvPr id="34" name="TextBox 33"/>
          <p:cNvSpPr txBox="1"/>
          <p:nvPr/>
        </p:nvSpPr>
        <p:spPr>
          <a:xfrm>
            <a:off x="6780212" y="457200"/>
            <a:ext cx="3025187" cy="1384995"/>
          </a:xfrm>
          <a:prstGeom prst="rect">
            <a:avLst/>
          </a:prstGeom>
          <a:noFill/>
        </p:spPr>
        <p:txBody>
          <a:bodyPr wrap="none" rtlCol="0">
            <a:spAutoFit/>
          </a:bodyPr>
          <a:lstStyle/>
          <a:p>
            <a:pPr algn="r"/>
            <a:r>
              <a:rPr lang="en-US" sz="2800" dirty="0" smtClean="0">
                <a:solidFill>
                  <a:schemeClr val="accent5"/>
                </a:solidFill>
              </a:rPr>
              <a:t>Sample </a:t>
            </a:r>
          </a:p>
          <a:p>
            <a:pPr algn="r"/>
            <a:r>
              <a:rPr lang="en-US" sz="2800" dirty="0" err="1" smtClean="0">
                <a:solidFill>
                  <a:schemeClr val="accent5"/>
                </a:solidFill>
              </a:rPr>
              <a:t>Morphosyntactical</a:t>
            </a:r>
            <a:r>
              <a:rPr lang="en-US" sz="2800" dirty="0" smtClean="0">
                <a:solidFill>
                  <a:schemeClr val="accent5"/>
                </a:solidFill>
              </a:rPr>
              <a:t> </a:t>
            </a:r>
          </a:p>
          <a:p>
            <a:pPr algn="r"/>
            <a:r>
              <a:rPr lang="en-US" sz="2800" dirty="0" smtClean="0">
                <a:solidFill>
                  <a:schemeClr val="accent5"/>
                </a:solidFill>
              </a:rPr>
              <a:t>“tree”</a:t>
            </a:r>
            <a:endParaRPr lang="en-US" sz="2800" dirty="0">
              <a:solidFill>
                <a:schemeClr val="accent5"/>
              </a:solidFill>
            </a:endParaRP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590800"/>
            <a:ext cx="9144001" cy="1371600"/>
          </a:xfrm>
        </p:spPr>
        <p:txBody>
          <a:bodyPr>
            <a:normAutofit fontScale="90000"/>
          </a:bodyPr>
          <a:lstStyle/>
          <a:p>
            <a:r>
              <a:rPr lang="en-US" dirty="0" smtClean="0"/>
              <a:t>Parsing </a:t>
            </a:r>
            <a:r>
              <a:rPr lang="en-US" dirty="0" err="1" smtClean="0"/>
              <a:t>Tagsets</a:t>
            </a:r>
            <a:r>
              <a:rPr lang="en-US" dirty="0" smtClean="0"/>
              <a:t/>
            </a:r>
            <a:br>
              <a:rPr lang="en-US" dirty="0" smtClean="0"/>
            </a:br>
            <a:r>
              <a:rPr lang="en-US" dirty="0"/>
              <a:t/>
            </a:r>
            <a:br>
              <a:rPr lang="en-US" dirty="0"/>
            </a:br>
            <a:r>
              <a:rPr lang="en-US" sz="2800" dirty="0" smtClean="0"/>
              <a:t>AC- - 7 - - - -</a:t>
            </a:r>
            <a:br>
              <a:rPr lang="en-US" sz="2800" dirty="0" smtClean="0"/>
            </a:br>
            <a:r>
              <a:rPr lang="en-US" sz="2800" dirty="0" smtClean="0"/>
              <a:t/>
            </a:r>
            <a:br>
              <a:rPr lang="en-US" sz="2800" dirty="0" smtClean="0"/>
            </a:br>
            <a:r>
              <a:rPr lang="en-US" sz="2800" dirty="0" smtClean="0"/>
              <a:t>Comparative adjective, </a:t>
            </a:r>
            <a:br>
              <a:rPr lang="en-US" sz="2800" dirty="0" smtClean="0"/>
            </a:br>
            <a:r>
              <a:rPr lang="en-US" sz="2800" dirty="0" smtClean="0"/>
              <a:t>high-frequency use – “bigger”</a:t>
            </a:r>
            <a:br>
              <a:rPr lang="en-US" sz="2800" dirty="0" smtClean="0"/>
            </a:br>
            <a:r>
              <a:rPr lang="en-US" sz="2800" dirty="0"/>
              <a:t/>
            </a:r>
            <a:br>
              <a:rPr lang="en-US" sz="2800" dirty="0"/>
            </a:br>
            <a:r>
              <a:rPr lang="en-US" sz="2800" dirty="0" smtClean="0"/>
              <a:t>see</a:t>
            </a:r>
            <a:r>
              <a:rPr lang="en-US" sz="2800" dirty="0"/>
              <a:t>: </a:t>
            </a:r>
            <a:r>
              <a:rPr lang="en-US" sz="2800" dirty="0" smtClean="0"/>
              <a:t/>
            </a:r>
            <a:br>
              <a:rPr lang="en-US" sz="2800" dirty="0" smtClean="0"/>
            </a:br>
            <a:r>
              <a:rPr lang="en-US" sz="2800" i="1" dirty="0" smtClean="0"/>
              <a:t>https</a:t>
            </a:r>
            <a:r>
              <a:rPr lang="en-US" sz="2800" i="1" dirty="0"/>
              <a:t>://www.meaningcloud.com</a:t>
            </a:r>
            <a:r>
              <a:rPr lang="en-US" sz="2800" i="1" dirty="0" smtClean="0"/>
              <a:t>/</a:t>
            </a:r>
            <a:br>
              <a:rPr lang="en-US" sz="2800" i="1" dirty="0" smtClean="0"/>
            </a:br>
            <a:r>
              <a:rPr lang="en-US" sz="2800" i="1" dirty="0" smtClean="0"/>
              <a:t>developer/documentation/</a:t>
            </a:r>
            <a:br>
              <a:rPr lang="en-US" sz="2800" i="1" dirty="0" smtClean="0"/>
            </a:br>
            <a:r>
              <a:rPr lang="en-US" sz="2800" i="1" dirty="0" err="1" smtClean="0"/>
              <a:t>morphosyntactic-tagsets</a:t>
            </a:r>
            <a:r>
              <a:rPr lang="en-US" dirty="0" smtClean="0"/>
              <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638" y="0"/>
            <a:ext cx="5473687" cy="6858000"/>
          </a:xfrm>
          <a:prstGeom prst="rect">
            <a:avLst/>
          </a:prstGeom>
        </p:spPr>
      </p:pic>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590800"/>
            <a:ext cx="9144001" cy="1371600"/>
          </a:xfrm>
        </p:spPr>
        <p:txBody>
          <a:bodyPr>
            <a:normAutofit fontScale="90000"/>
          </a:bodyPr>
          <a:lstStyle/>
          <a:p>
            <a:r>
              <a:rPr lang="en-US" dirty="0" smtClean="0"/>
              <a:t>Parsing </a:t>
            </a:r>
            <a:r>
              <a:rPr lang="en-US" dirty="0" err="1" smtClean="0"/>
              <a:t>Tagsets</a:t>
            </a:r>
            <a:r>
              <a:rPr lang="en-US" dirty="0" smtClean="0"/>
              <a:t/>
            </a:r>
            <a:br>
              <a:rPr lang="en-US" dirty="0" smtClean="0"/>
            </a:br>
            <a:r>
              <a:rPr lang="en-US" dirty="0"/>
              <a:t/>
            </a:r>
            <a:br>
              <a:rPr lang="en-US" dirty="0"/>
            </a:br>
            <a:r>
              <a:rPr lang="en-US" sz="2800" dirty="0" smtClean="0"/>
              <a:t>N - - P A – 6</a:t>
            </a:r>
            <a:br>
              <a:rPr lang="en-US" sz="2800" dirty="0" smtClean="0"/>
            </a:br>
            <a:r>
              <a:rPr lang="en-US" sz="2800" dirty="0" smtClean="0"/>
              <a:t/>
            </a:r>
            <a:br>
              <a:rPr lang="en-US" sz="2800" dirty="0" smtClean="0"/>
            </a:br>
            <a:r>
              <a:rPr lang="en-US" sz="2800" dirty="0" smtClean="0"/>
              <a:t>Plural noun , augmentative</a:t>
            </a:r>
            <a:br>
              <a:rPr lang="en-US" sz="2800" dirty="0" smtClean="0"/>
            </a:br>
            <a:r>
              <a:rPr lang="en-US" sz="2800" dirty="0" smtClean="0"/>
              <a:t>medium-frequency use – “mansions”</a:t>
            </a:r>
            <a:r>
              <a:rPr lang="en-US" dirty="0" smtClean="0"/>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212" y="0"/>
            <a:ext cx="4083659" cy="6858000"/>
          </a:xfrm>
          <a:prstGeom prst="rect">
            <a:avLst/>
          </a:prstGeom>
        </p:spPr>
      </p:pic>
    </p:spTree>
    <p:extLst>
      <p:ext uri="{BB962C8B-B14F-4D97-AF65-F5344CB8AC3E}">
        <p14:creationId xmlns:p14="http://schemas.microsoft.com/office/powerpoint/2010/main" val="164165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Lemmatization, Parts of Speech</a:t>
            </a:r>
            <a:endParaRPr lang="en-US" dirty="0"/>
          </a:p>
        </p:txBody>
      </p:sp>
      <p:sp>
        <p:nvSpPr>
          <p:cNvPr id="3" name="Content Placeholder 2"/>
          <p:cNvSpPr>
            <a:spLocks noGrp="1"/>
          </p:cNvSpPr>
          <p:nvPr>
            <p:ph sz="half" idx="1"/>
          </p:nvPr>
        </p:nvSpPr>
        <p:spPr/>
        <p:txBody>
          <a:bodyPr/>
          <a:lstStyle/>
          <a:p>
            <a:pPr marL="0" indent="0">
              <a:buNone/>
            </a:pPr>
            <a:r>
              <a:rPr lang="en-US" dirty="0" smtClean="0"/>
              <a:t>How We Used It</a:t>
            </a:r>
          </a:p>
          <a:p>
            <a:r>
              <a:rPr lang="en-US" dirty="0" smtClean="0"/>
              <a:t>Our code parsed the resulting JSON data to find individual words and lemmas</a:t>
            </a:r>
          </a:p>
          <a:p>
            <a:r>
              <a:rPr lang="en-US" dirty="0" smtClean="0"/>
              <a:t>Then added them to a usage count column in the database.</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457268539"/>
              </p:ext>
            </p:extLst>
          </p:nvPr>
        </p:nvGraphicFramePr>
        <p:xfrm>
          <a:off x="6229350" y="1905000"/>
          <a:ext cx="5046661" cy="2198370"/>
        </p:xfrm>
        <a:graphic>
          <a:graphicData uri="http://schemas.openxmlformats.org/drawingml/2006/table">
            <a:tbl>
              <a:tblPr firstRow="1" bandRow="1">
                <a:tableStyleId>{073A0DAA-6AF3-43AB-8588-CEC1D06C72B9}</a:tableStyleId>
              </a:tblPr>
              <a:tblGrid>
                <a:gridCol w="803042">
                  <a:extLst>
                    <a:ext uri="{9D8B030D-6E8A-4147-A177-3AD203B41FA5}">
                      <a16:colId xmlns:a16="http://schemas.microsoft.com/office/drawing/2014/main" xmlns="" val="20000"/>
                    </a:ext>
                  </a:extLst>
                </a:gridCol>
                <a:gridCol w="1044137">
                  <a:extLst>
                    <a:ext uri="{9D8B030D-6E8A-4147-A177-3AD203B41FA5}">
                      <a16:colId xmlns:a16="http://schemas.microsoft.com/office/drawing/2014/main" xmlns="" val="20001"/>
                    </a:ext>
                  </a:extLst>
                </a:gridCol>
                <a:gridCol w="1446883">
                  <a:extLst>
                    <a:ext uri="{9D8B030D-6E8A-4147-A177-3AD203B41FA5}">
                      <a16:colId xmlns:a16="http://schemas.microsoft.com/office/drawing/2014/main" xmlns="" val="20002"/>
                    </a:ext>
                  </a:extLst>
                </a:gridCol>
                <a:gridCol w="743267"/>
                <a:gridCol w="1009332"/>
              </a:tblGrid>
              <a:tr h="514350">
                <a:tc>
                  <a:txBody>
                    <a:bodyPr/>
                    <a:lstStyle/>
                    <a:p>
                      <a:r>
                        <a:rPr lang="en-US" dirty="0" smtClean="0"/>
                        <a:t>ID</a:t>
                      </a:r>
                      <a:endParaRPr lang="en-US" dirty="0"/>
                    </a:p>
                  </a:txBody>
                  <a:tcPr anchor="ctr"/>
                </a:tc>
                <a:tc>
                  <a:txBody>
                    <a:bodyPr/>
                    <a:lstStyle/>
                    <a:p>
                      <a:pPr algn="ctr"/>
                      <a:r>
                        <a:rPr lang="en-US" dirty="0" smtClean="0"/>
                        <a:t>artist</a:t>
                      </a:r>
                      <a:endParaRPr lang="en-US" dirty="0"/>
                    </a:p>
                  </a:txBody>
                  <a:tcPr anchor="ctr"/>
                </a:tc>
                <a:tc>
                  <a:txBody>
                    <a:bodyPr/>
                    <a:lstStyle/>
                    <a:p>
                      <a:pPr algn="ctr"/>
                      <a:r>
                        <a:rPr lang="en-US" dirty="0" smtClean="0"/>
                        <a:t>title</a:t>
                      </a:r>
                      <a:endParaRPr lang="en-US" dirty="0"/>
                    </a:p>
                  </a:txBody>
                  <a:tcPr anchor="ctr"/>
                </a:tc>
                <a:tc>
                  <a:txBody>
                    <a:bodyPr/>
                    <a:lstStyle/>
                    <a:p>
                      <a:pPr algn="ctr"/>
                      <a:r>
                        <a:rPr lang="en-US" dirty="0" smtClean="0"/>
                        <a:t>year</a:t>
                      </a:r>
                      <a:endParaRPr lang="en-US" dirty="0"/>
                    </a:p>
                  </a:txBody>
                  <a:tcPr anchor="ctr"/>
                </a:tc>
                <a:tc>
                  <a:txBody>
                    <a:bodyPr/>
                    <a:lstStyle/>
                    <a:p>
                      <a:pPr algn="ctr"/>
                      <a:r>
                        <a:rPr lang="en-US" dirty="0" smtClean="0"/>
                        <a:t>position</a:t>
                      </a:r>
                      <a:endParaRPr lang="en-US" dirty="0"/>
                    </a:p>
                  </a:txBody>
                  <a:tcPr anchor="ctr"/>
                </a:tc>
                <a:extLst>
                  <a:ext uri="{0D108BD9-81ED-4DB2-BD59-A6C34878D82A}">
                    <a16:rowId xmlns:a16="http://schemas.microsoft.com/office/drawing/2014/main" xmlns="" val="10000"/>
                  </a:ext>
                </a:extLst>
              </a:tr>
              <a:tr h="655320">
                <a:tc>
                  <a:txBody>
                    <a:bodyPr/>
                    <a:lstStyle/>
                    <a:p>
                      <a:r>
                        <a:rPr lang="en-US" b="1" dirty="0" smtClean="0">
                          <a:solidFill>
                            <a:srgbClr val="C00000"/>
                          </a:solidFill>
                        </a:rPr>
                        <a:t>4104</a:t>
                      </a:r>
                      <a:endParaRPr lang="en-US" b="1" dirty="0">
                        <a:solidFill>
                          <a:srgbClr val="C00000"/>
                        </a:solidFill>
                      </a:endParaRPr>
                    </a:p>
                  </a:txBody>
                  <a:tcPr anchor="ctr"/>
                </a:tc>
                <a:tc>
                  <a:txBody>
                    <a:bodyPr/>
                    <a:lstStyle/>
                    <a:p>
                      <a:pPr algn="ctr"/>
                      <a:r>
                        <a:rPr lang="en-US" dirty="0" smtClean="0"/>
                        <a:t>1677</a:t>
                      </a:r>
                      <a:endParaRPr lang="en-US" dirty="0"/>
                    </a:p>
                  </a:txBody>
                  <a:tcPr anchor="ctr"/>
                </a:tc>
                <a:tc>
                  <a:txBody>
                    <a:bodyPr/>
                    <a:lstStyle/>
                    <a:p>
                      <a:pPr algn="ctr"/>
                      <a:r>
                        <a:rPr lang="en-US" dirty="0" smtClean="0"/>
                        <a:t>Wooly Bully</a:t>
                      </a:r>
                      <a:endParaRPr lang="en-US" dirty="0"/>
                    </a:p>
                  </a:txBody>
                  <a:tcPr anchor="ctr"/>
                </a:tc>
                <a:tc>
                  <a:txBody>
                    <a:bodyPr/>
                    <a:lstStyle/>
                    <a:p>
                      <a:pPr algn="ctr"/>
                      <a:r>
                        <a:rPr lang="en-US" dirty="0" smtClean="0"/>
                        <a:t>1965</a:t>
                      </a:r>
                      <a:endParaRPr lang="en-US" dirty="0"/>
                    </a:p>
                  </a:txBody>
                  <a:tcPr anchor="ctr"/>
                </a:tc>
                <a:tc>
                  <a:txBody>
                    <a:bodyPr/>
                    <a:lstStyle/>
                    <a:p>
                      <a:pPr algn="ctr"/>
                      <a:r>
                        <a:rPr lang="en-US" dirty="0" smtClean="0"/>
                        <a:t>1</a:t>
                      </a:r>
                      <a:endParaRPr lang="en-US" dirty="0"/>
                    </a:p>
                  </a:txBody>
                  <a:tcPr anchor="ctr"/>
                </a:tc>
                <a:extLst>
                  <a:ext uri="{0D108BD9-81ED-4DB2-BD59-A6C34878D82A}">
                    <a16:rowId xmlns:a16="http://schemas.microsoft.com/office/drawing/2014/main" xmlns="" val="10001"/>
                  </a:ext>
                </a:extLst>
              </a:tr>
              <a:tr h="514350">
                <a:tc>
                  <a:txBody>
                    <a:bodyPr/>
                    <a:lstStyle/>
                    <a:p>
                      <a:r>
                        <a:rPr lang="en-US" dirty="0" smtClean="0"/>
                        <a:t>3046</a:t>
                      </a:r>
                      <a:endParaRPr lang="en-US" dirty="0"/>
                    </a:p>
                  </a:txBody>
                  <a:tcPr anchor="ctr"/>
                </a:tc>
                <a:tc>
                  <a:txBody>
                    <a:bodyPr/>
                    <a:lstStyle/>
                    <a:p>
                      <a:pPr algn="ctr"/>
                      <a:r>
                        <a:rPr lang="en-US" dirty="0" smtClean="0"/>
                        <a:t>1565</a:t>
                      </a:r>
                      <a:endParaRPr lang="en-US" dirty="0"/>
                    </a:p>
                  </a:txBody>
                  <a:tcPr anchor="ctr"/>
                </a:tc>
                <a:tc>
                  <a:txBody>
                    <a:bodyPr/>
                    <a:lstStyle/>
                    <a:p>
                      <a:pPr algn="ctr"/>
                      <a:r>
                        <a:rPr lang="en-US" dirty="0" smtClean="0"/>
                        <a:t>Word Up!</a:t>
                      </a:r>
                      <a:endParaRPr lang="en-US" dirty="0"/>
                    </a:p>
                  </a:txBody>
                  <a:tcPr anchor="ctr"/>
                </a:tc>
                <a:tc>
                  <a:txBody>
                    <a:bodyPr/>
                    <a:lstStyle/>
                    <a:p>
                      <a:pPr algn="ctr"/>
                      <a:r>
                        <a:rPr lang="en-US" dirty="0" smtClean="0"/>
                        <a:t>1986</a:t>
                      </a:r>
                      <a:endParaRPr lang="en-US" dirty="0"/>
                    </a:p>
                  </a:txBody>
                  <a:tcPr anchor="ctr"/>
                </a:tc>
                <a:tc>
                  <a:txBody>
                    <a:bodyPr/>
                    <a:lstStyle/>
                    <a:p>
                      <a:pPr algn="ctr"/>
                      <a:r>
                        <a:rPr lang="en-US" dirty="0" smtClean="0"/>
                        <a:t>68</a:t>
                      </a:r>
                      <a:endParaRPr lang="en-US" dirty="0"/>
                    </a:p>
                  </a:txBody>
                  <a:tcPr anchor="ctr"/>
                </a:tc>
                <a:extLst>
                  <a:ext uri="{0D108BD9-81ED-4DB2-BD59-A6C34878D82A}">
                    <a16:rowId xmlns:a16="http://schemas.microsoft.com/office/drawing/2014/main" xmlns="" val="10002"/>
                  </a:ext>
                </a:extLst>
              </a:tr>
              <a:tr h="514350">
                <a:tc>
                  <a:txBody>
                    <a:bodyPr/>
                    <a:lstStyle/>
                    <a:p>
                      <a:r>
                        <a:rPr lang="en-US" dirty="0" smtClean="0"/>
                        <a:t>3550</a:t>
                      </a:r>
                      <a:endParaRPr lang="en-US" dirty="0"/>
                    </a:p>
                  </a:txBody>
                  <a:tcPr anchor="ctr"/>
                </a:tc>
                <a:tc>
                  <a:txBody>
                    <a:bodyPr/>
                    <a:lstStyle/>
                    <a:p>
                      <a:pPr algn="ctr"/>
                      <a:r>
                        <a:rPr lang="en-US" dirty="0" smtClean="0"/>
                        <a:t>1732</a:t>
                      </a:r>
                      <a:endParaRPr lang="en-US" dirty="0"/>
                    </a:p>
                  </a:txBody>
                  <a:tcPr anchor="ctr"/>
                </a:tc>
                <a:tc>
                  <a:txBody>
                    <a:bodyPr/>
                    <a:lstStyle/>
                    <a:p>
                      <a:pPr algn="ctr"/>
                      <a:r>
                        <a:rPr lang="en-US" dirty="0" smtClean="0"/>
                        <a:t>Woodstock</a:t>
                      </a:r>
                      <a:endParaRPr lang="en-US" dirty="0"/>
                    </a:p>
                  </a:txBody>
                  <a:tcPr anchor="ctr"/>
                </a:tc>
                <a:tc>
                  <a:txBody>
                    <a:bodyPr/>
                    <a:lstStyle/>
                    <a:p>
                      <a:pPr algn="ctr"/>
                      <a:r>
                        <a:rPr lang="en-US" dirty="0" smtClean="0"/>
                        <a:t>1970</a:t>
                      </a:r>
                      <a:endParaRPr lang="en-US" dirty="0"/>
                    </a:p>
                  </a:txBody>
                  <a:tcPr anchor="ctr"/>
                </a:tc>
                <a:tc>
                  <a:txBody>
                    <a:bodyPr/>
                    <a:lstStyle/>
                    <a:p>
                      <a:pPr algn="ctr"/>
                      <a:r>
                        <a:rPr lang="en-US" dirty="0" smtClean="0"/>
                        <a:t>94</a:t>
                      </a:r>
                      <a:endParaRPr lang="en-US" dirty="0"/>
                    </a:p>
                  </a:txBody>
                  <a:tcPr anchor="ctr"/>
                </a:tc>
                <a:extLst>
                  <a:ext uri="{0D108BD9-81ED-4DB2-BD59-A6C34878D82A}">
                    <a16:rowId xmlns:a16="http://schemas.microsoft.com/office/drawing/2014/main" xmlns="" val="10003"/>
                  </a:ext>
                </a:extLst>
              </a:tr>
            </a:tbl>
          </a:graphicData>
        </a:graphic>
      </p:graphicFrame>
      <p:graphicFrame>
        <p:nvGraphicFramePr>
          <p:cNvPr id="5" name="Content Placeholder 8"/>
          <p:cNvGraphicFramePr>
            <a:graphicFrameLocks/>
          </p:cNvGraphicFramePr>
          <p:nvPr>
            <p:extLst>
              <p:ext uri="{D42A27DB-BD31-4B8C-83A1-F6EECF244321}">
                <p14:modId xmlns:p14="http://schemas.microsoft.com/office/powerpoint/2010/main" val="1662985653"/>
              </p:ext>
            </p:extLst>
          </p:nvPr>
        </p:nvGraphicFramePr>
        <p:xfrm>
          <a:off x="6627811" y="4876800"/>
          <a:ext cx="4419600" cy="1028700"/>
        </p:xfrm>
        <a:graphic>
          <a:graphicData uri="http://schemas.openxmlformats.org/drawingml/2006/table">
            <a:tbl>
              <a:tblPr firstRow="1" bandRow="1">
                <a:tableStyleId>{073A0DAA-6AF3-43AB-8588-CEC1D06C72B9}</a:tableStyleId>
              </a:tblPr>
              <a:tblGrid>
                <a:gridCol w="1473200">
                  <a:extLst>
                    <a:ext uri="{9D8B030D-6E8A-4147-A177-3AD203B41FA5}">
                      <a16:colId xmlns:a16="http://schemas.microsoft.com/office/drawing/2014/main" xmlns="" val="20000"/>
                    </a:ext>
                  </a:extLst>
                </a:gridCol>
                <a:gridCol w="1473200">
                  <a:extLst>
                    <a:ext uri="{9D8B030D-6E8A-4147-A177-3AD203B41FA5}">
                      <a16:colId xmlns:a16="http://schemas.microsoft.com/office/drawing/2014/main" xmlns="" val="20001"/>
                    </a:ext>
                  </a:extLst>
                </a:gridCol>
                <a:gridCol w="1473200">
                  <a:extLst>
                    <a:ext uri="{9D8B030D-6E8A-4147-A177-3AD203B41FA5}">
                      <a16:colId xmlns:a16="http://schemas.microsoft.com/office/drawing/2014/main" xmlns="" val="20002"/>
                    </a:ext>
                  </a:extLst>
                </a:gridCol>
              </a:tblGrid>
              <a:tr h="514350">
                <a:tc>
                  <a:txBody>
                    <a:bodyPr/>
                    <a:lstStyle/>
                    <a:p>
                      <a:r>
                        <a:rPr lang="en-US" dirty="0" smtClean="0"/>
                        <a:t>song</a:t>
                      </a:r>
                      <a:endParaRPr lang="en-US" dirty="0"/>
                    </a:p>
                  </a:txBody>
                  <a:tcPr anchor="ctr"/>
                </a:tc>
                <a:tc>
                  <a:txBody>
                    <a:bodyPr/>
                    <a:lstStyle/>
                    <a:p>
                      <a:pPr algn="ctr"/>
                      <a:r>
                        <a:rPr lang="en-US" dirty="0" smtClean="0"/>
                        <a:t>word</a:t>
                      </a:r>
                      <a:endParaRPr lang="en-US" dirty="0"/>
                    </a:p>
                  </a:txBody>
                  <a:tcPr anchor="ctr"/>
                </a:tc>
                <a:tc>
                  <a:txBody>
                    <a:bodyPr/>
                    <a:lstStyle/>
                    <a:p>
                      <a:pPr algn="ctr"/>
                      <a:r>
                        <a:rPr lang="en-US" dirty="0" smtClean="0"/>
                        <a:t>count</a:t>
                      </a:r>
                      <a:endParaRPr lang="en-US" dirty="0"/>
                    </a:p>
                  </a:txBody>
                  <a:tcPr anchor="ctr"/>
                </a:tc>
                <a:extLst>
                  <a:ext uri="{0D108BD9-81ED-4DB2-BD59-A6C34878D82A}">
                    <a16:rowId xmlns:a16="http://schemas.microsoft.com/office/drawing/2014/main" xmlns="" val="10000"/>
                  </a:ext>
                </a:extLst>
              </a:tr>
              <a:tr h="514350">
                <a:tc>
                  <a:txBody>
                    <a:bodyPr/>
                    <a:lstStyle/>
                    <a:p>
                      <a:r>
                        <a:rPr lang="en-US" dirty="0" smtClean="0"/>
                        <a:t>4104</a:t>
                      </a:r>
                      <a:endParaRPr lang="en-US" dirty="0"/>
                    </a:p>
                  </a:txBody>
                  <a:tcPr anchor="ctr"/>
                </a:tc>
                <a:tc>
                  <a:txBody>
                    <a:bodyPr/>
                    <a:lstStyle/>
                    <a:p>
                      <a:pPr algn="ctr"/>
                      <a:r>
                        <a:rPr lang="en-US" dirty="0" smtClean="0"/>
                        <a:t>26674</a:t>
                      </a:r>
                      <a:endParaRPr lang="en-US" dirty="0"/>
                    </a:p>
                  </a:txBody>
                  <a:tcPr anchor="ctr"/>
                </a:tc>
                <a:tc>
                  <a:txBody>
                    <a:bodyPr/>
                    <a:lstStyle/>
                    <a:p>
                      <a:pPr algn="ctr"/>
                      <a:r>
                        <a:rPr lang="en-US" sz="2000" b="1" dirty="0" smtClean="0">
                          <a:solidFill>
                            <a:srgbClr val="C00000"/>
                          </a:solidFill>
                        </a:rPr>
                        <a:t>6</a:t>
                      </a:r>
                      <a:endParaRPr lang="en-US" sz="2000" b="1" dirty="0">
                        <a:solidFill>
                          <a:srgbClr val="C00000"/>
                        </a:solidFill>
                      </a:endParaRPr>
                    </a:p>
                  </a:txBody>
                  <a:tcPr anchor="ctr"/>
                </a:tc>
                <a:extLst>
                  <a:ext uri="{0D108BD9-81ED-4DB2-BD59-A6C34878D82A}">
                    <a16:rowId xmlns:a16="http://schemas.microsoft.com/office/drawing/2014/main" xmlns=""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45764313"/>
              </p:ext>
            </p:extLst>
          </p:nvPr>
        </p:nvGraphicFramePr>
        <p:xfrm>
          <a:off x="1199811" y="4648200"/>
          <a:ext cx="4367742" cy="1066800"/>
        </p:xfrm>
        <a:graphic>
          <a:graphicData uri="http://schemas.openxmlformats.org/drawingml/2006/table">
            <a:tbl>
              <a:tblPr firstRow="1" bandRow="1">
                <a:tableStyleId>{5C22544A-7EE6-4342-B048-85BDC9FD1C3A}</a:tableStyleId>
              </a:tblPr>
              <a:tblGrid>
                <a:gridCol w="2183871"/>
                <a:gridCol w="2183871"/>
              </a:tblGrid>
              <a:tr h="533400">
                <a:tc>
                  <a:txBody>
                    <a:bodyPr/>
                    <a:lstStyle/>
                    <a:p>
                      <a:r>
                        <a:rPr lang="en-US" dirty="0" smtClean="0"/>
                        <a:t>ID</a:t>
                      </a:r>
                      <a:endParaRPr lang="en-US" dirty="0"/>
                    </a:p>
                  </a:txBody>
                  <a:tcPr>
                    <a:solidFill>
                      <a:schemeClr val="bg1"/>
                    </a:solidFill>
                  </a:tcPr>
                </a:tc>
                <a:tc>
                  <a:txBody>
                    <a:bodyPr/>
                    <a:lstStyle/>
                    <a:p>
                      <a:r>
                        <a:rPr lang="en-US" dirty="0" smtClean="0"/>
                        <a:t>word</a:t>
                      </a:r>
                      <a:endParaRPr lang="en-US" dirty="0"/>
                    </a:p>
                  </a:txBody>
                  <a:tcPr>
                    <a:solidFill>
                      <a:schemeClr val="bg1"/>
                    </a:solidFill>
                  </a:tcPr>
                </a:tc>
              </a:tr>
              <a:tr h="533400">
                <a:tc>
                  <a:txBody>
                    <a:bodyPr/>
                    <a:lstStyle/>
                    <a:p>
                      <a:r>
                        <a:rPr lang="en-US" dirty="0" smtClean="0">
                          <a:solidFill>
                            <a:srgbClr val="C00000"/>
                          </a:solidFill>
                        </a:rPr>
                        <a:t>26674</a:t>
                      </a:r>
                      <a:endParaRPr lang="en-US" dirty="0">
                        <a:solidFill>
                          <a:srgbClr val="C00000"/>
                        </a:solidFill>
                      </a:endParaRPr>
                    </a:p>
                  </a:txBody>
                  <a:tcPr>
                    <a:solidFill>
                      <a:schemeClr val="tx1">
                        <a:lumMod val="85000"/>
                      </a:schemeClr>
                    </a:solidFill>
                  </a:tcPr>
                </a:tc>
                <a:tc>
                  <a:txBody>
                    <a:bodyPr/>
                    <a:lstStyle/>
                    <a:p>
                      <a:r>
                        <a:rPr lang="en-US" dirty="0" smtClean="0"/>
                        <a:t>told</a:t>
                      </a:r>
                      <a:endParaRPr lang="en-US" dirty="0"/>
                    </a:p>
                  </a:txBody>
                  <a:tcPr>
                    <a:solidFill>
                      <a:schemeClr val="tx1">
                        <a:lumMod val="85000"/>
                      </a:schemeClr>
                    </a:solidFill>
                  </a:tcPr>
                </a:tc>
              </a:tr>
            </a:tbl>
          </a:graphicData>
        </a:graphic>
      </p:graphicFrame>
      <p:cxnSp>
        <p:nvCxnSpPr>
          <p:cNvPr id="7" name="Straight Arrow Connector 6"/>
          <p:cNvCxnSpPr/>
          <p:nvPr/>
        </p:nvCxnSpPr>
        <p:spPr>
          <a:xfrm>
            <a:off x="6627812" y="3004185"/>
            <a:ext cx="228600" cy="202501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1979612" y="5486400"/>
            <a:ext cx="6400800" cy="316230"/>
          </a:xfrm>
          <a:prstGeom prst="bentConnector3">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87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“Wooly” isn’t all that common</a:t>
            </a:r>
            <a:endParaRPr lang="en-US" dirty="0"/>
          </a:p>
        </p:txBody>
      </p:sp>
      <p:sp>
        <p:nvSpPr>
          <p:cNvPr id="3" name="Text Placeholder 2"/>
          <p:cNvSpPr>
            <a:spLocks noGrp="1"/>
          </p:cNvSpPr>
          <p:nvPr>
            <p:ph type="body" sz="half" idx="2"/>
          </p:nvPr>
        </p:nvSpPr>
        <p:spPr/>
        <p:txBody>
          <a:bodyPr/>
          <a:lstStyle/>
          <a:p>
            <a:r>
              <a:rPr lang="en-US" dirty="0" smtClean="0"/>
              <a:t>“Wooly Bully” is the only top-100 song in 40 years to use that word. Interesting? Who knows.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087" b="5087"/>
          <a:stretch>
            <a:fillRect/>
          </a:stretch>
        </p:blipFill>
        <p:spPr/>
      </p:pic>
    </p:spTree>
    <p:extLst>
      <p:ext uri="{BB962C8B-B14F-4D97-AF65-F5344CB8AC3E}">
        <p14:creationId xmlns:p14="http://schemas.microsoft.com/office/powerpoint/2010/main" val="179001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Getting Started</a:t>
            </a:r>
            <a:endParaRPr lang="en-US" dirty="0"/>
          </a:p>
        </p:txBody>
      </p:sp>
      <p:sp>
        <p:nvSpPr>
          <p:cNvPr id="14" name="Content Placeholder 13"/>
          <p:cNvSpPr>
            <a:spLocks noGrp="1"/>
          </p:cNvSpPr>
          <p:nvPr>
            <p:ph idx="1"/>
          </p:nvPr>
        </p:nvSpPr>
        <p:spPr/>
        <p:txBody>
          <a:bodyPr/>
          <a:lstStyle/>
          <a:p>
            <a:r>
              <a:rPr lang="en-US" dirty="0" smtClean="0"/>
              <a:t>Visit www.meaningcloud.com</a:t>
            </a:r>
            <a:endParaRPr lang="en-US" dirty="0"/>
          </a:p>
          <a:p>
            <a:r>
              <a:rPr lang="en-US" dirty="0" smtClean="0"/>
              <a:t>Sign up for a free account</a:t>
            </a:r>
            <a:endParaRPr lang="en-US" dirty="0"/>
          </a:p>
          <a:p>
            <a:r>
              <a:rPr lang="en-US" dirty="0" smtClean="0"/>
              <a:t>Copy your license key</a:t>
            </a:r>
          </a:p>
          <a:p>
            <a:r>
              <a:rPr lang="en-US" dirty="0" smtClean="0"/>
              <a:t>Read “Text Analytics &amp; </a:t>
            </a:r>
            <a:r>
              <a:rPr lang="en-US" dirty="0" err="1" smtClean="0"/>
              <a:t>MeaningCloud</a:t>
            </a:r>
            <a:r>
              <a:rPr lang="en-US" dirty="0" smtClean="0"/>
              <a:t> 101”</a:t>
            </a:r>
          </a:p>
          <a:p>
            <a:r>
              <a:rPr lang="en-US" dirty="0" smtClean="0"/>
              <a:t>Try the demos – link on the home page</a:t>
            </a:r>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“Told,” on the other hand…</a:t>
            </a:r>
            <a:endParaRPr lang="en-US" dirty="0"/>
          </a:p>
        </p:txBody>
      </p:sp>
      <p:sp>
        <p:nvSpPr>
          <p:cNvPr id="3" name="Text Placeholder 2"/>
          <p:cNvSpPr>
            <a:spLocks noGrp="1"/>
          </p:cNvSpPr>
          <p:nvPr>
            <p:ph type="body" sz="half" idx="2"/>
          </p:nvPr>
        </p:nvSpPr>
        <p:spPr/>
        <p:txBody>
          <a:bodyPr/>
          <a:lstStyle/>
          <a:p>
            <a:r>
              <a:rPr lang="en-US" dirty="0" smtClean="0"/>
              <a:t>Between 1 and 10 songs use the word every year.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228178" y="685800"/>
            <a:ext cx="5847271" cy="5334000"/>
          </a:xfrm>
        </p:spPr>
      </p:pic>
    </p:spTree>
    <p:extLst>
      <p:ext uri="{BB962C8B-B14F-4D97-AF65-F5344CB8AC3E}">
        <p14:creationId xmlns:p14="http://schemas.microsoft.com/office/powerpoint/2010/main" val="324718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on the other </a:t>
            </a:r>
            <a:r>
              <a:rPr lang="en-US" dirty="0" err="1" smtClean="0"/>
              <a:t>other</a:t>
            </a:r>
            <a:r>
              <a:rPr lang="en-US" dirty="0" smtClean="0"/>
              <a:t> hand…</a:t>
            </a:r>
            <a:endParaRPr lang="en-US" dirty="0"/>
          </a:p>
        </p:txBody>
      </p:sp>
      <p:sp>
        <p:nvSpPr>
          <p:cNvPr id="3" name="Text Placeholder 2"/>
          <p:cNvSpPr>
            <a:spLocks noGrp="1"/>
          </p:cNvSpPr>
          <p:nvPr>
            <p:ph type="body" sz="half" idx="2"/>
          </p:nvPr>
        </p:nvSpPr>
        <p:spPr/>
        <p:txBody>
          <a:bodyPr/>
          <a:lstStyle/>
          <a:p>
            <a:r>
              <a:rPr lang="en-US" dirty="0" smtClean="0"/>
              <a:t>Many inflections, very prevalent. One form was used in over 70 of the top 100 songs in 1990.</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6323012" y="152400"/>
            <a:ext cx="4724400" cy="6352800"/>
          </a:xfrm>
        </p:spPr>
      </p:pic>
    </p:spTree>
    <p:extLst>
      <p:ext uri="{BB962C8B-B14F-4D97-AF65-F5344CB8AC3E}">
        <p14:creationId xmlns:p14="http://schemas.microsoft.com/office/powerpoint/2010/main" val="167166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Alternating Flow diagram showing 3 groups arranged from left to right with a title and bullet points in each group and a curved arrow showing the flow from one group to the next."/>
          <p:cNvGraphicFramePr>
            <a:graphicFrameLocks noGrp="1"/>
          </p:cNvGraphicFramePr>
          <p:nvPr>
            <p:ph idx="1"/>
            <p:extLst>
              <p:ext uri="{D42A27DB-BD31-4B8C-83A1-F6EECF244321}">
                <p14:modId xmlns:p14="http://schemas.microsoft.com/office/powerpoint/2010/main" val="1590004663"/>
              </p:ext>
            </p:extLst>
          </p:nvPr>
        </p:nvGraphicFramePr>
        <p:xfrm>
          <a:off x="1522413" y="1905000"/>
          <a:ext cx="913447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12"/>
          <p:cNvSpPr>
            <a:spLocks noGrp="1"/>
          </p:cNvSpPr>
          <p:nvPr>
            <p:ph type="title"/>
          </p:nvPr>
        </p:nvSpPr>
        <p:spPr/>
        <p:txBody>
          <a:bodyPr/>
          <a:lstStyle/>
          <a:p>
            <a:r>
              <a:rPr lang="en-US" dirty="0" smtClean="0"/>
              <a:t>Three Tools for Parsing Text</a:t>
            </a:r>
            <a:endParaRPr lang="en-US" dirty="0"/>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clustering, language, corporate reputation…</a:t>
            </a:r>
            <a:endParaRPr lang="en-US" dirty="0"/>
          </a:p>
        </p:txBody>
      </p:sp>
      <p:sp>
        <p:nvSpPr>
          <p:cNvPr id="4" name="Content Placeholder 3"/>
          <p:cNvSpPr>
            <a:spLocks noGrp="1"/>
          </p:cNvSpPr>
          <p:nvPr>
            <p:ph type="body" idx="1"/>
          </p:nvPr>
        </p:nvSpPr>
        <p:spPr/>
        <p:txBody>
          <a:bodyPr>
            <a:normAutofit lnSpcReduction="10000"/>
          </a:bodyPr>
          <a:lstStyle/>
          <a:p>
            <a:r>
              <a:rPr lang="en-US" dirty="0" smtClean="0"/>
              <a:t>Work similarly, but used for large document sets, social media, bulk analysis of news stories.</a:t>
            </a:r>
            <a:endParaRPr lang="en-US"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hard can it be?</a:t>
            </a:r>
            <a:endParaRPr lang="en-US" dirty="0"/>
          </a:p>
        </p:txBody>
      </p:sp>
      <p:sp>
        <p:nvSpPr>
          <p:cNvPr id="4" name="Text Placeholder 3"/>
          <p:cNvSpPr>
            <a:spLocks noGrp="1"/>
          </p:cNvSpPr>
          <p:nvPr>
            <p:ph type="body" sz="half" idx="2"/>
          </p:nvPr>
        </p:nvSpPr>
        <p:spPr/>
        <p:txBody>
          <a:bodyPr/>
          <a:lstStyle/>
          <a:p>
            <a:r>
              <a:rPr lang="en-US" dirty="0" smtClean="0"/>
              <a:t>Putting some of these to real use puts you into the realm of “big data.” </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4643" r="14643"/>
          <a:stretch>
            <a:fillRect/>
          </a:stretch>
        </p:blipFill>
        <p:spPr>
          <a:xfrm>
            <a:off x="4646612" y="685800"/>
            <a:ext cx="6705601" cy="5334000"/>
          </a:xfrm>
        </p:spPr>
      </p:pic>
    </p:spTree>
    <p:extLst>
      <p:ext uri="{BB962C8B-B14F-4D97-AF65-F5344CB8AC3E}">
        <p14:creationId xmlns:p14="http://schemas.microsoft.com/office/powerpoint/2010/main" val="1525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In-Browser “Demo” Screens</a:t>
            </a:r>
            <a:endParaRPr lang="en-US" dirty="0"/>
          </a:p>
        </p:txBody>
      </p:sp>
      <p:sp>
        <p:nvSpPr>
          <p:cNvPr id="3" name="Text Placeholder 2"/>
          <p:cNvSpPr>
            <a:spLocks noGrp="1"/>
          </p:cNvSpPr>
          <p:nvPr>
            <p:ph type="body" sz="half" idx="2"/>
          </p:nvPr>
        </p:nvSpPr>
        <p:spPr/>
        <p:txBody>
          <a:bodyPr>
            <a:normAutofit/>
          </a:bodyPr>
          <a:lstStyle/>
          <a:p>
            <a:r>
              <a:rPr lang="en-US" sz="1600" dirty="0">
                <a:hlinkClick r:id="rId2"/>
              </a:rPr>
              <a:t>https://</a:t>
            </a:r>
            <a:r>
              <a:rPr lang="en-US" sz="1600" dirty="0" smtClean="0">
                <a:hlinkClick r:id="rId2"/>
              </a:rPr>
              <a:t>www.meaningcloud.com/demo</a:t>
            </a:r>
            <a:endParaRPr lang="en-US" sz="1600" dirty="0" smtClean="0"/>
          </a:p>
          <a:p>
            <a:r>
              <a:rPr lang="en-US" sz="1600" dirty="0" smtClean="0"/>
              <a:t>Enter your text, and click “Send.” </a:t>
            </a:r>
          </a:p>
          <a:p>
            <a:r>
              <a:rPr lang="en-US" sz="1600" dirty="0" smtClean="0"/>
              <a:t>Flip through the tabs for different kinds of analyses.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1413" y="1688237"/>
            <a:ext cx="6400800" cy="3329126"/>
          </a:xfrm>
        </p:spPr>
      </p:pic>
    </p:spTree>
    <p:extLst>
      <p:ext uri="{BB962C8B-B14F-4D97-AF65-F5344CB8AC3E}">
        <p14:creationId xmlns:p14="http://schemas.microsoft.com/office/powerpoint/2010/main" val="91052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24" y="838200"/>
            <a:ext cx="3596607" cy="1143000"/>
          </a:xfrm>
        </p:spPr>
        <p:txBody>
          <a:bodyPr/>
          <a:lstStyle/>
          <a:p>
            <a:r>
              <a:rPr lang="en-US" dirty="0" smtClean="0"/>
              <a:t>Excel Add-In</a:t>
            </a:r>
            <a:endParaRPr lang="en-US" dirty="0"/>
          </a:p>
        </p:txBody>
      </p:sp>
      <p:sp>
        <p:nvSpPr>
          <p:cNvPr id="3" name="Text Placeholder 2"/>
          <p:cNvSpPr>
            <a:spLocks noGrp="1"/>
          </p:cNvSpPr>
          <p:nvPr>
            <p:ph type="body" sz="half" idx="2"/>
          </p:nvPr>
        </p:nvSpPr>
        <p:spPr>
          <a:xfrm>
            <a:off x="912812" y="2276474"/>
            <a:ext cx="3809999" cy="2219326"/>
          </a:xfrm>
        </p:spPr>
        <p:txBody>
          <a:bodyPr>
            <a:normAutofit fontScale="92500" lnSpcReduction="20000"/>
          </a:bodyPr>
          <a:lstStyle/>
          <a:p>
            <a:r>
              <a:rPr lang="en-US" dirty="0">
                <a:hlinkClick r:id="rId2"/>
              </a:rPr>
              <a:t>https://</a:t>
            </a:r>
            <a:r>
              <a:rPr lang="en-US" dirty="0" smtClean="0">
                <a:hlinkClick r:id="rId2"/>
              </a:rPr>
              <a:t>www.meaningcloud.com/products/excel-addin</a:t>
            </a:r>
            <a:endParaRPr lang="en-US" dirty="0" smtClean="0"/>
          </a:p>
          <a:p>
            <a:r>
              <a:rPr lang="en-US" dirty="0" smtClean="0"/>
              <a:t>Download and follow the instructions.</a:t>
            </a:r>
          </a:p>
          <a:p>
            <a:r>
              <a:rPr lang="en-US" dirty="0" smtClean="0"/>
              <a:t>Excel will offer a new tab of tools, “</a:t>
            </a:r>
            <a:r>
              <a:rPr lang="en-US" dirty="0" err="1" smtClean="0"/>
              <a:t>MeaningCloud</a:t>
            </a:r>
            <a:r>
              <a:rPr lang="en-US" dirty="0" smtClean="0"/>
              <a:t>.”</a:t>
            </a:r>
          </a:p>
          <a:p>
            <a:r>
              <a:rPr lang="en-US" dirty="0" smtClean="0"/>
              <a:t>Paste your text into cells, then click the button you want to use. </a:t>
            </a:r>
          </a:p>
          <a:p>
            <a:r>
              <a:rPr lang="en-US" dirty="0" smtClean="0"/>
              <a:t> </a:t>
            </a:r>
            <a:endParaRPr lang="en-US" dirty="0"/>
          </a:p>
        </p:txBody>
      </p:sp>
      <p:pic>
        <p:nvPicPr>
          <p:cNvPr id="6" name="Picture 5"/>
          <p:cNvPicPr>
            <a:picLocks noChangeAspect="1"/>
          </p:cNvPicPr>
          <p:nvPr/>
        </p:nvPicPr>
        <p:blipFill>
          <a:blip r:embed="rId3"/>
          <a:stretch>
            <a:fillRect/>
          </a:stretch>
        </p:blipFill>
        <p:spPr>
          <a:xfrm>
            <a:off x="4265612" y="4343399"/>
            <a:ext cx="7153275" cy="1333500"/>
          </a:xfrm>
          <a:prstGeom prst="rect">
            <a:avLst/>
          </a:prstGeom>
        </p:spPr>
      </p:pic>
    </p:spTree>
    <p:extLst>
      <p:ext uri="{BB962C8B-B14F-4D97-AF65-F5344CB8AC3E}">
        <p14:creationId xmlns:p14="http://schemas.microsoft.com/office/powerpoint/2010/main" val="390644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806" y="228600"/>
            <a:ext cx="8610600" cy="2246769"/>
          </a:xfrm>
          <a:prstGeom prst="rect">
            <a:avLst/>
          </a:prstGeom>
          <a:solidFill>
            <a:schemeClr val="accent3">
              <a:lumMod val="20000"/>
              <a:lumOff val="80000"/>
            </a:schemeClr>
          </a:solidFill>
        </p:spPr>
        <p:txBody>
          <a:bodyPr wrap="square" rtlCol="0">
            <a:spAutoFit/>
          </a:bodyPr>
          <a:lstStyle/>
          <a:p>
            <a:r>
              <a:rPr lang="en-US" sz="1000" dirty="0">
                <a:solidFill>
                  <a:schemeClr val="bg2"/>
                </a:solidFill>
              </a:rPr>
              <a:t>"How many times must a man turn his head</a:t>
            </a:r>
          </a:p>
          <a:p>
            <a:endParaRPr lang="en-US" sz="1000" dirty="0">
              <a:solidFill>
                <a:schemeClr val="bg2"/>
              </a:solidFill>
            </a:endParaRPr>
          </a:p>
          <a:p>
            <a:r>
              <a:rPr lang="en-US" sz="1000" dirty="0">
                <a:solidFill>
                  <a:schemeClr val="bg2"/>
                </a:solidFill>
              </a:rPr>
              <a:t>And pretend he just doesn't see?"</a:t>
            </a:r>
          </a:p>
          <a:p>
            <a:r>
              <a:rPr lang="en-US" sz="1000" dirty="0">
                <a:solidFill>
                  <a:schemeClr val="bg2"/>
                </a:solidFill>
              </a:rPr>
              <a:t>In the case of Bob Dylan, he seems to have had a change of heart.</a:t>
            </a:r>
          </a:p>
          <a:p>
            <a:r>
              <a:rPr lang="en-US" sz="1000" dirty="0">
                <a:solidFill>
                  <a:schemeClr val="bg2"/>
                </a:solidFill>
              </a:rPr>
              <a:t>After a long chase, the Swedish Academy has finally reached an arrangement to give the singer his Nobel Prize in Literature.</a:t>
            </a:r>
          </a:p>
          <a:p>
            <a:r>
              <a:rPr lang="en-US" sz="1000" dirty="0">
                <a:solidFill>
                  <a:schemeClr val="bg2"/>
                </a:solidFill>
              </a:rPr>
              <a:t>But it wasn't easy.</a:t>
            </a:r>
          </a:p>
          <a:p>
            <a:r>
              <a:rPr lang="en-US" sz="1000" dirty="0">
                <a:solidFill>
                  <a:schemeClr val="bg2"/>
                </a:solidFill>
              </a:rPr>
              <a:t>First, the academy couldn't reach Dylan after announcing his victory.</a:t>
            </a:r>
          </a:p>
          <a:p>
            <a:r>
              <a:rPr lang="en-US" sz="1000" dirty="0">
                <a:solidFill>
                  <a:schemeClr val="bg2"/>
                </a:solidFill>
              </a:rPr>
              <a:t>Then, Dylan was a no-show at the awards ceremony.</a:t>
            </a:r>
          </a:p>
          <a:p>
            <a:r>
              <a:rPr lang="en-US" sz="1000" dirty="0">
                <a:solidFill>
                  <a:schemeClr val="bg2"/>
                </a:solidFill>
              </a:rPr>
              <a:t>Finally, five months after he was announced as a winner, the singer-songwriter will accept his diploma and medal when he's in Stockholm, Sweden, for two concerts.</a:t>
            </a:r>
          </a:p>
          <a:p>
            <a:r>
              <a:rPr lang="en-US" sz="1000" dirty="0">
                <a:solidFill>
                  <a:schemeClr val="bg2"/>
                </a:solidFill>
              </a:rPr>
              <a:t>The academy will give Dylan his award in a small setting with no media, Sara </a:t>
            </a:r>
            <a:r>
              <a:rPr lang="en-US" sz="1000" dirty="0" err="1">
                <a:solidFill>
                  <a:schemeClr val="bg2"/>
                </a:solidFill>
              </a:rPr>
              <a:t>Danius</a:t>
            </a:r>
            <a:r>
              <a:rPr lang="en-US" sz="1000" dirty="0">
                <a:solidFill>
                  <a:schemeClr val="bg2"/>
                </a:solidFill>
              </a:rPr>
              <a:t>, permanent secretary of the Swedish Academy, wrote in a blog post.</a:t>
            </a:r>
          </a:p>
          <a:p>
            <a:r>
              <a:rPr lang="en-US" sz="1000" dirty="0">
                <a:solidFill>
                  <a:schemeClr val="bg2"/>
                </a:solidFill>
              </a:rPr>
              <a:t>"Please note that no Nobel Lecture will be held," </a:t>
            </a:r>
            <a:r>
              <a:rPr lang="en-US" sz="1000" dirty="0" err="1">
                <a:solidFill>
                  <a:schemeClr val="bg2"/>
                </a:solidFill>
              </a:rPr>
              <a:t>Danius</a:t>
            </a:r>
            <a:r>
              <a:rPr lang="en-US" sz="1000" dirty="0">
                <a:solidFill>
                  <a:schemeClr val="bg2"/>
                </a:solidFill>
              </a:rPr>
              <a:t> wrote. "The Academy has reason to believe that a taped version will be sent at a later point."</a:t>
            </a:r>
          </a:p>
          <a:p>
            <a:r>
              <a:rPr lang="en-US" sz="1000" dirty="0">
                <a:solidFill>
                  <a:schemeClr val="bg2"/>
                </a:solidFill>
              </a:rPr>
              <a:t>The taped lecture is important, because without it, Dylan cannot receive his prize money. Although most lectures are given in person, other winners, including Alice Munro in 2013, have sent in a tape, </a:t>
            </a:r>
            <a:r>
              <a:rPr lang="en-US" sz="1000" dirty="0" err="1">
                <a:solidFill>
                  <a:schemeClr val="bg2"/>
                </a:solidFill>
              </a:rPr>
              <a:t>Danius</a:t>
            </a:r>
            <a:r>
              <a:rPr lang="en-US" sz="1000" dirty="0">
                <a:solidFill>
                  <a:schemeClr val="bg2"/>
                </a:solidFill>
              </a:rPr>
              <a:t> said.</a:t>
            </a:r>
          </a:p>
        </p:txBody>
      </p:sp>
      <p:sp>
        <p:nvSpPr>
          <p:cNvPr id="3" name="TextBox 2"/>
          <p:cNvSpPr txBox="1"/>
          <p:nvPr/>
        </p:nvSpPr>
        <p:spPr>
          <a:xfrm>
            <a:off x="684212" y="2819400"/>
            <a:ext cx="11353800" cy="3647152"/>
          </a:xfrm>
          <a:prstGeom prst="rect">
            <a:avLst/>
          </a:prstGeom>
          <a:solidFill>
            <a:schemeClr val="tx1">
              <a:lumMod val="50000"/>
            </a:schemeClr>
          </a:solidFill>
        </p:spPr>
        <p:txBody>
          <a:bodyPr wrap="square" rtlCol="0">
            <a:spAutoFit/>
          </a:bodyPr>
          <a:lstStyle/>
          <a:p>
            <a:pPr algn="r"/>
            <a:r>
              <a:rPr lang="en-US" sz="1050" dirty="0"/>
              <a:t>The UK government has formally served divorce papers on the European Union, signaling the beginning of the end of a relationship that has endured for 44 years.</a:t>
            </a:r>
          </a:p>
          <a:p>
            <a:pPr algn="r"/>
            <a:endParaRPr lang="en-US" sz="1050" dirty="0"/>
          </a:p>
          <a:p>
            <a:pPr algn="r"/>
            <a:r>
              <a:rPr lang="en-US" sz="1050" dirty="0"/>
              <a:t>Brexit: What happens after Article 50?</a:t>
            </a:r>
          </a:p>
          <a:p>
            <a:pPr algn="r"/>
            <a:endParaRPr lang="en-US" sz="1050" dirty="0"/>
          </a:p>
          <a:p>
            <a:pPr algn="r"/>
            <a:r>
              <a:rPr lang="en-US" sz="1050" dirty="0"/>
              <a:t>Brexit: What happens after Article 50? 01:29</a:t>
            </a:r>
          </a:p>
          <a:p>
            <a:pPr algn="r"/>
            <a:r>
              <a:rPr lang="en-US" sz="1050" dirty="0"/>
              <a:t>Theresa May, the British Prime Minister, confirmed that the UK had triggered Article 50 of the Lisbon Treaty, beginning a legal process that must end in two years' time with Britain leaving the EU.</a:t>
            </a:r>
          </a:p>
          <a:p>
            <a:pPr algn="r"/>
            <a:r>
              <a:rPr lang="en-US" sz="1050" dirty="0"/>
              <a:t>"This is an historic moment for which there can be no turning back. Britain is leaving the European Union," May told the House of Commons in London.</a:t>
            </a:r>
          </a:p>
          <a:p>
            <a:pPr algn="r"/>
            <a:r>
              <a:rPr lang="en-US" sz="1050" dirty="0"/>
              <a:t>A few minutes earlier in Brussels, the British Permanent Representative to the EU, Sir Tim Barrow, delivered a six-page formal letter of notification to Donald Tusk, the President of the European Council, in Brussels.</a:t>
            </a:r>
          </a:p>
          <a:p>
            <a:pPr algn="r"/>
            <a:r>
              <a:rPr lang="en-US" sz="1050" dirty="0"/>
              <a:t>"The Article 50 process is now under way, and in accordance with the British people, the United Kingdom is leaving the European Union," May </a:t>
            </a:r>
            <a:r>
              <a:rPr lang="en-US" sz="1050" dirty="0" err="1"/>
              <a:t>said.At</a:t>
            </a:r>
            <a:r>
              <a:rPr lang="en-US" sz="1050" dirty="0"/>
              <a:t> the headquarters of the European Council Wednesday morning, Barrow emerged from a black Jaguar holding a briefcase containing the letter signed by May in Downing Street on Tuesday night. His route had been kept secret in an effort to avoid any attempts to intercept the letter.</a:t>
            </a:r>
          </a:p>
          <a:p>
            <a:pPr algn="r"/>
            <a:r>
              <a:rPr lang="en-US" sz="1050" dirty="0"/>
              <a:t>"After nine months the UK has delivered," Tusk said on Twitter, moments after the letter was handed over.</a:t>
            </a:r>
          </a:p>
          <a:p>
            <a:pPr algn="r"/>
            <a:r>
              <a:rPr lang="en-US" sz="1050" dirty="0"/>
              <a:t>This official start to the Brexit process comes nine months after the UK voted in a hotly contested referendum that exposed deep divisions across the country.</a:t>
            </a:r>
          </a:p>
          <a:p>
            <a:pPr algn="r"/>
            <a:r>
              <a:rPr lang="en-US" sz="1050" dirty="0"/>
              <a:t>The Foreign Secretary, Boris Johnson, one of the leading figures in the referendum campaign, expressed his delight at the outcome. "It's a great day," he said as he left a meeting of the Cabinet in Downing Street.</a:t>
            </a:r>
          </a:p>
          <a:p>
            <a:pPr algn="r"/>
            <a:r>
              <a:rPr lang="en-US" sz="1050" dirty="0"/>
              <a:t>The split is expected to be bitter -- EU leaders will not want to make leaving their union seem easy, to deter other countries that might be mulling a referendum of their own.</a:t>
            </a:r>
          </a:p>
          <a:p>
            <a:pPr algn="r"/>
            <a:r>
              <a:rPr lang="en-US" sz="1050" dirty="0"/>
              <a:t>After receiving the letter, Tusk struck a gloomy note. "There is no reason to pretend that this is a happy day, neither in Brussels nor in London. After all, most Europeans, - including almost half the British voters, wished that we would stay together, not drift apart. As for me, I will not pretend that I am happy today," Tusk said.</a:t>
            </a:r>
          </a:p>
          <a:p>
            <a:pPr algn="r"/>
            <a:r>
              <a:rPr lang="en-US" sz="1050" dirty="0"/>
              <a:t>But he added that Brexit had made the 27 other nations in the EU more determined and united.</a:t>
            </a:r>
          </a:p>
          <a:p>
            <a:pPr algn="r"/>
            <a:r>
              <a:rPr lang="en-US" sz="1050" dirty="0"/>
              <a:t>"And what can I add to this? We already miss </a:t>
            </a:r>
            <a:r>
              <a:rPr lang="en-US" sz="1050" dirty="0" err="1"/>
              <a:t>you."In</a:t>
            </a:r>
            <a:r>
              <a:rPr lang="en-US" sz="1050" dirty="0"/>
              <a:t> her letter, May tried to strike a conciliatory tone with the EU, reiterating her hopes for Britain and the union to remain the closest of allies and to seek a "deep and special partnership." She also made clear that she wanted to avoid walking away with no deal, and proposed several principles to guide negotiations.</a:t>
            </a:r>
          </a:p>
        </p:txBody>
      </p:sp>
    </p:spTree>
    <p:extLst>
      <p:ext uri="{BB962C8B-B14F-4D97-AF65-F5344CB8AC3E}">
        <p14:creationId xmlns:p14="http://schemas.microsoft.com/office/powerpoint/2010/main" val="18982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670" y="533400"/>
            <a:ext cx="3596607" cy="1295400"/>
          </a:xfrm>
        </p:spPr>
        <p:txBody>
          <a:bodyPr/>
          <a:lstStyle/>
          <a:p>
            <a:r>
              <a:rPr lang="en-US" dirty="0" smtClean="0"/>
              <a:t>Topic </a:t>
            </a:r>
            <a:br>
              <a:rPr lang="en-US" dirty="0" smtClean="0"/>
            </a:br>
            <a:r>
              <a:rPr lang="en-US" dirty="0" smtClean="0"/>
              <a:t>Sentiment Analysis</a:t>
            </a:r>
            <a:endParaRPr lang="en-US" dirty="0"/>
          </a:p>
        </p:txBody>
      </p:sp>
      <p:sp>
        <p:nvSpPr>
          <p:cNvPr id="3" name="Text Placeholder 2"/>
          <p:cNvSpPr>
            <a:spLocks noGrp="1"/>
          </p:cNvSpPr>
          <p:nvPr>
            <p:ph type="body" sz="half" idx="2"/>
          </p:nvPr>
        </p:nvSpPr>
        <p:spPr>
          <a:xfrm>
            <a:off x="912812" y="1981200"/>
            <a:ext cx="3809999" cy="4038600"/>
          </a:xfrm>
        </p:spPr>
        <p:txBody>
          <a:bodyPr>
            <a:normAutofit fontScale="92500" lnSpcReduction="10000"/>
          </a:bodyPr>
          <a:lstStyle/>
          <a:p>
            <a:r>
              <a:rPr lang="en-US" dirty="0" smtClean="0"/>
              <a:t>Each topic or entity</a:t>
            </a:r>
            <a:br>
              <a:rPr lang="en-US" dirty="0" smtClean="0"/>
            </a:br>
            <a:r>
              <a:rPr lang="en-US" dirty="0" smtClean="0"/>
              <a:t>is found, analyzed and </a:t>
            </a:r>
            <a:br>
              <a:rPr lang="en-US" dirty="0" smtClean="0"/>
            </a:br>
            <a:r>
              <a:rPr lang="en-US" dirty="0" smtClean="0"/>
              <a:t>color coded. </a:t>
            </a:r>
          </a:p>
          <a:p>
            <a:pPr marL="285750" indent="-285750">
              <a:buFont typeface="Arial" panose="020B0604020202020204" pitchFamily="34" charset="0"/>
              <a:buChar char="•"/>
            </a:pPr>
            <a:r>
              <a:rPr lang="en-US" dirty="0" smtClean="0"/>
              <a:t>Nobel Prize</a:t>
            </a:r>
          </a:p>
          <a:p>
            <a:pPr marL="285750" indent="-285750">
              <a:buFont typeface="Arial" panose="020B0604020202020204" pitchFamily="34" charset="0"/>
              <a:buChar char="•"/>
            </a:pPr>
            <a:r>
              <a:rPr lang="en-US" dirty="0" smtClean="0"/>
              <a:t>Prize</a:t>
            </a:r>
          </a:p>
          <a:p>
            <a:pPr marL="285750" indent="-285750">
              <a:buFont typeface="Arial" panose="020B0604020202020204" pitchFamily="34" charset="0"/>
              <a:buChar char="•"/>
            </a:pPr>
            <a:r>
              <a:rPr lang="en-US" dirty="0" smtClean="0"/>
              <a:t>Bob Dylan</a:t>
            </a:r>
          </a:p>
          <a:p>
            <a:pPr marL="285750" indent="-285750">
              <a:buFont typeface="Arial" panose="020B0604020202020204" pitchFamily="34" charset="0"/>
              <a:buChar char="•"/>
            </a:pPr>
            <a:r>
              <a:rPr lang="en-US" dirty="0" smtClean="0"/>
              <a:t>Stockholm</a:t>
            </a:r>
          </a:p>
          <a:p>
            <a:pPr marL="285750" indent="-285750">
              <a:buFont typeface="Arial" panose="020B0604020202020204" pitchFamily="34" charset="0"/>
              <a:buChar char="•"/>
            </a:pPr>
            <a:r>
              <a:rPr lang="en-US" dirty="0" smtClean="0"/>
              <a:t>Sweden</a:t>
            </a:r>
          </a:p>
          <a:p>
            <a:pPr marL="285750" indent="-285750">
              <a:buFont typeface="Arial" panose="020B0604020202020204" pitchFamily="34" charset="0"/>
              <a:buChar char="•"/>
            </a:pPr>
            <a:r>
              <a:rPr lang="en-US" dirty="0" smtClean="0"/>
              <a:t>The Academy</a:t>
            </a:r>
          </a:p>
          <a:p>
            <a:pPr marL="285750" indent="-285750">
              <a:buFont typeface="Arial" panose="020B0604020202020204" pitchFamily="34" charset="0"/>
              <a:buChar char="•"/>
            </a:pPr>
            <a:r>
              <a:rPr lang="en-US" dirty="0" smtClean="0"/>
              <a:t>Swedish Academy</a:t>
            </a:r>
          </a:p>
          <a:p>
            <a:pPr marL="285750" indent="-285750">
              <a:buFont typeface="Arial" panose="020B0604020202020204" pitchFamily="34" charset="0"/>
              <a:buChar char="•"/>
            </a:pPr>
            <a:r>
              <a:rPr lang="en-US" dirty="0" smtClean="0"/>
              <a:t>Etc. </a:t>
            </a:r>
          </a:p>
          <a:p>
            <a:r>
              <a:rPr lang="en-US" dirty="0" smtClean="0"/>
              <a:t> </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55046149"/>
              </p:ext>
            </p:extLst>
          </p:nvPr>
        </p:nvGraphicFramePr>
        <p:xfrm>
          <a:off x="3732212" y="279400"/>
          <a:ext cx="8153400" cy="6526468"/>
        </p:xfrm>
        <a:graphic>
          <a:graphicData uri="http://schemas.openxmlformats.org/presentationml/2006/ole">
            <mc:AlternateContent xmlns:mc="http://schemas.openxmlformats.org/markup-compatibility/2006">
              <mc:Choice xmlns:v="urn:schemas-microsoft-com:vml" Requires="v">
                <p:oleObj spid="_x0000_s6151" name="Worksheet" r:id="rId3" imgW="12695053" imgH="7551186" progId="Excel.Sheet.12">
                  <p:embed/>
                </p:oleObj>
              </mc:Choice>
              <mc:Fallback>
                <p:oleObj name="Worksheet" r:id="rId3" imgW="12695053" imgH="7551186" progId="Excel.Sheet.12">
                  <p:embed/>
                  <p:pic>
                    <p:nvPicPr>
                      <p:cNvPr id="0" name=""/>
                      <p:cNvPicPr/>
                      <p:nvPr/>
                    </p:nvPicPr>
                    <p:blipFill>
                      <a:blip r:embed="rId4"/>
                      <a:stretch>
                        <a:fillRect/>
                      </a:stretch>
                    </p:blipFill>
                    <p:spPr>
                      <a:xfrm>
                        <a:off x="3732212" y="279400"/>
                        <a:ext cx="8153400" cy="6526468"/>
                      </a:xfrm>
                      <a:prstGeom prst="rect">
                        <a:avLst/>
                      </a:prstGeom>
                    </p:spPr>
                  </p:pic>
                </p:oleObj>
              </mc:Fallback>
            </mc:AlternateContent>
          </a:graphicData>
        </a:graphic>
      </p:graphicFrame>
    </p:spTree>
    <p:extLst>
      <p:ext uri="{BB962C8B-B14F-4D97-AF65-F5344CB8AC3E}">
        <p14:creationId xmlns:p14="http://schemas.microsoft.com/office/powerpoint/2010/main" val="385193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358" y="762000"/>
            <a:ext cx="3596607" cy="1295400"/>
          </a:xfrm>
        </p:spPr>
        <p:txBody>
          <a:bodyPr/>
          <a:lstStyle/>
          <a:p>
            <a:r>
              <a:rPr lang="en-US" dirty="0" smtClean="0"/>
              <a:t>Topic </a:t>
            </a:r>
            <a:br>
              <a:rPr lang="en-US" dirty="0" smtClean="0"/>
            </a:br>
            <a:r>
              <a:rPr lang="en-US" dirty="0" smtClean="0"/>
              <a:t>Sentiment Analysis</a:t>
            </a:r>
            <a:endParaRPr lang="en-US" dirty="0"/>
          </a:p>
        </p:txBody>
      </p:sp>
      <p:sp>
        <p:nvSpPr>
          <p:cNvPr id="3" name="Text Placeholder 2"/>
          <p:cNvSpPr>
            <a:spLocks noGrp="1"/>
          </p:cNvSpPr>
          <p:nvPr>
            <p:ph type="body" sz="half" idx="2"/>
          </p:nvPr>
        </p:nvSpPr>
        <p:spPr>
          <a:xfrm>
            <a:off x="711933" y="2477965"/>
            <a:ext cx="3809999" cy="4038600"/>
          </a:xfrm>
        </p:spPr>
        <p:txBody>
          <a:bodyPr>
            <a:normAutofit lnSpcReduction="10000"/>
          </a:bodyPr>
          <a:lstStyle/>
          <a:p>
            <a:r>
              <a:rPr lang="en-US" dirty="0" smtClean="0"/>
              <a:t>Each topic found is analyzed </a:t>
            </a:r>
            <a:br>
              <a:rPr lang="en-US" dirty="0" smtClean="0"/>
            </a:br>
            <a:r>
              <a:rPr lang="en-US" dirty="0" smtClean="0"/>
              <a:t>and color coded. </a:t>
            </a:r>
          </a:p>
          <a:p>
            <a:pPr marL="285750" indent="-285750">
              <a:buFont typeface="Arial" panose="020B0604020202020204" pitchFamily="34" charset="0"/>
              <a:buChar char="•"/>
            </a:pPr>
            <a:r>
              <a:rPr lang="en-US" dirty="0" smtClean="0"/>
              <a:t>Nobel Prize</a:t>
            </a:r>
          </a:p>
          <a:p>
            <a:pPr marL="285750" indent="-285750">
              <a:buFont typeface="Arial" panose="020B0604020202020204" pitchFamily="34" charset="0"/>
              <a:buChar char="•"/>
            </a:pPr>
            <a:r>
              <a:rPr lang="en-US" dirty="0" smtClean="0"/>
              <a:t>Prize</a:t>
            </a:r>
          </a:p>
          <a:p>
            <a:pPr marL="285750" indent="-285750">
              <a:buFont typeface="Arial" panose="020B0604020202020204" pitchFamily="34" charset="0"/>
              <a:buChar char="•"/>
            </a:pPr>
            <a:r>
              <a:rPr lang="en-US" dirty="0" smtClean="0"/>
              <a:t>Bob Dylan</a:t>
            </a:r>
          </a:p>
          <a:p>
            <a:pPr marL="285750" indent="-285750">
              <a:buFont typeface="Arial" panose="020B0604020202020204" pitchFamily="34" charset="0"/>
              <a:buChar char="•"/>
            </a:pPr>
            <a:r>
              <a:rPr lang="en-US" dirty="0" smtClean="0"/>
              <a:t>Stockholm</a:t>
            </a:r>
          </a:p>
          <a:p>
            <a:pPr marL="285750" indent="-285750">
              <a:buFont typeface="Arial" panose="020B0604020202020204" pitchFamily="34" charset="0"/>
              <a:buChar char="•"/>
            </a:pPr>
            <a:r>
              <a:rPr lang="en-US" dirty="0" smtClean="0"/>
              <a:t>Sweden</a:t>
            </a:r>
          </a:p>
          <a:p>
            <a:pPr marL="285750" indent="-285750">
              <a:buFont typeface="Arial" panose="020B0604020202020204" pitchFamily="34" charset="0"/>
              <a:buChar char="•"/>
            </a:pPr>
            <a:r>
              <a:rPr lang="en-US" dirty="0" smtClean="0"/>
              <a:t>The Academy</a:t>
            </a:r>
          </a:p>
          <a:p>
            <a:pPr marL="285750" indent="-285750">
              <a:buFont typeface="Arial" panose="020B0604020202020204" pitchFamily="34" charset="0"/>
              <a:buChar char="•"/>
            </a:pPr>
            <a:r>
              <a:rPr lang="en-US" dirty="0" smtClean="0"/>
              <a:t>Swedish Academy</a:t>
            </a:r>
          </a:p>
          <a:p>
            <a:pPr marL="285750" indent="-285750">
              <a:buFont typeface="Arial" panose="020B0604020202020204" pitchFamily="34" charset="0"/>
              <a:buChar char="•"/>
            </a:pPr>
            <a:r>
              <a:rPr lang="en-US" dirty="0" smtClean="0"/>
              <a:t>Etc. </a:t>
            </a:r>
          </a:p>
          <a:p>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6106167"/>
              </p:ext>
            </p:extLst>
          </p:nvPr>
        </p:nvGraphicFramePr>
        <p:xfrm>
          <a:off x="4341812" y="507023"/>
          <a:ext cx="7327900" cy="6038850"/>
        </p:xfrm>
        <a:graphic>
          <a:graphicData uri="http://schemas.openxmlformats.org/presentationml/2006/ole">
            <mc:AlternateContent xmlns:mc="http://schemas.openxmlformats.org/markup-compatibility/2006">
              <mc:Choice xmlns:v="urn:schemas-microsoft-com:vml" Requires="v">
                <p:oleObj spid="_x0000_s3079" name="Worksheet" r:id="rId3" imgW="8785661" imgH="7238883" progId="Excel.Sheet.12">
                  <p:embed/>
                </p:oleObj>
              </mc:Choice>
              <mc:Fallback>
                <p:oleObj name="Worksheet" r:id="rId3" imgW="8785661" imgH="7238883" progId="Excel.Sheet.12">
                  <p:embed/>
                  <p:pic>
                    <p:nvPicPr>
                      <p:cNvPr id="0" name=""/>
                      <p:cNvPicPr/>
                      <p:nvPr/>
                    </p:nvPicPr>
                    <p:blipFill>
                      <a:blip r:embed="rId4"/>
                      <a:stretch>
                        <a:fillRect/>
                      </a:stretch>
                    </p:blipFill>
                    <p:spPr>
                      <a:xfrm>
                        <a:off x="4341812" y="507023"/>
                        <a:ext cx="7327900" cy="6038850"/>
                      </a:xfrm>
                      <a:prstGeom prst="rect">
                        <a:avLst/>
                      </a:prstGeom>
                    </p:spPr>
                  </p:pic>
                </p:oleObj>
              </mc:Fallback>
            </mc:AlternateContent>
          </a:graphicData>
        </a:graphic>
      </p:graphicFrame>
    </p:spTree>
    <p:extLst>
      <p:ext uri="{BB962C8B-B14F-4D97-AF65-F5344CB8AC3E}">
        <p14:creationId xmlns:p14="http://schemas.microsoft.com/office/powerpoint/2010/main" val="406035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152399"/>
            <a:ext cx="9144001" cy="1371600"/>
          </a:xfrm>
        </p:spPr>
        <p:txBody>
          <a:bodyPr/>
          <a:lstStyle/>
          <a:p>
            <a:r>
              <a:rPr lang="en-US" dirty="0" smtClean="0"/>
              <a:t>Main Toolset</a:t>
            </a:r>
            <a:endParaRPr lang="en-US" dirty="0"/>
          </a:p>
        </p:txBody>
      </p:sp>
      <p:sp>
        <p:nvSpPr>
          <p:cNvPr id="3" name="Content Placeholder 2"/>
          <p:cNvSpPr>
            <a:spLocks noGrp="1"/>
          </p:cNvSpPr>
          <p:nvPr>
            <p:ph sz="half" idx="1"/>
          </p:nvPr>
        </p:nvSpPr>
        <p:spPr>
          <a:xfrm>
            <a:off x="1522412" y="1600200"/>
            <a:ext cx="4419599" cy="1904999"/>
          </a:xfrm>
        </p:spPr>
        <p:txBody>
          <a:bodyPr/>
          <a:lstStyle/>
          <a:p>
            <a:pPr marL="0" indent="0">
              <a:buNone/>
            </a:pPr>
            <a:r>
              <a:rPr lang="en-US" sz="2800" dirty="0" smtClean="0"/>
              <a:t>Topic</a:t>
            </a:r>
            <a:r>
              <a:rPr lang="en-US" dirty="0" smtClean="0"/>
              <a:t> </a:t>
            </a:r>
            <a:r>
              <a:rPr lang="en-US" sz="2800" dirty="0" smtClean="0"/>
              <a:t>Extraction</a:t>
            </a:r>
          </a:p>
          <a:p>
            <a:r>
              <a:rPr lang="en-US" dirty="0" smtClean="0"/>
              <a:t>Used to pull out named entities, concepts, amounts and units, locations, dates, events</a:t>
            </a:r>
            <a:endParaRPr lang="en-US" dirty="0"/>
          </a:p>
        </p:txBody>
      </p:sp>
      <p:sp>
        <p:nvSpPr>
          <p:cNvPr id="4" name="Content Placeholder 3"/>
          <p:cNvSpPr>
            <a:spLocks noGrp="1"/>
          </p:cNvSpPr>
          <p:nvPr>
            <p:ph sz="half" idx="2"/>
          </p:nvPr>
        </p:nvSpPr>
        <p:spPr>
          <a:xfrm>
            <a:off x="6094412" y="1600200"/>
            <a:ext cx="4419600" cy="2438399"/>
          </a:xfrm>
        </p:spPr>
        <p:txBody>
          <a:bodyPr/>
          <a:lstStyle/>
          <a:p>
            <a:pPr marL="0" indent="0">
              <a:buNone/>
            </a:pPr>
            <a:r>
              <a:rPr lang="en-US" sz="2800" dirty="0" smtClean="0"/>
              <a:t>Text Classification</a:t>
            </a:r>
          </a:p>
          <a:p>
            <a:r>
              <a:rPr lang="en-US" dirty="0" smtClean="0"/>
              <a:t>Assign text to classification models</a:t>
            </a:r>
          </a:p>
          <a:p>
            <a:r>
              <a:rPr lang="en-US" dirty="0" smtClean="0"/>
              <a:t>What is a text about? Genres, tags…</a:t>
            </a:r>
            <a:endParaRPr lang="en-US" dirty="0"/>
          </a:p>
        </p:txBody>
      </p:sp>
      <p:sp>
        <p:nvSpPr>
          <p:cNvPr id="5" name="TextBox 4"/>
          <p:cNvSpPr txBox="1"/>
          <p:nvPr/>
        </p:nvSpPr>
        <p:spPr>
          <a:xfrm>
            <a:off x="1522412" y="3886200"/>
            <a:ext cx="4572000" cy="2369880"/>
          </a:xfrm>
          <a:prstGeom prst="rect">
            <a:avLst/>
          </a:prstGeom>
          <a:noFill/>
        </p:spPr>
        <p:txBody>
          <a:bodyPr wrap="square" rtlCol="0">
            <a:spAutoFit/>
          </a:bodyPr>
          <a:lstStyle/>
          <a:p>
            <a:r>
              <a:rPr lang="en-US" sz="2800" dirty="0" smtClean="0"/>
              <a:t>Sentiment Analysis</a:t>
            </a:r>
          </a:p>
          <a:p>
            <a:pPr marL="342900" indent="-342900">
              <a:buFont typeface="Arial" panose="020B0604020202020204" pitchFamily="34" charset="0"/>
              <a:buChar char="•"/>
            </a:pPr>
            <a:r>
              <a:rPr lang="en-US" sz="2400" dirty="0" smtClean="0"/>
              <a:t>Identify subjective information</a:t>
            </a:r>
          </a:p>
          <a:p>
            <a:pPr marL="342900" indent="-342900">
              <a:buFont typeface="Arial" panose="020B0604020202020204" pitchFamily="34" charset="0"/>
              <a:buChar char="•"/>
            </a:pPr>
            <a:r>
              <a:rPr lang="en-US" sz="2400" dirty="0" smtClean="0"/>
              <a:t>Expressed in terms of polarity – positive feeling, negative feeling, neutral </a:t>
            </a:r>
            <a:r>
              <a:rPr lang="en-US" sz="2400" dirty="0"/>
              <a:t>– </a:t>
            </a:r>
            <a:r>
              <a:rPr lang="en-US" sz="2400" dirty="0" smtClean="0"/>
              <a:t>, irony, emotional agreement</a:t>
            </a:r>
            <a:endParaRPr lang="en-US" sz="2400" dirty="0"/>
          </a:p>
        </p:txBody>
      </p:sp>
      <p:sp>
        <p:nvSpPr>
          <p:cNvPr id="6" name="TextBox 5"/>
          <p:cNvSpPr txBox="1"/>
          <p:nvPr/>
        </p:nvSpPr>
        <p:spPr>
          <a:xfrm>
            <a:off x="6094413" y="4343400"/>
            <a:ext cx="4572000" cy="1261884"/>
          </a:xfrm>
          <a:prstGeom prst="rect">
            <a:avLst/>
          </a:prstGeom>
          <a:noFill/>
        </p:spPr>
        <p:txBody>
          <a:bodyPr wrap="square" rtlCol="0">
            <a:spAutoFit/>
          </a:bodyPr>
          <a:lstStyle/>
          <a:p>
            <a:r>
              <a:rPr lang="en-US" sz="2800" dirty="0" smtClean="0"/>
              <a:t>Text Clustering</a:t>
            </a:r>
          </a:p>
          <a:p>
            <a:pPr marL="342900" indent="-342900">
              <a:buFont typeface="Arial" panose="020B0604020202020204" pitchFamily="34" charset="0"/>
              <a:buChar char="•"/>
            </a:pPr>
            <a:r>
              <a:rPr lang="en-US" sz="2400" dirty="0" smtClean="0"/>
              <a:t>Groups similar texts together, discover significant subjects</a:t>
            </a:r>
            <a:endParaRPr lang="en-US" sz="2400" dirty="0"/>
          </a:p>
        </p:txBody>
      </p:sp>
    </p:spTree>
    <p:extLst>
      <p:ext uri="{BB962C8B-B14F-4D97-AF65-F5344CB8AC3E}">
        <p14:creationId xmlns:p14="http://schemas.microsoft.com/office/powerpoint/2010/main" val="49654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358" y="762000"/>
            <a:ext cx="3596607" cy="1295400"/>
          </a:xfrm>
        </p:spPr>
        <p:txBody>
          <a:bodyPr/>
          <a:lstStyle/>
          <a:p>
            <a:r>
              <a:rPr lang="en-US" dirty="0" smtClean="0"/>
              <a:t>Global</a:t>
            </a:r>
            <a:br>
              <a:rPr lang="en-US" dirty="0" smtClean="0"/>
            </a:br>
            <a:r>
              <a:rPr lang="en-US" dirty="0" smtClean="0"/>
              <a:t>Sentiment Analysis</a:t>
            </a:r>
            <a:endParaRPr lang="en-US" dirty="0"/>
          </a:p>
        </p:txBody>
      </p:sp>
      <p:sp>
        <p:nvSpPr>
          <p:cNvPr id="3" name="Text Placeholder 2"/>
          <p:cNvSpPr>
            <a:spLocks noGrp="1"/>
          </p:cNvSpPr>
          <p:nvPr>
            <p:ph type="body" sz="half" idx="2"/>
          </p:nvPr>
        </p:nvSpPr>
        <p:spPr>
          <a:xfrm>
            <a:off x="711933" y="2477965"/>
            <a:ext cx="3809999" cy="4038600"/>
          </a:xfrm>
        </p:spPr>
        <p:txBody>
          <a:bodyPr>
            <a:normAutofit/>
          </a:bodyPr>
          <a:lstStyle/>
          <a:p>
            <a:r>
              <a:rPr lang="en-US" dirty="0" smtClean="0"/>
              <a:t>Broad-stroke analysis of </a:t>
            </a:r>
            <a:br>
              <a:rPr lang="en-US" dirty="0" smtClean="0"/>
            </a:br>
            <a:r>
              <a:rPr lang="en-US" dirty="0" smtClean="0"/>
              <a:t>the sense of the entire text. </a:t>
            </a:r>
          </a:p>
          <a:p>
            <a:pPr marL="285750" indent="-285750">
              <a:buFont typeface="Arial" panose="020B0604020202020204" pitchFamily="34" charset="0"/>
              <a:buChar char="•"/>
            </a:pPr>
            <a:r>
              <a:rPr lang="en-US" dirty="0" smtClean="0"/>
              <a:t>Is text in agreement or disagreement? </a:t>
            </a:r>
          </a:p>
          <a:p>
            <a:pPr marL="285750" indent="-285750">
              <a:buFont typeface="Arial" panose="020B0604020202020204" pitchFamily="34" charset="0"/>
              <a:buChar char="•"/>
            </a:pPr>
            <a:r>
              <a:rPr lang="en-US" dirty="0" smtClean="0"/>
              <a:t>Is it ironic? </a:t>
            </a:r>
          </a:p>
          <a:p>
            <a:pPr marL="285750" indent="-285750">
              <a:buFont typeface="Arial" panose="020B0604020202020204" pitchFamily="34" charset="0"/>
              <a:buChar char="•"/>
            </a:pPr>
            <a:r>
              <a:rPr lang="en-US" dirty="0" smtClean="0"/>
              <a:t>Subjective or objective? </a:t>
            </a:r>
          </a:p>
          <a:p>
            <a:pPr marL="285750" indent="-285750">
              <a:buFont typeface="Arial" panose="020B0604020202020204" pitchFamily="34" charset="0"/>
              <a:buChar char="•"/>
            </a:pPr>
            <a:r>
              <a:rPr lang="en-US" dirty="0" smtClean="0"/>
              <a:t>Level of confidence</a:t>
            </a:r>
          </a:p>
          <a:p>
            <a:pPr marL="285750" indent="-285750">
              <a:buFont typeface="Arial" panose="020B0604020202020204" pitchFamily="34" charset="0"/>
              <a:buChar char="•"/>
            </a:pPr>
            <a:endParaRPr lang="en-US" dirty="0" smtClean="0"/>
          </a:p>
          <a:p>
            <a:r>
              <a:rPr lang="en-US" dirty="0" smtClean="0"/>
              <a:t>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77458735"/>
              </p:ext>
            </p:extLst>
          </p:nvPr>
        </p:nvGraphicFramePr>
        <p:xfrm>
          <a:off x="4265612" y="685800"/>
          <a:ext cx="6769100" cy="5416550"/>
        </p:xfrm>
        <a:graphic>
          <a:graphicData uri="http://schemas.openxmlformats.org/presentationml/2006/ole">
            <mc:AlternateContent xmlns:mc="http://schemas.openxmlformats.org/markup-compatibility/2006">
              <mc:Choice xmlns:v="urn:schemas-microsoft-com:vml" Requires="v">
                <p:oleObj spid="_x0000_s4104" name="Worksheet" r:id="rId3" imgW="10629834" imgH="8503920" progId="Excel.Sheet.12">
                  <p:embed/>
                </p:oleObj>
              </mc:Choice>
              <mc:Fallback>
                <p:oleObj name="Worksheet" r:id="rId3" imgW="10629834" imgH="8503920" progId="Excel.Sheet.12">
                  <p:embed/>
                  <p:pic>
                    <p:nvPicPr>
                      <p:cNvPr id="0" name=""/>
                      <p:cNvPicPr/>
                      <p:nvPr/>
                    </p:nvPicPr>
                    <p:blipFill>
                      <a:blip r:embed="rId4"/>
                      <a:stretch>
                        <a:fillRect/>
                      </a:stretch>
                    </p:blipFill>
                    <p:spPr>
                      <a:xfrm>
                        <a:off x="4265612" y="685800"/>
                        <a:ext cx="6769100" cy="541655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01275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358" y="762000"/>
            <a:ext cx="3596607" cy="1295400"/>
          </a:xfrm>
        </p:spPr>
        <p:txBody>
          <a:bodyPr/>
          <a:lstStyle/>
          <a:p>
            <a:r>
              <a:rPr lang="en-US" dirty="0" smtClean="0"/>
              <a:t>Text</a:t>
            </a:r>
            <a:br>
              <a:rPr lang="en-US" dirty="0" smtClean="0"/>
            </a:br>
            <a:r>
              <a:rPr lang="en-US" dirty="0" smtClean="0"/>
              <a:t>Classification</a:t>
            </a:r>
            <a:endParaRPr lang="en-US" dirty="0"/>
          </a:p>
        </p:txBody>
      </p:sp>
      <p:sp>
        <p:nvSpPr>
          <p:cNvPr id="3" name="Text Placeholder 2"/>
          <p:cNvSpPr>
            <a:spLocks noGrp="1"/>
          </p:cNvSpPr>
          <p:nvPr>
            <p:ph type="body" sz="half" idx="2"/>
          </p:nvPr>
        </p:nvSpPr>
        <p:spPr>
          <a:xfrm>
            <a:off x="711933" y="2477965"/>
            <a:ext cx="3809999" cy="4038600"/>
          </a:xfrm>
        </p:spPr>
        <p:txBody>
          <a:bodyPr>
            <a:normAutofit/>
          </a:bodyPr>
          <a:lstStyle/>
          <a:p>
            <a:r>
              <a:rPr lang="en-US" dirty="0" smtClean="0"/>
              <a:t>Broad strokes of what a </a:t>
            </a:r>
            <a:br>
              <a:rPr lang="en-US" dirty="0" smtClean="0"/>
            </a:br>
            <a:r>
              <a:rPr lang="en-US" dirty="0" smtClean="0"/>
              <a:t>text is about. </a:t>
            </a:r>
          </a:p>
          <a:p>
            <a:pPr marL="285750" indent="-285750">
              <a:buFont typeface="Arial" panose="020B0604020202020204" pitchFamily="34" charset="0"/>
              <a:buChar char="•"/>
            </a:pPr>
            <a:r>
              <a:rPr lang="en-US" dirty="0" smtClean="0"/>
              <a:t>Coded to ontology</a:t>
            </a:r>
          </a:p>
          <a:p>
            <a:pPr marL="285750" indent="-285750">
              <a:buFont typeface="Arial" panose="020B0604020202020204" pitchFamily="34" charset="0"/>
              <a:buChar char="•"/>
            </a:pPr>
            <a:r>
              <a:rPr lang="en-US" dirty="0" smtClean="0"/>
              <a:t>Graded for relevance</a:t>
            </a:r>
          </a:p>
          <a:p>
            <a:r>
              <a:rPr lang="en-US" dirty="0" smtClean="0"/>
              <a:t>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36532746"/>
              </p:ext>
            </p:extLst>
          </p:nvPr>
        </p:nvGraphicFramePr>
        <p:xfrm>
          <a:off x="4319069" y="685800"/>
          <a:ext cx="6735762" cy="5416550"/>
        </p:xfrm>
        <a:graphic>
          <a:graphicData uri="http://schemas.openxmlformats.org/presentationml/2006/ole">
            <mc:AlternateContent xmlns:mc="http://schemas.openxmlformats.org/markup-compatibility/2006">
              <mc:Choice xmlns:v="urn:schemas-microsoft-com:vml" Requires="v">
                <p:oleObj spid="_x0000_s5127" name="Worksheet" r:id="rId3" imgW="10576825" imgH="8503920" progId="Excel.Sheet.12">
                  <p:embed/>
                </p:oleObj>
              </mc:Choice>
              <mc:Fallback>
                <p:oleObj name="Worksheet" r:id="rId3" imgW="10576825" imgH="8503920" progId="Excel.Sheet.12">
                  <p:embed/>
                  <p:pic>
                    <p:nvPicPr>
                      <p:cNvPr id="0" name=""/>
                      <p:cNvPicPr/>
                      <p:nvPr/>
                    </p:nvPicPr>
                    <p:blipFill>
                      <a:blip r:embed="rId4"/>
                      <a:stretch>
                        <a:fillRect/>
                      </a:stretch>
                    </p:blipFill>
                    <p:spPr>
                      <a:xfrm>
                        <a:off x="4319069" y="685800"/>
                        <a:ext cx="6735762" cy="541655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4101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You Can Code It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Each tool has a Developer Tools section</a:t>
            </a:r>
          </a:p>
          <a:p>
            <a:pPr lvl="1"/>
            <a:r>
              <a:rPr lang="en-US" dirty="0" smtClean="0"/>
              <a:t>PHP</a:t>
            </a:r>
          </a:p>
          <a:p>
            <a:pPr lvl="1"/>
            <a:r>
              <a:rPr lang="en-US" dirty="0" smtClean="0"/>
              <a:t>Python</a:t>
            </a:r>
          </a:p>
          <a:p>
            <a:pPr lvl="1"/>
            <a:r>
              <a:rPr lang="en-US" dirty="0" smtClean="0"/>
              <a:t>Java (2 flavors)</a:t>
            </a:r>
          </a:p>
          <a:p>
            <a:pPr lvl="1"/>
            <a:r>
              <a:rPr lang="en-US" dirty="0" smtClean="0"/>
              <a:t>JavaScript (2 kinds)</a:t>
            </a:r>
          </a:p>
          <a:p>
            <a:pPr lvl="1"/>
            <a:r>
              <a:rPr lang="en-US" dirty="0" smtClean="0"/>
              <a:t>Node.js</a:t>
            </a:r>
          </a:p>
          <a:p>
            <a:pPr lvl="1"/>
            <a:r>
              <a:rPr lang="en-US" dirty="0" smtClean="0"/>
              <a:t>Ruby</a:t>
            </a:r>
          </a:p>
          <a:p>
            <a:pPr lvl="1"/>
            <a:r>
              <a:rPr lang="en-US" dirty="0" smtClean="0"/>
              <a:t>C</a:t>
            </a:r>
          </a:p>
          <a:p>
            <a:pPr lvl="1"/>
            <a:r>
              <a:rPr lang="en-US" dirty="0" smtClean="0"/>
              <a:t>C#</a:t>
            </a:r>
          </a:p>
          <a:p>
            <a:pPr lvl="1"/>
            <a:r>
              <a:rPr lang="en-US" dirty="0" smtClean="0"/>
              <a:t>Shell scripting</a:t>
            </a:r>
            <a:endParaRPr lang="en-US" dirty="0"/>
          </a:p>
        </p:txBody>
      </p:sp>
      <p:sp>
        <p:nvSpPr>
          <p:cNvPr id="4" name="Content Placeholder 3"/>
          <p:cNvSpPr>
            <a:spLocks noGrp="1"/>
          </p:cNvSpPr>
          <p:nvPr>
            <p:ph sz="half" idx="2"/>
          </p:nvPr>
        </p:nvSpPr>
        <p:spPr>
          <a:xfrm>
            <a:off x="5713412" y="1060938"/>
            <a:ext cx="5943599" cy="5181601"/>
          </a:xfrm>
        </p:spPr>
        <p:txBody>
          <a:bodyPr>
            <a:normAutofit fontScale="92500" lnSpcReduction="20000"/>
          </a:bodyPr>
          <a:lstStyle/>
          <a:p>
            <a:pPr marL="0" indent="0">
              <a:buNone/>
            </a:pPr>
            <a:r>
              <a:rPr lang="en-US" sz="1600" dirty="0"/>
              <a:t>&lt;?</a:t>
            </a:r>
            <a:r>
              <a:rPr lang="en-US" sz="1600" dirty="0" err="1"/>
              <a:t>php</a:t>
            </a:r>
            <a:r>
              <a:rPr lang="en-US" sz="1600" dirty="0"/>
              <a:t> </a:t>
            </a:r>
            <a:endParaRPr lang="en-US" sz="1600" dirty="0" smtClean="0"/>
          </a:p>
          <a:p>
            <a:pPr marL="0" indent="0">
              <a:buNone/>
            </a:pPr>
            <a:r>
              <a:rPr lang="en-US" sz="1600" dirty="0" smtClean="0"/>
              <a:t>$</a:t>
            </a:r>
            <a:r>
              <a:rPr lang="en-US" sz="1600" dirty="0"/>
              <a:t>curl = </a:t>
            </a:r>
            <a:r>
              <a:rPr lang="en-US" sz="1600" dirty="0" err="1"/>
              <a:t>curl_init</a:t>
            </a:r>
            <a:r>
              <a:rPr lang="en-US" sz="1600" dirty="0"/>
              <a:t>(); </a:t>
            </a:r>
            <a:r>
              <a:rPr lang="en-US" sz="1600" dirty="0"/>
              <a:t/>
            </a:r>
            <a:br>
              <a:rPr lang="en-US" sz="1600" dirty="0"/>
            </a:br>
            <a:r>
              <a:rPr lang="en-US" sz="1600" dirty="0" err="1" smtClean="0"/>
              <a:t>curl_setopt_array</a:t>
            </a:r>
            <a:r>
              <a:rPr lang="en-US" sz="1600" dirty="0"/>
              <a:t>($curl, array( </a:t>
            </a:r>
            <a:r>
              <a:rPr lang="en-US" sz="1600" dirty="0" smtClean="0"/>
              <a:t/>
            </a:r>
            <a:br>
              <a:rPr lang="en-US" sz="1600" dirty="0" smtClean="0"/>
            </a:br>
            <a:r>
              <a:rPr lang="en-US" sz="1600" dirty="0" smtClean="0"/>
              <a:t>    CURLOPT_URL </a:t>
            </a:r>
            <a:r>
              <a:rPr lang="en-US" sz="1600" dirty="0"/>
              <a:t>=&gt; "http://api.meaningcloud.com/topics-2.0", </a:t>
            </a:r>
            <a:r>
              <a:rPr lang="en-US" sz="1600" dirty="0" smtClean="0"/>
              <a:t/>
            </a:r>
            <a:br>
              <a:rPr lang="en-US" sz="1600" dirty="0" smtClean="0"/>
            </a:br>
            <a:r>
              <a:rPr lang="en-US" sz="1600" dirty="0" smtClean="0"/>
              <a:t>    CURLOPT_RETURNTRANSFER </a:t>
            </a:r>
            <a:r>
              <a:rPr lang="en-US" sz="1600" dirty="0"/>
              <a:t>=&gt; true, </a:t>
            </a:r>
            <a:r>
              <a:rPr lang="en-US" sz="1600" dirty="0" smtClean="0"/>
              <a:t/>
            </a:r>
            <a:br>
              <a:rPr lang="en-US" sz="1600" dirty="0" smtClean="0"/>
            </a:br>
            <a:r>
              <a:rPr lang="en-US" sz="1600" dirty="0" smtClean="0"/>
              <a:t>    CURLOPT_ENCODING </a:t>
            </a:r>
            <a:r>
              <a:rPr lang="en-US" sz="1600" dirty="0"/>
              <a:t>=&gt; "", </a:t>
            </a:r>
            <a:r>
              <a:rPr lang="en-US" sz="1600" dirty="0" smtClean="0"/>
              <a:t/>
            </a:r>
            <a:br>
              <a:rPr lang="en-US" sz="1600" dirty="0" smtClean="0"/>
            </a:br>
            <a:r>
              <a:rPr lang="en-US" sz="1600" dirty="0" smtClean="0"/>
              <a:t>    CURLOPT_MAXREDIRS </a:t>
            </a:r>
            <a:r>
              <a:rPr lang="en-US" sz="1600" dirty="0"/>
              <a:t>=&gt; 10, </a:t>
            </a:r>
            <a:r>
              <a:rPr lang="en-US" sz="1600" dirty="0" smtClean="0"/>
              <a:t/>
            </a:r>
            <a:br>
              <a:rPr lang="en-US" sz="1600" dirty="0" smtClean="0"/>
            </a:br>
            <a:r>
              <a:rPr lang="en-US" sz="1600" dirty="0" smtClean="0"/>
              <a:t>    CURLOPT_TIMEOUT </a:t>
            </a:r>
            <a:r>
              <a:rPr lang="en-US" sz="1600" dirty="0"/>
              <a:t>=&gt; 30, </a:t>
            </a:r>
            <a:r>
              <a:rPr lang="en-US" sz="1600" dirty="0" smtClean="0"/>
              <a:t/>
            </a:r>
            <a:br>
              <a:rPr lang="en-US" sz="1600" dirty="0" smtClean="0"/>
            </a:br>
            <a:r>
              <a:rPr lang="en-US" sz="1600" dirty="0" smtClean="0"/>
              <a:t>    CURLOPT_HTTP_VERSION </a:t>
            </a:r>
            <a:r>
              <a:rPr lang="en-US" sz="1600" dirty="0"/>
              <a:t>=&gt; CURL_HTTP_VERSION_1_1, </a:t>
            </a:r>
            <a:r>
              <a:rPr lang="en-US" sz="1600" dirty="0" smtClean="0"/>
              <a:t/>
            </a:r>
            <a:br>
              <a:rPr lang="en-US" sz="1600" dirty="0" smtClean="0"/>
            </a:br>
            <a:r>
              <a:rPr lang="en-US" sz="1600" dirty="0" smtClean="0"/>
              <a:t>    CURLOPT_CUSTOMREQUEST </a:t>
            </a:r>
            <a:r>
              <a:rPr lang="en-US" sz="1600" dirty="0"/>
              <a:t>=&gt; "POST", </a:t>
            </a:r>
            <a:r>
              <a:rPr lang="en-US" sz="1600" dirty="0" smtClean="0"/>
              <a:t/>
            </a:r>
            <a:br>
              <a:rPr lang="en-US" sz="1600" dirty="0" smtClean="0"/>
            </a:br>
            <a:r>
              <a:rPr lang="en-US" sz="1600" dirty="0" smtClean="0"/>
              <a:t>    CURLOPT_POSTFIELDS =&gt; </a:t>
            </a:r>
            <a:br>
              <a:rPr lang="en-US" sz="1600" dirty="0" smtClean="0"/>
            </a:br>
            <a:r>
              <a:rPr lang="en-US" sz="1600" dirty="0" smtClean="0"/>
              <a:t> 	"key=YOUR_KEY_VALUE&amp;</a:t>
            </a:r>
            <a:br>
              <a:rPr lang="en-US" sz="1600" dirty="0" smtClean="0"/>
            </a:br>
            <a:r>
              <a:rPr lang="en-US" sz="1600" dirty="0" smtClean="0"/>
              <a:t>	 </a:t>
            </a:r>
            <a:r>
              <a:rPr lang="en-US" sz="1600" dirty="0" err="1" smtClean="0"/>
              <a:t>lang</a:t>
            </a:r>
            <a:r>
              <a:rPr lang="en-US" sz="1600" dirty="0" smtClean="0"/>
              <a:t>=YOUR_LANG_VALUE&amp;</a:t>
            </a:r>
            <a:br>
              <a:rPr lang="en-US" sz="1600" dirty="0" smtClean="0"/>
            </a:br>
            <a:r>
              <a:rPr lang="en-US" sz="1600" dirty="0" smtClean="0"/>
              <a:t>	 txt=YOUR_TXT_VALUE&amp;</a:t>
            </a:r>
            <a:br>
              <a:rPr lang="en-US" sz="1600" dirty="0" smtClean="0"/>
            </a:br>
            <a:r>
              <a:rPr lang="en-US" sz="1600" dirty="0" smtClean="0"/>
              <a:t>	</a:t>
            </a:r>
            <a:r>
              <a:rPr lang="en-US" sz="1600" dirty="0" err="1" smtClean="0"/>
              <a:t>tt</a:t>
            </a:r>
            <a:r>
              <a:rPr lang="en-US" sz="1600" dirty="0" smtClean="0"/>
              <a:t>=a</a:t>
            </a:r>
            <a:r>
              <a:rPr lang="en-US" sz="1600" dirty="0"/>
              <a:t>", </a:t>
            </a:r>
            <a:r>
              <a:rPr lang="en-US" sz="1600" dirty="0" smtClean="0"/>
              <a:t/>
            </a:r>
            <a:br>
              <a:rPr lang="en-US" sz="1600" dirty="0" smtClean="0"/>
            </a:br>
            <a:r>
              <a:rPr lang="en-US" sz="1600" dirty="0" smtClean="0"/>
              <a:t>     CURLOPT_HTTPHEADER </a:t>
            </a:r>
            <a:r>
              <a:rPr lang="en-US" sz="1600" dirty="0"/>
              <a:t>=&gt; array( </a:t>
            </a:r>
            <a:r>
              <a:rPr lang="en-US" sz="1600" dirty="0" smtClean="0"/>
              <a:t/>
            </a:r>
            <a:br>
              <a:rPr lang="en-US" sz="1600" dirty="0" smtClean="0"/>
            </a:br>
            <a:r>
              <a:rPr lang="en-US" sz="1600" dirty="0" smtClean="0"/>
              <a:t>          "</a:t>
            </a:r>
            <a:r>
              <a:rPr lang="en-US" sz="1600" dirty="0"/>
              <a:t>content-type: application/x-www-form-</a:t>
            </a:r>
            <a:r>
              <a:rPr lang="en-US" sz="1600" dirty="0" err="1"/>
              <a:t>urlencoded</a:t>
            </a:r>
            <a:r>
              <a:rPr lang="en-US" sz="1600" dirty="0"/>
              <a:t>" </a:t>
            </a:r>
            <a:r>
              <a:rPr lang="en-US" sz="1600" dirty="0" smtClean="0"/>
              <a:t>),</a:t>
            </a:r>
            <a:br>
              <a:rPr lang="en-US" sz="1600" dirty="0" smtClean="0"/>
            </a:br>
            <a:r>
              <a:rPr lang="en-US" sz="1600" dirty="0" smtClean="0"/>
              <a:t>      )</a:t>
            </a:r>
            <a:br>
              <a:rPr lang="en-US" sz="1600" dirty="0" smtClean="0"/>
            </a:br>
            <a:r>
              <a:rPr lang="en-US" sz="1600" dirty="0" smtClean="0"/>
              <a:t>);</a:t>
            </a:r>
            <a:br>
              <a:rPr lang="en-US" sz="1600" dirty="0" smtClean="0"/>
            </a:br>
            <a:r>
              <a:rPr lang="en-US" sz="1600" dirty="0" smtClean="0"/>
              <a:t/>
            </a:r>
            <a:br>
              <a:rPr lang="en-US" sz="1600" dirty="0" smtClean="0"/>
            </a:br>
            <a:r>
              <a:rPr lang="en-US" sz="1600" dirty="0" smtClean="0"/>
              <a:t>$</a:t>
            </a:r>
            <a:r>
              <a:rPr lang="en-US" sz="1600" dirty="0"/>
              <a:t>response = </a:t>
            </a:r>
            <a:r>
              <a:rPr lang="en-US" sz="1600" dirty="0" err="1"/>
              <a:t>curl_exec</a:t>
            </a:r>
            <a:r>
              <a:rPr lang="en-US" sz="1600" dirty="0"/>
              <a:t>($curl); </a:t>
            </a:r>
            <a:r>
              <a:rPr lang="en-US" sz="1600" dirty="0" smtClean="0"/>
              <a:t/>
            </a:r>
            <a:br>
              <a:rPr lang="en-US" sz="1600" dirty="0" smtClean="0"/>
            </a:br>
            <a:r>
              <a:rPr lang="en-US" sz="1600" dirty="0" smtClean="0"/>
              <a:t>$</a:t>
            </a:r>
            <a:r>
              <a:rPr lang="en-US" sz="1600" dirty="0"/>
              <a:t>err = </a:t>
            </a:r>
            <a:r>
              <a:rPr lang="en-US" sz="1600" dirty="0" err="1"/>
              <a:t>curl_error</a:t>
            </a:r>
            <a:r>
              <a:rPr lang="en-US" sz="1600" dirty="0"/>
              <a:t>($curl); </a:t>
            </a:r>
            <a:r>
              <a:rPr lang="en-US" sz="1600" dirty="0" smtClean="0"/>
              <a:t/>
            </a:r>
            <a:br>
              <a:rPr lang="en-US" sz="1600" dirty="0" smtClean="0"/>
            </a:br>
            <a:r>
              <a:rPr lang="en-US" sz="1600" dirty="0" err="1" smtClean="0"/>
              <a:t>curl_close</a:t>
            </a:r>
            <a:r>
              <a:rPr lang="en-US" sz="1600" dirty="0"/>
              <a:t>($curl); </a:t>
            </a:r>
            <a:r>
              <a:rPr lang="en-US" sz="1600" dirty="0" smtClean="0"/>
              <a:t/>
            </a:r>
            <a:br>
              <a:rPr lang="en-US" sz="1600" dirty="0" smtClean="0"/>
            </a:br>
            <a:r>
              <a:rPr lang="en-US" sz="1600" dirty="0" smtClean="0"/>
              <a:t/>
            </a:r>
            <a:br>
              <a:rPr lang="en-US" sz="1600" dirty="0" smtClean="0"/>
            </a:br>
            <a:r>
              <a:rPr lang="en-US" sz="1600" dirty="0" smtClean="0"/>
              <a:t>if </a:t>
            </a:r>
            <a:r>
              <a:rPr lang="en-US" sz="1600" dirty="0"/>
              <a:t>($err) { </a:t>
            </a:r>
            <a:r>
              <a:rPr lang="en-US" sz="1600" dirty="0" smtClean="0"/>
              <a:t/>
            </a:r>
            <a:br>
              <a:rPr lang="en-US" sz="1600" dirty="0" smtClean="0"/>
            </a:br>
            <a:r>
              <a:rPr lang="en-US" sz="1600" dirty="0" smtClean="0"/>
              <a:t>     echo </a:t>
            </a:r>
            <a:r>
              <a:rPr lang="en-US" sz="1600" dirty="0"/>
              <a:t>"</a:t>
            </a:r>
            <a:r>
              <a:rPr lang="en-US" sz="1600" dirty="0" err="1"/>
              <a:t>cURL</a:t>
            </a:r>
            <a:r>
              <a:rPr lang="en-US" sz="1600" dirty="0"/>
              <a:t> Error #:" . $err; </a:t>
            </a:r>
            <a:r>
              <a:rPr lang="en-US" sz="1600" dirty="0" smtClean="0"/>
              <a:t/>
            </a:r>
            <a:br>
              <a:rPr lang="en-US" sz="1600" dirty="0" smtClean="0"/>
            </a:br>
            <a:r>
              <a:rPr lang="en-US" sz="1600" dirty="0" smtClean="0"/>
              <a:t>	</a:t>
            </a:r>
            <a:br>
              <a:rPr lang="en-US" sz="1600" dirty="0" smtClean="0"/>
            </a:br>
            <a:r>
              <a:rPr lang="en-US" sz="1600" dirty="0" smtClean="0"/>
              <a:t>} else </a:t>
            </a:r>
            <a:r>
              <a:rPr lang="en-US" sz="1600" dirty="0"/>
              <a:t>{ echo $response; }</a:t>
            </a:r>
            <a:endParaRPr lang="en-US" sz="1600" dirty="0"/>
          </a:p>
        </p:txBody>
      </p:sp>
    </p:spTree>
    <p:extLst>
      <p:ext uri="{BB962C8B-B14F-4D97-AF65-F5344CB8AC3E}">
        <p14:creationId xmlns:p14="http://schemas.microsoft.com/office/powerpoint/2010/main" val="417307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JavaScript or Python…</a:t>
            </a:r>
            <a:endParaRPr lang="en-US" dirty="0"/>
          </a:p>
        </p:txBody>
      </p:sp>
      <p:sp>
        <p:nvSpPr>
          <p:cNvPr id="3" name="Content Placeholder 2"/>
          <p:cNvSpPr>
            <a:spLocks noGrp="1"/>
          </p:cNvSpPr>
          <p:nvPr>
            <p:ph sz="half" idx="1"/>
          </p:nvPr>
        </p:nvSpPr>
        <p:spPr>
          <a:xfrm>
            <a:off x="1504781" y="1905000"/>
            <a:ext cx="4419599" cy="4343399"/>
          </a:xfrm>
        </p:spPr>
        <p:txBody>
          <a:bodyPr>
            <a:noAutofit/>
          </a:bodyPr>
          <a:lstStyle/>
          <a:p>
            <a:pPr marL="0" indent="0">
              <a:buNone/>
            </a:pPr>
            <a:r>
              <a:rPr lang="en-US" sz="1600" dirty="0" err="1"/>
              <a:t>var</a:t>
            </a:r>
            <a:r>
              <a:rPr lang="en-US" sz="1600" dirty="0"/>
              <a:t> settings = { </a:t>
            </a:r>
            <a:r>
              <a:rPr lang="en-US" sz="1600" dirty="0" smtClean="0"/>
              <a:t/>
            </a:r>
            <a:br>
              <a:rPr lang="en-US" sz="1600" dirty="0" smtClean="0"/>
            </a:br>
            <a:r>
              <a:rPr lang="en-US" sz="1600" dirty="0" smtClean="0"/>
              <a:t>     "</a:t>
            </a:r>
            <a:r>
              <a:rPr lang="en-US" sz="1600" dirty="0" err="1"/>
              <a:t>async</a:t>
            </a:r>
            <a:r>
              <a:rPr lang="en-US" sz="1600" dirty="0"/>
              <a:t>": true, </a:t>
            </a:r>
            <a:r>
              <a:rPr lang="en-US" sz="1600" dirty="0" smtClean="0"/>
              <a:t/>
            </a:r>
            <a:br>
              <a:rPr lang="en-US" sz="1600" dirty="0" smtClean="0"/>
            </a:br>
            <a:r>
              <a:rPr lang="en-US" sz="1600" dirty="0" smtClean="0"/>
              <a:t>     "</a:t>
            </a:r>
            <a:r>
              <a:rPr lang="en-US" sz="1600" dirty="0" err="1"/>
              <a:t>crossDomain</a:t>
            </a:r>
            <a:r>
              <a:rPr lang="en-US" sz="1600" dirty="0"/>
              <a:t>": true, </a:t>
            </a:r>
            <a:r>
              <a:rPr lang="en-US" sz="1600" dirty="0"/>
              <a:t>, </a:t>
            </a:r>
            <a:br>
              <a:rPr lang="en-US" sz="1600" dirty="0"/>
            </a:br>
            <a:r>
              <a:rPr lang="en-US" sz="1600" dirty="0" smtClean="0"/>
              <a:t>     "</a:t>
            </a:r>
            <a:r>
              <a:rPr lang="en-US" sz="1600" dirty="0" err="1"/>
              <a:t>url</a:t>
            </a:r>
            <a:r>
              <a:rPr lang="en-US" sz="1600" dirty="0"/>
              <a:t>": "http://api.meaningcloud.com/topics-2.0", </a:t>
            </a:r>
            <a:r>
              <a:rPr lang="en-US" sz="1600" dirty="0"/>
              <a:t>, </a:t>
            </a:r>
            <a:br>
              <a:rPr lang="en-US" sz="1600" dirty="0"/>
            </a:br>
            <a:r>
              <a:rPr lang="en-US" sz="1600" dirty="0" smtClean="0"/>
              <a:t>     "</a:t>
            </a:r>
            <a:r>
              <a:rPr lang="en-US" sz="1600" dirty="0"/>
              <a:t>method": "POST", </a:t>
            </a:r>
            <a:r>
              <a:rPr lang="en-US" sz="1600" dirty="0"/>
              <a:t>, </a:t>
            </a:r>
            <a:br>
              <a:rPr lang="en-US" sz="1600" dirty="0"/>
            </a:br>
            <a:r>
              <a:rPr lang="en-US" sz="1600" dirty="0" smtClean="0"/>
              <a:t>     "</a:t>
            </a:r>
            <a:r>
              <a:rPr lang="en-US" sz="1600" dirty="0"/>
              <a:t>headers": { </a:t>
            </a:r>
            <a:r>
              <a:rPr lang="en-US" sz="1600" dirty="0" smtClean="0"/>
              <a:t/>
            </a:r>
            <a:br>
              <a:rPr lang="en-US" sz="1600" dirty="0" smtClean="0"/>
            </a:br>
            <a:r>
              <a:rPr lang="en-US" sz="1600" dirty="0" smtClean="0"/>
              <a:t>          "</a:t>
            </a:r>
            <a:r>
              <a:rPr lang="en-US" sz="1600" dirty="0"/>
              <a:t>content-type": </a:t>
            </a:r>
            <a:r>
              <a:rPr lang="en-US" sz="1600" dirty="0"/>
              <a:t>, </a:t>
            </a:r>
            <a:r>
              <a:rPr lang="en-US" sz="1600" dirty="0" smtClean="0"/>
              <a:t>"application/x-www-form-</a:t>
            </a:r>
            <a:r>
              <a:rPr lang="en-US" sz="1600" dirty="0" err="1" smtClean="0"/>
              <a:t>urlencoded</a:t>
            </a:r>
            <a:r>
              <a:rPr lang="en-US" sz="1600" dirty="0" smtClean="0"/>
              <a:t>“</a:t>
            </a:r>
            <a:br>
              <a:rPr lang="en-US" sz="1600" dirty="0" smtClean="0"/>
            </a:br>
            <a:r>
              <a:rPr lang="en-US" sz="1600" dirty="0" smtClean="0"/>
              <a:t> </a:t>
            </a:r>
            <a:r>
              <a:rPr lang="en-US" sz="1600" dirty="0"/>
              <a:t>}, </a:t>
            </a:r>
            <a:r>
              <a:rPr lang="en-US" sz="1600" dirty="0"/>
              <a:t>, </a:t>
            </a:r>
            <a:br>
              <a:rPr lang="en-US" sz="1600" dirty="0"/>
            </a:br>
            <a:r>
              <a:rPr lang="en-US" sz="1600" dirty="0" smtClean="0"/>
              <a:t>     "</a:t>
            </a:r>
            <a:r>
              <a:rPr lang="en-US" sz="1600" dirty="0"/>
              <a:t>data": { </a:t>
            </a:r>
            <a:r>
              <a:rPr lang="en-US" sz="1600" dirty="0" smtClean="0"/>
              <a:t/>
            </a:r>
            <a:br>
              <a:rPr lang="en-US" sz="1600" dirty="0" smtClean="0"/>
            </a:br>
            <a:r>
              <a:rPr lang="en-US" sz="1600" dirty="0" smtClean="0"/>
              <a:t>          "</a:t>
            </a:r>
            <a:r>
              <a:rPr lang="en-US" sz="1600" dirty="0"/>
              <a:t>key": </a:t>
            </a:r>
            <a:r>
              <a:rPr lang="en-US" sz="1600" dirty="0"/>
              <a:t>, </a:t>
            </a:r>
            <a:r>
              <a:rPr lang="en-US" sz="1600" dirty="0" smtClean="0"/>
              <a:t>"</a:t>
            </a:r>
            <a:r>
              <a:rPr lang="en-US" sz="1600" dirty="0"/>
              <a:t>YOUR_KEY_VALUE", </a:t>
            </a:r>
            <a:r>
              <a:rPr lang="en-US" sz="1600" dirty="0"/>
              <a:t>, </a:t>
            </a:r>
            <a:br>
              <a:rPr lang="en-US" sz="1600" dirty="0"/>
            </a:br>
            <a:r>
              <a:rPr lang="en-US" sz="1600" dirty="0" smtClean="0"/>
              <a:t>          "</a:t>
            </a:r>
            <a:r>
              <a:rPr lang="en-US" sz="1600" dirty="0" err="1"/>
              <a:t>lang</a:t>
            </a:r>
            <a:r>
              <a:rPr lang="en-US" sz="1600" dirty="0" smtClean="0"/>
              <a:t>":</a:t>
            </a:r>
            <a:r>
              <a:rPr lang="en-US" sz="1600" dirty="0"/>
              <a:t>, </a:t>
            </a:r>
            <a:r>
              <a:rPr lang="en-US" sz="1600" dirty="0" smtClean="0"/>
              <a:t> </a:t>
            </a:r>
            <a:r>
              <a:rPr lang="en-US" sz="1600" dirty="0"/>
              <a:t>"YOUR_LANG_VALUE", </a:t>
            </a:r>
            <a:r>
              <a:rPr lang="en-US" sz="1600" dirty="0"/>
              <a:t>, </a:t>
            </a:r>
            <a:br>
              <a:rPr lang="en-US" sz="1600" dirty="0"/>
            </a:br>
            <a:r>
              <a:rPr lang="en-US" sz="1600" dirty="0" smtClean="0"/>
              <a:t>          "</a:t>
            </a:r>
            <a:r>
              <a:rPr lang="en-US" sz="1600" dirty="0"/>
              <a:t>txt": </a:t>
            </a:r>
            <a:r>
              <a:rPr lang="en-US" sz="1600" dirty="0"/>
              <a:t>, </a:t>
            </a:r>
            <a:r>
              <a:rPr lang="en-US" sz="1600" dirty="0" smtClean="0"/>
              <a:t>"</a:t>
            </a:r>
            <a:r>
              <a:rPr lang="en-US" sz="1600" dirty="0"/>
              <a:t>YOUR_TXT_VALUE", </a:t>
            </a:r>
            <a:r>
              <a:rPr lang="en-US" sz="1600" dirty="0"/>
              <a:t>, </a:t>
            </a:r>
            <a:br>
              <a:rPr lang="en-US" sz="1600" dirty="0"/>
            </a:br>
            <a:r>
              <a:rPr lang="en-US" sz="1600" dirty="0" smtClean="0"/>
              <a:t>          "</a:t>
            </a:r>
            <a:r>
              <a:rPr lang="en-US" sz="1600" dirty="0" err="1"/>
              <a:t>tt</a:t>
            </a:r>
            <a:r>
              <a:rPr lang="en-US" sz="1600" dirty="0"/>
              <a:t>": "a" } </a:t>
            </a:r>
            <a:r>
              <a:rPr lang="en-US" sz="1600" dirty="0" smtClean="0"/>
              <a:t/>
            </a:r>
            <a:br>
              <a:rPr lang="en-US" sz="1600" dirty="0" smtClean="0"/>
            </a:br>
            <a:r>
              <a:rPr lang="en-US" sz="1600" dirty="0" smtClean="0"/>
              <a:t>     } </a:t>
            </a:r>
            <a:r>
              <a:rPr lang="en-US" sz="1600" dirty="0"/>
              <a:t>, </a:t>
            </a:r>
            <a:br>
              <a:rPr lang="en-US" sz="1600" dirty="0"/>
            </a:br>
            <a:r>
              <a:rPr lang="en-US" sz="1600" dirty="0" smtClean="0"/>
              <a:t>$.</a:t>
            </a:r>
            <a:r>
              <a:rPr lang="en-US" sz="1600" dirty="0"/>
              <a:t>ajax(settings).done(function (response) </a:t>
            </a:r>
            <a:r>
              <a:rPr lang="en-US" sz="1600" dirty="0"/>
              <a:t>, </a:t>
            </a:r>
            <a:br>
              <a:rPr lang="en-US" sz="1600" dirty="0"/>
            </a:br>
            <a:r>
              <a:rPr lang="en-US" sz="1600" dirty="0"/>
              <a:t>	</a:t>
            </a:r>
            <a:r>
              <a:rPr lang="en-US" sz="1600" dirty="0" smtClean="0"/>
              <a:t>{ </a:t>
            </a:r>
            <a:r>
              <a:rPr lang="en-US" sz="1600" dirty="0"/>
              <a:t>console.log(response); </a:t>
            </a:r>
            <a:endParaRPr lang="en-US" sz="1600" dirty="0" smtClean="0"/>
          </a:p>
          <a:p>
            <a:pPr marL="0" indent="0">
              <a:buNone/>
            </a:pPr>
            <a:r>
              <a:rPr lang="en-US" sz="1600" dirty="0" smtClean="0"/>
              <a:t>});</a:t>
            </a:r>
            <a:endParaRPr lang="en-US" sz="1600"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dirty="0"/>
              <a:t>import requests </a:t>
            </a:r>
            <a:endParaRPr lang="en-US" dirty="0" smtClean="0"/>
          </a:p>
          <a:p>
            <a:pPr marL="0" indent="0">
              <a:buNone/>
            </a:pPr>
            <a:r>
              <a:rPr lang="en-US" dirty="0" err="1" smtClean="0"/>
              <a:t>url</a:t>
            </a:r>
            <a:r>
              <a:rPr lang="en-US" dirty="0" smtClean="0"/>
              <a:t> </a:t>
            </a:r>
            <a:r>
              <a:rPr lang="en-US" dirty="0"/>
              <a:t>= "http://api.meaningcloud.com/topics-2.0" </a:t>
            </a:r>
            <a:endParaRPr lang="en-US" dirty="0" smtClean="0"/>
          </a:p>
          <a:p>
            <a:pPr marL="0" indent="0">
              <a:buNone/>
            </a:pPr>
            <a:r>
              <a:rPr lang="en-US" dirty="0" smtClean="0"/>
              <a:t>payload </a:t>
            </a:r>
            <a:r>
              <a:rPr lang="en-US" dirty="0"/>
              <a:t>= "</a:t>
            </a:r>
            <a:r>
              <a:rPr lang="en-US" dirty="0" smtClean="0"/>
              <a:t>key=</a:t>
            </a:r>
            <a:r>
              <a:rPr lang="en-US" dirty="0" err="1" smtClean="0"/>
              <a:t>YOUR_KEY_VALUE&amp;lang</a:t>
            </a:r>
            <a:r>
              <a:rPr lang="en-US" dirty="0" smtClean="0"/>
              <a:t>=YOUR_LANG_    </a:t>
            </a:r>
            <a:br>
              <a:rPr lang="en-US" dirty="0" smtClean="0"/>
            </a:br>
            <a:r>
              <a:rPr lang="en-US" dirty="0" smtClean="0"/>
              <a:t>      </a:t>
            </a:r>
            <a:r>
              <a:rPr lang="en-US" dirty="0" err="1" smtClean="0"/>
              <a:t>VALUE&amp;txt</a:t>
            </a:r>
            <a:r>
              <a:rPr lang="en-US" dirty="0" smtClean="0"/>
              <a:t>=</a:t>
            </a:r>
            <a:r>
              <a:rPr lang="en-US" dirty="0" err="1" smtClean="0"/>
              <a:t>YOUR_TXT_VALUE&amp;tt</a:t>
            </a:r>
            <a:r>
              <a:rPr lang="en-US" dirty="0" smtClean="0"/>
              <a:t>=a</a:t>
            </a:r>
            <a:r>
              <a:rPr lang="en-US" dirty="0"/>
              <a:t>" </a:t>
            </a:r>
            <a:endParaRPr lang="en-US" dirty="0" smtClean="0"/>
          </a:p>
          <a:p>
            <a:pPr marL="0" indent="0">
              <a:buNone/>
            </a:pPr>
            <a:r>
              <a:rPr lang="en-US" dirty="0" smtClean="0"/>
              <a:t>headers </a:t>
            </a:r>
            <a:r>
              <a:rPr lang="en-US" dirty="0"/>
              <a:t>= {'content-type': </a:t>
            </a:r>
            <a:r>
              <a:rPr lang="en-US" dirty="0" smtClean="0"/>
              <a:t>'application/x-www-    </a:t>
            </a:r>
            <a:br>
              <a:rPr lang="en-US" dirty="0" smtClean="0"/>
            </a:br>
            <a:r>
              <a:rPr lang="en-US" dirty="0" smtClean="0"/>
              <a:t>     form-</a:t>
            </a:r>
            <a:r>
              <a:rPr lang="en-US" dirty="0" err="1" smtClean="0"/>
              <a:t>urlencoded</a:t>
            </a:r>
            <a:r>
              <a:rPr lang="en-US" dirty="0"/>
              <a:t>'} </a:t>
            </a:r>
            <a:endParaRPr lang="en-US" dirty="0" smtClean="0"/>
          </a:p>
          <a:p>
            <a:pPr marL="0" indent="0">
              <a:buNone/>
            </a:pPr>
            <a:r>
              <a:rPr lang="en-US" dirty="0" smtClean="0"/>
              <a:t>response </a:t>
            </a:r>
            <a:r>
              <a:rPr lang="en-US" dirty="0"/>
              <a:t>= </a:t>
            </a:r>
            <a:r>
              <a:rPr lang="en-US" dirty="0" err="1"/>
              <a:t>requests.request</a:t>
            </a:r>
            <a:r>
              <a:rPr lang="en-US" dirty="0"/>
              <a:t>("POST", </a:t>
            </a:r>
            <a:r>
              <a:rPr lang="en-US" dirty="0" err="1"/>
              <a:t>url</a:t>
            </a:r>
            <a:r>
              <a:rPr lang="en-US" dirty="0"/>
              <a:t>, </a:t>
            </a:r>
            <a:r>
              <a:rPr lang="en-US" dirty="0" smtClean="0"/>
              <a:t>     </a:t>
            </a:r>
            <a:br>
              <a:rPr lang="en-US" dirty="0" smtClean="0"/>
            </a:br>
            <a:r>
              <a:rPr lang="en-US" dirty="0" smtClean="0"/>
              <a:t>     data=payload</a:t>
            </a:r>
            <a:r>
              <a:rPr lang="en-US" dirty="0"/>
              <a:t>, headers=headers) </a:t>
            </a:r>
            <a:endParaRPr lang="en-US" dirty="0" smtClean="0"/>
          </a:p>
          <a:p>
            <a:pPr marL="0" indent="0">
              <a:buNone/>
            </a:pPr>
            <a:r>
              <a:rPr lang="en-US" dirty="0" smtClean="0"/>
              <a:t>print(</a:t>
            </a:r>
            <a:r>
              <a:rPr lang="en-US" dirty="0" err="1" smtClean="0"/>
              <a:t>response.text</a:t>
            </a:r>
            <a:r>
              <a:rPr lang="en-US" dirty="0"/>
              <a:t>)</a:t>
            </a:r>
            <a:endParaRPr lang="en-US" dirty="0"/>
          </a:p>
        </p:txBody>
      </p:sp>
    </p:spTree>
    <p:extLst>
      <p:ext uri="{BB962C8B-B14F-4D97-AF65-F5344CB8AC3E}">
        <p14:creationId xmlns:p14="http://schemas.microsoft.com/office/powerpoint/2010/main" val="12745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Text Placeholder 2"/>
          <p:cNvSpPr>
            <a:spLocks noGrp="1"/>
          </p:cNvSpPr>
          <p:nvPr>
            <p:ph type="body" idx="1"/>
          </p:nvPr>
        </p:nvSpPr>
        <p:spPr/>
        <p:txBody>
          <a:bodyPr>
            <a:normAutofit lnSpcReduction="10000"/>
          </a:bodyPr>
          <a:lstStyle/>
          <a:p>
            <a:r>
              <a:rPr lang="en-US" dirty="0" smtClean="0"/>
              <a:t>To find out the right tools for you, spend some time trying out different features. </a:t>
            </a:r>
            <a:endParaRPr lang="en-US" dirty="0"/>
          </a:p>
        </p:txBody>
      </p:sp>
    </p:spTree>
    <p:extLst>
      <p:ext uri="{BB962C8B-B14F-4D97-AF65-F5344CB8AC3E}">
        <p14:creationId xmlns:p14="http://schemas.microsoft.com/office/powerpoint/2010/main" val="31211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152399"/>
            <a:ext cx="9144001" cy="1371600"/>
          </a:xfrm>
        </p:spPr>
        <p:txBody>
          <a:bodyPr/>
          <a:lstStyle/>
          <a:p>
            <a:r>
              <a:rPr lang="en-US" dirty="0" smtClean="0"/>
              <a:t>Main Toolset</a:t>
            </a:r>
            <a:endParaRPr lang="en-US" dirty="0"/>
          </a:p>
        </p:txBody>
      </p:sp>
      <p:sp>
        <p:nvSpPr>
          <p:cNvPr id="3" name="Content Placeholder 2"/>
          <p:cNvSpPr>
            <a:spLocks noGrp="1"/>
          </p:cNvSpPr>
          <p:nvPr>
            <p:ph sz="half" idx="1"/>
          </p:nvPr>
        </p:nvSpPr>
        <p:spPr>
          <a:xfrm>
            <a:off x="1522412" y="1600200"/>
            <a:ext cx="4419599" cy="1904999"/>
          </a:xfrm>
        </p:spPr>
        <p:txBody>
          <a:bodyPr>
            <a:normAutofit/>
          </a:bodyPr>
          <a:lstStyle/>
          <a:p>
            <a:pPr marL="0" indent="0">
              <a:buNone/>
            </a:pPr>
            <a:r>
              <a:rPr lang="en-US" sz="2800" dirty="0" smtClean="0"/>
              <a:t>Language Identification</a:t>
            </a:r>
          </a:p>
          <a:p>
            <a:r>
              <a:rPr lang="en-US" dirty="0" smtClean="0"/>
              <a:t>Detects a wide range of world languages</a:t>
            </a:r>
            <a:endParaRPr lang="en-US" dirty="0"/>
          </a:p>
        </p:txBody>
      </p:sp>
      <p:sp>
        <p:nvSpPr>
          <p:cNvPr id="4" name="Content Placeholder 3"/>
          <p:cNvSpPr>
            <a:spLocks noGrp="1"/>
          </p:cNvSpPr>
          <p:nvPr>
            <p:ph sz="half" idx="2"/>
          </p:nvPr>
        </p:nvSpPr>
        <p:spPr>
          <a:xfrm>
            <a:off x="6094412" y="1600200"/>
            <a:ext cx="4419600" cy="3352800"/>
          </a:xfrm>
        </p:spPr>
        <p:txBody>
          <a:bodyPr>
            <a:normAutofit/>
          </a:bodyPr>
          <a:lstStyle/>
          <a:p>
            <a:pPr marL="0" indent="0">
              <a:buNone/>
            </a:pPr>
            <a:r>
              <a:rPr lang="en-US" sz="2800" dirty="0" smtClean="0"/>
              <a:t>Lemmatization, POS and Parsing</a:t>
            </a:r>
          </a:p>
          <a:p>
            <a:r>
              <a:rPr lang="en-US" dirty="0" err="1" smtClean="0"/>
              <a:t>Morphosyntactic</a:t>
            </a:r>
            <a:r>
              <a:rPr lang="en-US" dirty="0" smtClean="0"/>
              <a:t> analysis</a:t>
            </a:r>
          </a:p>
          <a:p>
            <a:r>
              <a:rPr lang="en-US" dirty="0" smtClean="0"/>
              <a:t>Parts of Speech</a:t>
            </a:r>
          </a:p>
          <a:p>
            <a:r>
              <a:rPr lang="en-US" dirty="0" smtClean="0"/>
              <a:t>Tagging</a:t>
            </a:r>
          </a:p>
          <a:p>
            <a:r>
              <a:rPr lang="en-US" dirty="0" smtClean="0"/>
              <a:t>Lemmatization</a:t>
            </a:r>
            <a:endParaRPr lang="en-US" dirty="0"/>
          </a:p>
        </p:txBody>
      </p:sp>
      <p:sp>
        <p:nvSpPr>
          <p:cNvPr id="5" name="TextBox 4"/>
          <p:cNvSpPr txBox="1"/>
          <p:nvPr/>
        </p:nvSpPr>
        <p:spPr>
          <a:xfrm>
            <a:off x="1522412" y="3429000"/>
            <a:ext cx="4572000" cy="1261884"/>
          </a:xfrm>
          <a:prstGeom prst="rect">
            <a:avLst/>
          </a:prstGeom>
          <a:noFill/>
        </p:spPr>
        <p:txBody>
          <a:bodyPr wrap="square" rtlCol="0">
            <a:spAutoFit/>
          </a:bodyPr>
          <a:lstStyle/>
          <a:p>
            <a:r>
              <a:rPr lang="en-US" sz="2800" dirty="0" smtClean="0"/>
              <a:t>Corporate Reputation</a:t>
            </a:r>
          </a:p>
          <a:p>
            <a:pPr marL="342900" indent="-342900">
              <a:buFont typeface="Arial" panose="020B0604020202020204" pitchFamily="34" charset="0"/>
              <a:buChar char="•"/>
            </a:pPr>
            <a:r>
              <a:rPr lang="en-US" sz="2400" dirty="0" smtClean="0"/>
              <a:t>Semantic tagging of multilingual content</a:t>
            </a:r>
            <a:endParaRPr lang="en-US" sz="2400" dirty="0"/>
          </a:p>
        </p:txBody>
      </p:sp>
    </p:spTree>
    <p:extLst>
      <p:ext uri="{BB962C8B-B14F-4D97-AF65-F5344CB8AC3E}">
        <p14:creationId xmlns:p14="http://schemas.microsoft.com/office/powerpoint/2010/main" val="219929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1219200"/>
            <a:ext cx="3596607" cy="2667000"/>
          </a:xfrm>
        </p:spPr>
        <p:txBody>
          <a:bodyPr/>
          <a:lstStyle/>
          <a:p>
            <a:r>
              <a:rPr lang="en-US" dirty="0" smtClean="0"/>
              <a:t>Topics Extraction</a:t>
            </a:r>
            <a:endParaRPr lang="en-US" dirty="0"/>
          </a:p>
        </p:txBody>
      </p:sp>
      <p:sp>
        <p:nvSpPr>
          <p:cNvPr id="4" name="Text Placeholder 3"/>
          <p:cNvSpPr>
            <a:spLocks noGrp="1"/>
          </p:cNvSpPr>
          <p:nvPr>
            <p:ph type="body" sz="half" idx="2"/>
          </p:nvPr>
        </p:nvSpPr>
        <p:spPr>
          <a:xfrm>
            <a:off x="1072816" y="3886200"/>
            <a:ext cx="3581399" cy="2362200"/>
          </a:xfrm>
        </p:spPr>
        <p:txBody>
          <a:bodyPr>
            <a:normAutofit/>
          </a:bodyPr>
          <a:lstStyle/>
          <a:p>
            <a:r>
              <a:rPr lang="en-US" dirty="0" smtClean="0"/>
              <a:t>Using the test console on news item about Bob Dylan’s Nobel Prize for Literature. </a:t>
            </a:r>
          </a:p>
          <a:p>
            <a:r>
              <a:rPr lang="en-US" dirty="0" smtClean="0"/>
              <a:t>Showing the basic settings for language, etc. You can enter the text, upload a file, link to a URL.</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4413" y="685800"/>
            <a:ext cx="2803703" cy="5843136"/>
          </a:xfrm>
        </p:spPr>
      </p:pic>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Topics Extraction</a:t>
            </a:r>
            <a:endParaRPr lang="en-US" dirty="0"/>
          </a:p>
        </p:txBody>
      </p:sp>
      <p:sp>
        <p:nvSpPr>
          <p:cNvPr id="4" name="Text Placeholder 3"/>
          <p:cNvSpPr>
            <a:spLocks noGrp="1"/>
          </p:cNvSpPr>
          <p:nvPr>
            <p:ph type="body" sz="half" idx="2"/>
          </p:nvPr>
        </p:nvSpPr>
        <p:spPr/>
        <p:txBody>
          <a:bodyPr/>
          <a:lstStyle/>
          <a:p>
            <a:r>
              <a:rPr lang="en-US" dirty="0" smtClean="0"/>
              <a:t>Concepts Extraction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253566" y="1600200"/>
            <a:ext cx="7346697" cy="3733800"/>
          </a:xfrm>
        </p:spPr>
      </p:pic>
    </p:spTree>
    <p:extLst>
      <p:ext uri="{BB962C8B-B14F-4D97-AF65-F5344CB8AC3E}">
        <p14:creationId xmlns:p14="http://schemas.microsoft.com/office/powerpoint/2010/main" val="385012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Topics Extraction</a:t>
            </a:r>
            <a:endParaRPr lang="en-US" dirty="0"/>
          </a:p>
        </p:txBody>
      </p:sp>
      <p:sp>
        <p:nvSpPr>
          <p:cNvPr id="4" name="Text Placeholder 3"/>
          <p:cNvSpPr>
            <a:spLocks noGrp="1"/>
          </p:cNvSpPr>
          <p:nvPr>
            <p:ph type="body" sz="half" idx="2"/>
          </p:nvPr>
        </p:nvSpPr>
        <p:spPr/>
        <p:txBody>
          <a:bodyPr/>
          <a:lstStyle/>
          <a:p>
            <a:r>
              <a:rPr lang="en-US" dirty="0" smtClean="0"/>
              <a:t>Entities Extraction – </a:t>
            </a:r>
          </a:p>
          <a:p>
            <a:r>
              <a:rPr lang="en-US" dirty="0" smtClean="0"/>
              <a:t>Ontology</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265613" y="990600"/>
            <a:ext cx="7256798" cy="4921690"/>
          </a:xfrm>
        </p:spPr>
      </p:pic>
    </p:spTree>
    <p:extLst>
      <p:ext uri="{BB962C8B-B14F-4D97-AF65-F5344CB8AC3E}">
        <p14:creationId xmlns:p14="http://schemas.microsoft.com/office/powerpoint/2010/main" val="9811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Topics Extraction</a:t>
            </a:r>
            <a:endParaRPr lang="en-US" dirty="0"/>
          </a:p>
        </p:txBody>
      </p:sp>
      <p:sp>
        <p:nvSpPr>
          <p:cNvPr id="4" name="Text Placeholder 3"/>
          <p:cNvSpPr>
            <a:spLocks noGrp="1"/>
          </p:cNvSpPr>
          <p:nvPr>
            <p:ph type="body" sz="half" idx="2"/>
          </p:nvPr>
        </p:nvSpPr>
        <p:spPr/>
        <p:txBody>
          <a:bodyPr/>
          <a:lstStyle/>
          <a:p>
            <a:r>
              <a:rPr lang="en-US" dirty="0" smtClean="0"/>
              <a:t>Dates, amounts, quantities</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4341812" y="762000"/>
            <a:ext cx="7162800" cy="5410200"/>
          </a:xfrm>
        </p:spPr>
      </p:pic>
    </p:spTree>
    <p:extLst>
      <p:ext uri="{BB962C8B-B14F-4D97-AF65-F5344CB8AC3E}">
        <p14:creationId xmlns:p14="http://schemas.microsoft.com/office/powerpoint/2010/main" val="228625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Classifications</a:t>
            </a:r>
            <a:endParaRPr lang="en-US" dirty="0"/>
          </a:p>
        </p:txBody>
      </p:sp>
      <p:sp>
        <p:nvSpPr>
          <p:cNvPr id="4" name="Text Placeholder 3"/>
          <p:cNvSpPr>
            <a:spLocks noGrp="1"/>
          </p:cNvSpPr>
          <p:nvPr>
            <p:ph type="body" sz="half" idx="2"/>
          </p:nvPr>
        </p:nvSpPr>
        <p:spPr/>
        <p:txBody>
          <a:bodyPr/>
          <a:lstStyle/>
          <a:p>
            <a:r>
              <a:rPr lang="en-US" dirty="0" smtClean="0"/>
              <a:t>Texts by subject area,</a:t>
            </a:r>
            <a:br>
              <a:rPr lang="en-US" dirty="0" smtClean="0"/>
            </a:br>
            <a:r>
              <a:rPr lang="en-US" dirty="0" smtClean="0"/>
              <a:t>according to an ontology.</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144" r="9144"/>
          <a:stretch>
            <a:fillRect/>
          </a:stretch>
        </p:blipFill>
        <p:spPr>
          <a:xfrm>
            <a:off x="4341812" y="533399"/>
            <a:ext cx="7162800" cy="5605669"/>
          </a:xfrm>
        </p:spPr>
      </p:pic>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E41224-0370-4595-877C-23316CD80004}">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4873beb7-5857-4685-be1f-d57550cc96cc"/>
    <ds:schemaRef ds:uri="http://www.w3.org/XML/1998/namespace"/>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5731</TotalTime>
  <Words>1820</Words>
  <Application>Microsoft Office PowerPoint</Application>
  <PresentationFormat>Custom</PresentationFormat>
  <Paragraphs>276</Paragraphs>
  <Slides>34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Arial</vt:lpstr>
      <vt:lpstr>Corbel</vt:lpstr>
      <vt:lpstr>Digital Blue Tunnel 16x9</vt:lpstr>
      <vt:lpstr>Microsoft Excel Worksheet</vt:lpstr>
      <vt:lpstr>MeaningCloud</vt:lpstr>
      <vt:lpstr>Getting Started</vt:lpstr>
      <vt:lpstr>Main Toolset</vt:lpstr>
      <vt:lpstr>Main Toolset</vt:lpstr>
      <vt:lpstr>Topics Extraction</vt:lpstr>
      <vt:lpstr>Topics Extraction</vt:lpstr>
      <vt:lpstr>Topics Extraction</vt:lpstr>
      <vt:lpstr>Topics Extraction</vt:lpstr>
      <vt:lpstr>Classifications</vt:lpstr>
      <vt:lpstr>PowerPoint Presentation</vt:lpstr>
      <vt:lpstr>Sentiment Analysis</vt:lpstr>
      <vt:lpstr>Parsing, Lemmatization, Parts of Speech</vt:lpstr>
      <vt:lpstr>Parsing,  Lemmatization,  Parts of Speech</vt:lpstr>
      <vt:lpstr>Parsing,  Lemmatization,  Parts of Speech</vt:lpstr>
      <vt:lpstr>PowerPoint Presentation</vt:lpstr>
      <vt:lpstr>Parsing Tagsets  AC- - 7 - - - -  Comparative adjective,  high-frequency use – “bigger”  see:  https://www.meaningcloud.com/ developer/documentation/ morphosyntactic-tagsets </vt:lpstr>
      <vt:lpstr>Parsing Tagsets  N - - P A – 6  Plural noun , augmentative medium-frequency use – “mansions” </vt:lpstr>
      <vt:lpstr>Parsing, Lemmatization, Parts of Speech</vt:lpstr>
      <vt:lpstr>“Wooly” isn’t all that common</vt:lpstr>
      <vt:lpstr>“Told,” on the other hand…</vt:lpstr>
      <vt:lpstr>“Tell,” on the other other hand…</vt:lpstr>
      <vt:lpstr>Three Tools for Parsing Text</vt:lpstr>
      <vt:lpstr>Text clustering, language, corporate reputation…</vt:lpstr>
      <vt:lpstr>How hard can it be?</vt:lpstr>
      <vt:lpstr>In-Browser “Demo” Screens</vt:lpstr>
      <vt:lpstr>Excel Add-In</vt:lpstr>
      <vt:lpstr>PowerPoint Presentation</vt:lpstr>
      <vt:lpstr>Topic  Sentiment Analysis</vt:lpstr>
      <vt:lpstr>Topic  Sentiment Analysis</vt:lpstr>
      <vt:lpstr>Global Sentiment Analysis</vt:lpstr>
      <vt:lpstr>Text Classification</vt:lpstr>
      <vt:lpstr>Or You Can Code It</vt:lpstr>
      <vt:lpstr>Or JavaScript or Python…</vt:lpstr>
      <vt:lpstr>Experiment</vt:lpstr>
    </vt:vector>
  </TitlesOfParts>
  <Company>Seton Hall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MeaningCloud</dc:title>
  <dc:creator>Tom McGee</dc:creator>
  <cp:lastModifiedBy>Tom McGee</cp:lastModifiedBy>
  <cp:revision>35</cp:revision>
  <dcterms:created xsi:type="dcterms:W3CDTF">2017-03-30T18:12:38Z</dcterms:created>
  <dcterms:modified xsi:type="dcterms:W3CDTF">2017-04-03T17:44:27Z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