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86" r:id="rId6"/>
    <p:sldId id="288" r:id="rId7"/>
    <p:sldId id="298" r:id="rId8"/>
    <p:sldId id="295"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63" d="100"/>
          <a:sy n="63" d="100"/>
        </p:scale>
        <p:origin x="76" y="344"/>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5/6/2025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5/6/2025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a:t>
            </a:r>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Scholarly metric reports are now required and can be requested now until September 9</a:t>
            </a:r>
            <a:r>
              <a:rPr lang="en-US" baseline="30000" dirty="0"/>
              <a:t>th</a:t>
            </a:r>
            <a:r>
              <a:rPr lang="en-US" dirty="0"/>
              <a:t> for rank and tenure. If you would like a metrics report as a pulse check or for another reason, there is no deadline. Here is a sample metrics report, this is anonymized but gives an idea of what yours may look like. We can include or remove any metrics that you wish. Keep in mind that we are not experts in your discipline, so if there is a metric that we should be considering, please let us know by emailing erepository@shu.edu</a:t>
            </a:r>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1938948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QR goes to Pure (now live), can briefly explain what a RIMS is (more powerful than SW which was profiles, Pure will connect with other systems that SHU uses in their scholarly environment such as Scopus and ORCID)</a:t>
            </a:r>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3862743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Pure displays all the information from multiples sections of SW into one webpage. Pure also uses relational ROs so if there are multiple SHU authors then one instance of it is created, this helps with imported Ros. </a:t>
            </a:r>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965845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Pure differs from the University web profiles because these should be considered “at a glance” or for laypeople rather than Pure which aims to provide some retrievable metrics and full text accessibility.</a:t>
            </a:r>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2474778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Righ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anchor="ctr" anchorCtr="0">
            <a:noAutofit/>
          </a:bodyPr>
          <a:lstStyle>
            <a:lvl1pPr>
              <a:defRPr sz="6000" b="1">
                <a:latin typeface="+mj-lt"/>
              </a:defRPr>
            </a:lvl1pPr>
          </a:lstStyle>
          <a:p>
            <a:r>
              <a:rPr lang="en-US" dirty="0"/>
              <a:t>Click to add title</a:t>
            </a:r>
          </a:p>
        </p:txBody>
      </p:sp>
      <p:sp>
        <p:nvSpPr>
          <p:cNvPr id="15" name="Picture Placeholder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mart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457200"/>
            <a:ext cx="9692640" cy="1371600"/>
          </a:xfrm>
        </p:spPr>
        <p:txBody>
          <a:bodyPr anchor="b">
            <a:noAutofit/>
          </a:bodyPr>
          <a:lstStyle>
            <a:lvl1pPr>
              <a:defRPr sz="4200" b="1">
                <a:latin typeface="+mj-lt"/>
              </a:defRPr>
            </a:lvl1pPr>
          </a:lstStyle>
          <a:p>
            <a:r>
              <a:rPr lang="en-US" dirty="0"/>
              <a:t>Click to add title</a:t>
            </a:r>
          </a:p>
        </p:txBody>
      </p:sp>
      <p:sp>
        <p:nvSpPr>
          <p:cNvPr id="4" name="Content Placeholder 2">
            <a:extLst>
              <a:ext uri="{FF2B5EF4-FFF2-40B4-BE49-F238E27FC236}">
                <a16:creationId xmlns:a16="http://schemas.microsoft.com/office/drawing/2014/main" id="{C45E425B-455F-127B-1647-045FD094F15D}"/>
              </a:ext>
            </a:extLst>
          </p:cNvPr>
          <p:cNvSpPr>
            <a:spLocks noGrp="1"/>
          </p:cNvSpPr>
          <p:nvPr>
            <p:ph idx="10" hasCustomPrompt="1"/>
          </p:nvPr>
        </p:nvSpPr>
        <p:spPr>
          <a:xfrm>
            <a:off x="1167493" y="2087561"/>
            <a:ext cx="2693306" cy="3890543"/>
          </a:xfrm>
        </p:spPr>
        <p:txBody>
          <a:bodyPr>
            <a:noAutofit/>
          </a:bodyPr>
          <a:lstStyle>
            <a:lvl1pPr marL="0" indent="0">
              <a:buNone/>
              <a:defRPr sz="2000">
                <a:latin typeface="+mn-lt"/>
              </a:defRPr>
            </a:lvl1pPr>
            <a:lvl2pPr marL="457200" indent="0">
              <a:buNone/>
              <a:defRPr sz="2000">
                <a:latin typeface="+mn-lt"/>
              </a:defRPr>
            </a:lvl2pPr>
            <a:lvl3pPr marL="914400" indent="0">
              <a:buNone/>
              <a:defRPr sz="2000">
                <a:latin typeface="+mn-lt"/>
              </a:defRPr>
            </a:lvl3pPr>
            <a:lvl4pPr marL="1371600" indent="0">
              <a:buNone/>
              <a:defRPr sz="2000">
                <a:latin typeface="+mn-lt"/>
              </a:defRPr>
            </a:lvl4pPr>
            <a:lvl5pPr marL="1828800" indent="0">
              <a:buNone/>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4216400" y="2087563"/>
            <a:ext cx="6730274" cy="389054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82709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4" r:id="rId4"/>
    <p:sldLayoutId id="2147483671" r:id="rId5"/>
    <p:sldLayoutId id="2147483659" r:id="rId6"/>
    <p:sldLayoutId id="2147483668" r:id="rId7"/>
    <p:sldLayoutId id="2147483669" r:id="rId8"/>
    <p:sldLayoutId id="2147483677" r:id="rId9"/>
    <p:sldLayoutId id="2147483661" r:id="rId10"/>
    <p:sldLayoutId id="2147483666" r:id="rId11"/>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erepository@shu.edu"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s://shu.elsevierpure.com/"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hyperlink" Target="mailto:erepository@shu.edu" TargetMode="External"/><Relationship Id="rId4" Type="http://schemas.openxmlformats.org/officeDocument/2006/relationships/hyperlink" Target="mailto:natalie.lau@sh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00381" y="1717764"/>
            <a:ext cx="10803597" cy="3830130"/>
          </a:xfrm>
        </p:spPr>
        <p:txBody>
          <a:bodyPr/>
          <a:lstStyle/>
          <a:p>
            <a:r>
              <a:rPr lang="en-US" dirty="0"/>
              <a:t>Rank &amp; Tenure Services</a:t>
            </a:r>
            <a:br>
              <a:rPr lang="en-US" dirty="0"/>
            </a:br>
            <a:br>
              <a:rPr lang="en-US" dirty="0"/>
            </a:br>
            <a:br>
              <a:rPr lang="en-US" dirty="0"/>
            </a:br>
            <a:br>
              <a:rPr lang="en-US" dirty="0"/>
            </a:br>
            <a:r>
              <a:rPr lang="en-US" sz="4000" dirty="0"/>
              <a:t>Lisa DeLuca</a:t>
            </a:r>
            <a:br>
              <a:rPr lang="en-US" sz="4000" dirty="0"/>
            </a:br>
            <a:r>
              <a:rPr lang="en-US" sz="4000" dirty="0"/>
              <a:t>Natalie Lau – </a:t>
            </a:r>
            <a:br>
              <a:rPr lang="en-US" sz="4000" dirty="0"/>
            </a:br>
            <a:r>
              <a:rPr lang="en-US" sz="4000" dirty="0"/>
              <a:t>	Scholarly Communications Librarian</a:t>
            </a:r>
            <a:endParaRPr lang="en-US" dirty="0"/>
          </a:p>
        </p:txBody>
      </p:sp>
      <p:sp>
        <p:nvSpPr>
          <p:cNvPr id="3" name="Subtitle 2">
            <a:extLst>
              <a:ext uri="{FF2B5EF4-FFF2-40B4-BE49-F238E27FC236}">
                <a16:creationId xmlns:a16="http://schemas.microsoft.com/office/drawing/2014/main" id="{7FA97B5C-3B42-1314-5DB0-A9F4E6202191}"/>
              </a:ext>
            </a:extLst>
          </p:cNvPr>
          <p:cNvSpPr txBox="1">
            <a:spLocks/>
          </p:cNvSpPr>
          <p:nvPr/>
        </p:nvSpPr>
        <p:spPr>
          <a:xfrm>
            <a:off x="918925" y="6625087"/>
            <a:ext cx="1896703" cy="3168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Slides by Natalie Lau</a:t>
            </a:r>
          </a:p>
        </p:txBody>
      </p:sp>
      <p:pic>
        <p:nvPicPr>
          <p:cNvPr id="5" name="Picture 4" descr="A black background with a black square&#10;&#10;AI-generated content may be incorrect.">
            <a:extLst>
              <a:ext uri="{FF2B5EF4-FFF2-40B4-BE49-F238E27FC236}">
                <a16:creationId xmlns:a16="http://schemas.microsoft.com/office/drawing/2014/main" id="{A570C8DF-97C1-ED9E-3EAB-008EF33D9DB3}"/>
              </a:ext>
            </a:extLst>
          </p:cNvPr>
          <p:cNvPicPr>
            <a:picLocks noChangeAspect="1"/>
          </p:cNvPicPr>
          <p:nvPr/>
        </p:nvPicPr>
        <p:blipFill>
          <a:blip r:embed="rId3"/>
          <a:stretch>
            <a:fillRect/>
          </a:stretch>
        </p:blipFill>
        <p:spPr>
          <a:xfrm>
            <a:off x="1250284" y="1935258"/>
            <a:ext cx="6577040" cy="1213004"/>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8DD4-4828-CE87-0C5C-42BE175E8DA5}"/>
              </a:ext>
            </a:extLst>
          </p:cNvPr>
          <p:cNvSpPr>
            <a:spLocks noGrp="1"/>
          </p:cNvSpPr>
          <p:nvPr>
            <p:ph type="title"/>
          </p:nvPr>
        </p:nvSpPr>
        <p:spPr>
          <a:xfrm>
            <a:off x="542803" y="-175436"/>
            <a:ext cx="9779183" cy="1706563"/>
          </a:xfrm>
        </p:spPr>
        <p:txBody>
          <a:bodyPr anchor="b">
            <a:normAutofit/>
          </a:bodyPr>
          <a:lstStyle/>
          <a:p>
            <a:r>
              <a:rPr lang="en-US" dirty="0"/>
              <a:t>Scholarly Metrics Reports</a:t>
            </a:r>
          </a:p>
        </p:txBody>
      </p:sp>
      <p:sp>
        <p:nvSpPr>
          <p:cNvPr id="15" name="Content Placeholder 2">
            <a:extLst>
              <a:ext uri="{FF2B5EF4-FFF2-40B4-BE49-F238E27FC236}">
                <a16:creationId xmlns:a16="http://schemas.microsoft.com/office/drawing/2014/main" id="{E498E838-A1FC-65CB-7B3E-2C1DC93C440B}"/>
              </a:ext>
            </a:extLst>
          </p:cNvPr>
          <p:cNvSpPr>
            <a:spLocks noGrp="1"/>
          </p:cNvSpPr>
          <p:nvPr>
            <p:ph idx="12"/>
          </p:nvPr>
        </p:nvSpPr>
        <p:spPr>
          <a:xfrm>
            <a:off x="1106854" y="1609294"/>
            <a:ext cx="5671457" cy="3332832"/>
          </a:xfrm>
        </p:spPr>
        <p:txBody>
          <a:bodyPr/>
          <a:lstStyle/>
          <a:p>
            <a:pPr marL="342900" indent="-342900">
              <a:buFont typeface="Wingdings" panose="05000000000000000000" pitchFamily="2" charset="2"/>
              <a:buChar char="v"/>
            </a:pPr>
            <a:r>
              <a:rPr lang="en-US" dirty="0"/>
              <a:t>Required as of 2024 cycle</a:t>
            </a:r>
          </a:p>
          <a:p>
            <a:pPr marL="342900" indent="-342900">
              <a:buFont typeface="Wingdings" panose="05000000000000000000" pitchFamily="2" charset="2"/>
              <a:buChar char="v"/>
            </a:pPr>
            <a:r>
              <a:rPr lang="en-US" dirty="0"/>
              <a:t>Deadline for requests through the Library is September 9</a:t>
            </a:r>
            <a:r>
              <a:rPr lang="en-US" baseline="30000" dirty="0"/>
              <a:t>th</a:t>
            </a:r>
            <a:endParaRPr lang="en-US" dirty="0"/>
          </a:p>
          <a:p>
            <a:pPr marL="342900" indent="-342900">
              <a:buFont typeface="Wingdings" panose="05000000000000000000" pitchFamily="2" charset="2"/>
              <a:buChar char="v"/>
            </a:pPr>
            <a:r>
              <a:rPr lang="en-US" dirty="0"/>
              <a:t>Questions? Email </a:t>
            </a:r>
            <a:r>
              <a:rPr lang="en-US" dirty="0">
                <a:hlinkClick r:id="rId3"/>
              </a:rPr>
              <a:t>erepository@shu.edu</a:t>
            </a:r>
            <a:endParaRPr lang="en-US" dirty="0"/>
          </a:p>
          <a:p>
            <a:pPr marL="342900" indent="-342900">
              <a:buFont typeface="Wingdings" panose="05000000000000000000" pitchFamily="2" charset="2"/>
              <a:buChar char="v"/>
            </a:pPr>
            <a:r>
              <a:rPr lang="en-US" dirty="0"/>
              <a:t>https://library.shu.edu/facultymetrics/</a:t>
            </a:r>
          </a:p>
        </p:txBody>
      </p:sp>
      <p:pic>
        <p:nvPicPr>
          <p:cNvPr id="10" name="Picture Placeholder 9" descr="A screenshot of a computer&#10;&#10;AI-generated content may be incorrect.">
            <a:extLst>
              <a:ext uri="{FF2B5EF4-FFF2-40B4-BE49-F238E27FC236}">
                <a16:creationId xmlns:a16="http://schemas.microsoft.com/office/drawing/2014/main" id="{FCA2FB5B-570E-D181-A4B1-1DCB61C08948}"/>
              </a:ext>
            </a:extLst>
          </p:cNvPr>
          <p:cNvPicPr>
            <a:picLocks noGrp="1" noChangeAspect="1"/>
          </p:cNvPicPr>
          <p:nvPr>
            <p:ph idx="11"/>
          </p:nvPr>
        </p:nvPicPr>
        <p:blipFill>
          <a:blip r:embed="rId4"/>
          <a:srcRect l="6610"/>
          <a:stretch/>
        </p:blipFill>
        <p:spPr>
          <a:xfrm>
            <a:off x="7342361" y="1395325"/>
            <a:ext cx="3682147" cy="5170816"/>
          </a:xfrm>
          <a:prstGeom prst="rect">
            <a:avLst/>
          </a:prstGeom>
          <a:noFill/>
          <a:ln>
            <a:noFill/>
          </a:ln>
          <a:effectLst>
            <a:outerShdw blurRad="292100" dist="139700" dir="2700000" algn="tl" rotWithShape="0">
              <a:srgbClr val="333333">
                <a:alpha val="65000"/>
              </a:srgbClr>
            </a:outerShdw>
          </a:effectLst>
        </p:spPr>
      </p:pic>
      <p:pic>
        <p:nvPicPr>
          <p:cNvPr id="5" name="Content Placeholder 3" descr="A qr code with a white background&#10;&#10;AI-generated content may be incorrect.">
            <a:extLst>
              <a:ext uri="{FF2B5EF4-FFF2-40B4-BE49-F238E27FC236}">
                <a16:creationId xmlns:a16="http://schemas.microsoft.com/office/drawing/2014/main" id="{920111D6-0DF8-F943-CED5-9B1A81FB5001}"/>
              </a:ext>
            </a:extLst>
          </p:cNvPr>
          <p:cNvPicPr>
            <a:picLocks noChangeAspect="1"/>
          </p:cNvPicPr>
          <p:nvPr/>
        </p:nvPicPr>
        <p:blipFill>
          <a:blip r:embed="rId5"/>
          <a:stretch>
            <a:fillRect/>
          </a:stretch>
        </p:blipFill>
        <p:spPr>
          <a:xfrm>
            <a:off x="4092862" y="3602595"/>
            <a:ext cx="2679063" cy="2679063"/>
          </a:xfrm>
          <a:prstGeom prst="rect">
            <a:avLst/>
          </a:prstGeom>
        </p:spPr>
      </p:pic>
      <p:sp>
        <p:nvSpPr>
          <p:cNvPr id="6" name="Arrow: Right 5">
            <a:extLst>
              <a:ext uri="{FF2B5EF4-FFF2-40B4-BE49-F238E27FC236}">
                <a16:creationId xmlns:a16="http://schemas.microsoft.com/office/drawing/2014/main" id="{8E5634D7-2940-7B57-4FCE-92AF8BFADA18}"/>
              </a:ext>
            </a:extLst>
          </p:cNvPr>
          <p:cNvSpPr/>
          <p:nvPr/>
        </p:nvSpPr>
        <p:spPr>
          <a:xfrm>
            <a:off x="1270881" y="3819525"/>
            <a:ext cx="2570276" cy="1866900"/>
          </a:xfrm>
          <a:prstGeom prst="right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dirty="0"/>
              <a:t>Scholarly Metrics Request Form</a:t>
            </a:r>
          </a:p>
        </p:txBody>
      </p:sp>
    </p:spTree>
    <p:extLst>
      <p:ext uri="{BB962C8B-B14F-4D97-AF65-F5344CB8AC3E}">
        <p14:creationId xmlns:p14="http://schemas.microsoft.com/office/powerpoint/2010/main" val="3662677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EE190-899A-46D2-989D-C4BC6A46F946}"/>
              </a:ext>
            </a:extLst>
          </p:cNvPr>
          <p:cNvSpPr>
            <a:spLocks noGrp="1"/>
          </p:cNvSpPr>
          <p:nvPr>
            <p:ph type="title"/>
          </p:nvPr>
        </p:nvSpPr>
        <p:spPr>
          <a:xfrm>
            <a:off x="5943600" y="457200"/>
            <a:ext cx="5120640" cy="3200400"/>
          </a:xfrm>
        </p:spPr>
        <p:txBody>
          <a:bodyPr/>
          <a:lstStyle/>
          <a:p>
            <a:r>
              <a:rPr lang="en-US" dirty="0"/>
              <a:t>Pure by Elsevier</a:t>
            </a:r>
          </a:p>
        </p:txBody>
      </p:sp>
      <p:sp>
        <p:nvSpPr>
          <p:cNvPr id="3" name="Subtitle 2">
            <a:extLst>
              <a:ext uri="{FF2B5EF4-FFF2-40B4-BE49-F238E27FC236}">
                <a16:creationId xmlns:a16="http://schemas.microsoft.com/office/drawing/2014/main" id="{26BC9DE8-A5CC-4BE1-0DE5-CB15D01A7919}"/>
              </a:ext>
            </a:extLst>
          </p:cNvPr>
          <p:cNvSpPr>
            <a:spLocks noGrp="1"/>
          </p:cNvSpPr>
          <p:nvPr>
            <p:ph type="subTitle" idx="1"/>
          </p:nvPr>
        </p:nvSpPr>
        <p:spPr>
          <a:xfrm>
            <a:off x="5943598" y="3657600"/>
            <a:ext cx="5427554" cy="1828800"/>
          </a:xfrm>
        </p:spPr>
        <p:txBody>
          <a:bodyPr/>
          <a:lstStyle/>
          <a:p>
            <a:r>
              <a:rPr lang="en-US" dirty="0"/>
              <a:t>Research Information Management System (RIMS)</a:t>
            </a:r>
          </a:p>
          <a:p>
            <a:r>
              <a:rPr lang="en-US" dirty="0"/>
              <a:t>https://shu.elsevierpure.com/</a:t>
            </a:r>
          </a:p>
        </p:txBody>
      </p:sp>
      <p:pic>
        <p:nvPicPr>
          <p:cNvPr id="5" name="Picture 4" descr="A qr code with blue squares&#10;&#10;AI-generated content may be incorrect.">
            <a:extLst>
              <a:ext uri="{FF2B5EF4-FFF2-40B4-BE49-F238E27FC236}">
                <a16:creationId xmlns:a16="http://schemas.microsoft.com/office/drawing/2014/main" id="{F75AA406-2AA7-6632-0D0D-2182E11369BB}"/>
              </a:ext>
            </a:extLst>
          </p:cNvPr>
          <p:cNvPicPr>
            <a:picLocks noChangeAspect="1"/>
          </p:cNvPicPr>
          <p:nvPr/>
        </p:nvPicPr>
        <p:blipFill>
          <a:blip r:embed="rId3"/>
          <a:stretch>
            <a:fillRect/>
          </a:stretch>
        </p:blipFill>
        <p:spPr>
          <a:xfrm>
            <a:off x="820848" y="1138285"/>
            <a:ext cx="4762500" cy="4762500"/>
          </a:xfrm>
          <a:prstGeom prst="rect">
            <a:avLst/>
          </a:prstGeom>
        </p:spPr>
      </p:pic>
    </p:spTree>
    <p:extLst>
      <p:ext uri="{BB962C8B-B14F-4D97-AF65-F5344CB8AC3E}">
        <p14:creationId xmlns:p14="http://schemas.microsoft.com/office/powerpoint/2010/main" val="77975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C1CA74FE-E88F-9341-B047-A5EAF42FA25F}"/>
              </a:ext>
            </a:extLst>
          </p:cNvPr>
          <p:cNvSpPr>
            <a:spLocks noGrp="1"/>
          </p:cNvSpPr>
          <p:nvPr>
            <p:ph type="title"/>
          </p:nvPr>
        </p:nvSpPr>
        <p:spPr>
          <a:xfrm>
            <a:off x="754690" y="673022"/>
            <a:ext cx="4728518" cy="1200306"/>
          </a:xfrm>
        </p:spPr>
        <p:txBody>
          <a:bodyPr/>
          <a:lstStyle/>
          <a:p>
            <a:r>
              <a:rPr lang="en-US" dirty="0"/>
              <a:t>Pure</a:t>
            </a:r>
          </a:p>
        </p:txBody>
      </p:sp>
      <p:sp>
        <p:nvSpPr>
          <p:cNvPr id="11" name="Content Placeholder 2">
            <a:extLst>
              <a:ext uri="{FF2B5EF4-FFF2-40B4-BE49-F238E27FC236}">
                <a16:creationId xmlns:a16="http://schemas.microsoft.com/office/drawing/2014/main" id="{D46831F4-A535-97AE-AFE2-1E80A4FCFCA1}"/>
              </a:ext>
            </a:extLst>
          </p:cNvPr>
          <p:cNvSpPr txBox="1">
            <a:spLocks/>
          </p:cNvSpPr>
          <p:nvPr/>
        </p:nvSpPr>
        <p:spPr>
          <a:xfrm>
            <a:off x="669377" y="2214616"/>
            <a:ext cx="4813831" cy="33321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v"/>
            </a:pPr>
            <a:r>
              <a:rPr lang="en-US" dirty="0"/>
              <a:t>Displays all profile information on same page</a:t>
            </a:r>
          </a:p>
          <a:p>
            <a:pPr>
              <a:buFont typeface="Wingdings" panose="05000000000000000000" pitchFamily="2" charset="2"/>
              <a:buChar char="v"/>
            </a:pPr>
            <a:r>
              <a:rPr lang="en-US" dirty="0"/>
              <a:t>Relational research outputs (ROs), ROs with DOIs will generate </a:t>
            </a:r>
            <a:r>
              <a:rPr lang="en-US" dirty="0" err="1"/>
              <a:t>PlumX</a:t>
            </a:r>
            <a:r>
              <a:rPr lang="en-US" dirty="0"/>
              <a:t> flower and </a:t>
            </a:r>
            <a:r>
              <a:rPr lang="en-US" dirty="0" err="1"/>
              <a:t>Altmetric</a:t>
            </a:r>
            <a:r>
              <a:rPr lang="en-US" dirty="0"/>
              <a:t> wheel.</a:t>
            </a:r>
          </a:p>
        </p:txBody>
      </p:sp>
      <p:pic>
        <p:nvPicPr>
          <p:cNvPr id="3" name="Picture 2">
            <a:extLst>
              <a:ext uri="{FF2B5EF4-FFF2-40B4-BE49-F238E27FC236}">
                <a16:creationId xmlns:a16="http://schemas.microsoft.com/office/drawing/2014/main" id="{ADD7B9F3-3350-B602-8F88-6873C4FC6BC7}"/>
              </a:ext>
            </a:extLst>
          </p:cNvPr>
          <p:cNvPicPr>
            <a:picLocks noChangeAspect="1"/>
          </p:cNvPicPr>
          <p:nvPr/>
        </p:nvPicPr>
        <p:blipFill>
          <a:blip r:embed="rId3"/>
          <a:stretch>
            <a:fillRect/>
          </a:stretch>
        </p:blipFill>
        <p:spPr>
          <a:xfrm>
            <a:off x="5602951" y="673022"/>
            <a:ext cx="6686894" cy="5835950"/>
          </a:xfrm>
          <a:prstGeom prst="rect">
            <a:avLst/>
          </a:prstGeom>
        </p:spPr>
      </p:pic>
      <p:pic>
        <p:nvPicPr>
          <p:cNvPr id="5" name="Picture 4">
            <a:extLst>
              <a:ext uri="{FF2B5EF4-FFF2-40B4-BE49-F238E27FC236}">
                <a16:creationId xmlns:a16="http://schemas.microsoft.com/office/drawing/2014/main" id="{6F49188C-52FA-CA46-88F2-174BC4B04A02}"/>
              </a:ext>
            </a:extLst>
          </p:cNvPr>
          <p:cNvPicPr>
            <a:picLocks noChangeAspect="1"/>
          </p:cNvPicPr>
          <p:nvPr/>
        </p:nvPicPr>
        <p:blipFill>
          <a:blip r:embed="rId4"/>
          <a:stretch>
            <a:fillRect/>
          </a:stretch>
        </p:blipFill>
        <p:spPr>
          <a:xfrm>
            <a:off x="7508240" y="1793479"/>
            <a:ext cx="4349900" cy="1797518"/>
          </a:xfrm>
          <a:prstGeom prst="rect">
            <a:avLst/>
          </a:prstGeom>
        </p:spPr>
      </p:pic>
      <p:sp>
        <p:nvSpPr>
          <p:cNvPr id="6" name="Oval 5">
            <a:extLst>
              <a:ext uri="{FF2B5EF4-FFF2-40B4-BE49-F238E27FC236}">
                <a16:creationId xmlns:a16="http://schemas.microsoft.com/office/drawing/2014/main" id="{BAF401A9-68E1-FD14-C8ED-5778F7924F14}"/>
              </a:ext>
            </a:extLst>
          </p:cNvPr>
          <p:cNvSpPr/>
          <p:nvPr/>
        </p:nvSpPr>
        <p:spPr>
          <a:xfrm>
            <a:off x="5602951" y="3296920"/>
            <a:ext cx="6802409" cy="100076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80B67919-39FC-14E1-8D07-078B5156B109}"/>
              </a:ext>
            </a:extLst>
          </p:cNvPr>
          <p:cNvCxnSpPr>
            <a:cxnSpLocks/>
          </p:cNvCxnSpPr>
          <p:nvPr/>
        </p:nvCxnSpPr>
        <p:spPr>
          <a:xfrm flipV="1">
            <a:off x="9987280" y="1574800"/>
            <a:ext cx="884630" cy="1452880"/>
          </a:xfrm>
          <a:prstGeom prst="straightConnector1">
            <a:avLst/>
          </a:prstGeom>
          <a:ln w="28575">
            <a:solidFill>
              <a:srgbClr val="FF0000"/>
            </a:solidFill>
            <a:head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163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2FA0-5805-E9D5-E5A1-5B4B485CB096}"/>
              </a:ext>
            </a:extLst>
          </p:cNvPr>
          <p:cNvSpPr>
            <a:spLocks noGrp="1"/>
          </p:cNvSpPr>
          <p:nvPr>
            <p:ph type="title"/>
          </p:nvPr>
        </p:nvSpPr>
        <p:spPr>
          <a:xfrm>
            <a:off x="1167492" y="457200"/>
            <a:ext cx="9692640" cy="1371600"/>
          </a:xfrm>
        </p:spPr>
        <p:txBody>
          <a:bodyPr anchor="b">
            <a:normAutofit/>
          </a:bodyPr>
          <a:lstStyle/>
          <a:p>
            <a:r>
              <a:rPr lang="en-US" dirty="0"/>
              <a:t>Web Profiles (Faculty Success)</a:t>
            </a:r>
          </a:p>
        </p:txBody>
      </p:sp>
      <p:sp>
        <p:nvSpPr>
          <p:cNvPr id="14" name="Content Placeholder 2">
            <a:extLst>
              <a:ext uri="{FF2B5EF4-FFF2-40B4-BE49-F238E27FC236}">
                <a16:creationId xmlns:a16="http://schemas.microsoft.com/office/drawing/2014/main" id="{A3FD46A7-35C9-E8D4-7DBA-B61571322D60}"/>
              </a:ext>
            </a:extLst>
          </p:cNvPr>
          <p:cNvSpPr>
            <a:spLocks noGrp="1"/>
          </p:cNvSpPr>
          <p:nvPr>
            <p:ph idx="10"/>
          </p:nvPr>
        </p:nvSpPr>
        <p:spPr>
          <a:xfrm>
            <a:off x="1167493" y="2087561"/>
            <a:ext cx="2693306" cy="3890543"/>
          </a:xfrm>
        </p:spPr>
        <p:txBody>
          <a:bodyPr/>
          <a:lstStyle/>
          <a:p>
            <a:pPr marL="342900" indent="-342900">
              <a:buFont typeface="Wingdings" panose="05000000000000000000" pitchFamily="2" charset="2"/>
              <a:buChar char="v"/>
            </a:pPr>
            <a:r>
              <a:rPr lang="en-US" dirty="0"/>
              <a:t>University web profiles are administered through the Provost’s Office.</a:t>
            </a:r>
          </a:p>
          <a:p>
            <a:pPr marL="342900" indent="-342900">
              <a:buFont typeface="Wingdings" panose="05000000000000000000" pitchFamily="2" charset="2"/>
              <a:buChar char="v"/>
            </a:pPr>
            <a:r>
              <a:rPr lang="en-US" dirty="0"/>
              <a:t> These are the profiles that were upgraded in 2024.</a:t>
            </a:r>
          </a:p>
        </p:txBody>
      </p:sp>
      <p:pic>
        <p:nvPicPr>
          <p:cNvPr id="4" name="Picture 3">
            <a:extLst>
              <a:ext uri="{FF2B5EF4-FFF2-40B4-BE49-F238E27FC236}">
                <a16:creationId xmlns:a16="http://schemas.microsoft.com/office/drawing/2014/main" id="{25695B2A-2FC3-9300-61EB-3761D1D81304}"/>
              </a:ext>
            </a:extLst>
          </p:cNvPr>
          <p:cNvPicPr>
            <a:picLocks noChangeAspect="1"/>
          </p:cNvPicPr>
          <p:nvPr/>
        </p:nvPicPr>
        <p:blipFill>
          <a:blip r:embed="rId3"/>
          <a:stretch>
            <a:fillRect/>
          </a:stretch>
        </p:blipFill>
        <p:spPr>
          <a:xfrm>
            <a:off x="4440639" y="3840292"/>
            <a:ext cx="7098218" cy="2750507"/>
          </a:xfrm>
          <a:prstGeom prst="rect">
            <a:avLst/>
          </a:prstGeom>
          <a:ln>
            <a:solidFill>
              <a:schemeClr val="accent1"/>
            </a:solidFill>
          </a:ln>
        </p:spPr>
      </p:pic>
      <p:pic>
        <p:nvPicPr>
          <p:cNvPr id="6" name="Picture 5">
            <a:extLst>
              <a:ext uri="{FF2B5EF4-FFF2-40B4-BE49-F238E27FC236}">
                <a16:creationId xmlns:a16="http://schemas.microsoft.com/office/drawing/2014/main" id="{93218125-0105-2657-F37A-0AF969E79FC4}"/>
              </a:ext>
            </a:extLst>
          </p:cNvPr>
          <p:cNvPicPr>
            <a:picLocks noChangeAspect="1"/>
          </p:cNvPicPr>
          <p:nvPr/>
        </p:nvPicPr>
        <p:blipFill>
          <a:blip r:embed="rId4"/>
          <a:stretch>
            <a:fillRect/>
          </a:stretch>
        </p:blipFill>
        <p:spPr>
          <a:xfrm>
            <a:off x="7518767" y="2135079"/>
            <a:ext cx="3867690" cy="3410426"/>
          </a:xfrm>
          <a:prstGeom prst="rect">
            <a:avLst/>
          </a:prstGeom>
          <a:ln>
            <a:solidFill>
              <a:schemeClr val="accent1"/>
            </a:solidFill>
          </a:ln>
        </p:spPr>
      </p:pic>
    </p:spTree>
    <p:extLst>
      <p:ext uri="{BB962C8B-B14F-4D97-AF65-F5344CB8AC3E}">
        <p14:creationId xmlns:p14="http://schemas.microsoft.com/office/powerpoint/2010/main" val="907915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167493" y="-90750"/>
            <a:ext cx="6220278" cy="3262811"/>
          </a:xfrm>
        </p:spPr>
        <p:txBody>
          <a:bodyPr/>
          <a:lstStyle/>
          <a:p>
            <a:r>
              <a:rPr lang="en-US" dirty="0"/>
              <a:t>Thank you</a:t>
            </a:r>
          </a:p>
        </p:txBody>
      </p:sp>
      <p:sp>
        <p:nvSpPr>
          <p:cNvPr id="5" name="Subtitle 4">
            <a:extLst>
              <a:ext uri="{FF2B5EF4-FFF2-40B4-BE49-F238E27FC236}">
                <a16:creationId xmlns:a16="http://schemas.microsoft.com/office/drawing/2014/main" id="{67BB04B7-47A4-741B-59E0-F0E6F2126E8F}"/>
              </a:ext>
            </a:extLst>
          </p:cNvPr>
          <p:cNvSpPr>
            <a:spLocks noGrp="1"/>
          </p:cNvSpPr>
          <p:nvPr>
            <p:ph type="subTitle" idx="1"/>
          </p:nvPr>
        </p:nvSpPr>
        <p:spPr>
          <a:xfrm>
            <a:off x="1167493" y="3685939"/>
            <a:ext cx="6858907" cy="2919512"/>
          </a:xfrm>
        </p:spPr>
        <p:txBody>
          <a:bodyPr>
            <a:normAutofit fontScale="92500" lnSpcReduction="20000"/>
          </a:bodyPr>
          <a:lstStyle/>
          <a:p>
            <a:r>
              <a:rPr lang="en-US" b="1" dirty="0">
                <a:hlinkClick r:id="rId3"/>
              </a:rPr>
              <a:t>https://shu.elsevierpure.com/</a:t>
            </a:r>
            <a:endParaRPr lang="en-US" b="1" dirty="0"/>
          </a:p>
          <a:p>
            <a:r>
              <a:rPr lang="en-US" b="1" u="sng" dirty="0">
                <a:solidFill>
                  <a:schemeClr val="accent1">
                    <a:lumMod val="75000"/>
                  </a:schemeClr>
                </a:solidFill>
              </a:rPr>
              <a:t>https://library.shu.edu/facultymetrics/</a:t>
            </a:r>
          </a:p>
          <a:p>
            <a:endParaRPr lang="en-US" dirty="0"/>
          </a:p>
          <a:p>
            <a:r>
              <a:rPr lang="en-US" dirty="0"/>
              <a:t>Natalie Lau</a:t>
            </a:r>
          </a:p>
          <a:p>
            <a:r>
              <a:rPr lang="en-US" dirty="0"/>
              <a:t>Scholarly Communications Librarian</a:t>
            </a:r>
          </a:p>
          <a:p>
            <a:r>
              <a:rPr lang="en-US" b="1" dirty="0">
                <a:hlinkClick r:id="rId4"/>
              </a:rPr>
              <a:t>natalie.lau@shu.edu</a:t>
            </a:r>
            <a:endParaRPr lang="en-US" b="1" dirty="0"/>
          </a:p>
          <a:p>
            <a:r>
              <a:rPr lang="en-US" b="1" dirty="0">
                <a:hlinkClick r:id="rId5"/>
              </a:rPr>
              <a:t>erepository@shu.edu</a:t>
            </a:r>
            <a:r>
              <a:rPr lang="en-US" b="1" dirty="0"/>
              <a:t> </a:t>
            </a:r>
          </a:p>
        </p:txBody>
      </p:sp>
    </p:spTree>
    <p:extLst>
      <p:ext uri="{BB962C8B-B14F-4D97-AF65-F5344CB8AC3E}">
        <p14:creationId xmlns:p14="http://schemas.microsoft.com/office/powerpoint/2010/main" val="1609673525"/>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2.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{99B7FAF0-1633-4C69-9726-DCBEB6E44A2A}tf45331398_win32</Template>
  <TotalTime>76</TotalTime>
  <Words>401</Words>
  <Application>Microsoft Office PowerPoint</Application>
  <PresentationFormat>Widescreen</PresentationFormat>
  <Paragraphs>36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Tenorite</vt:lpstr>
      <vt:lpstr>Wingdings</vt:lpstr>
      <vt:lpstr>Custom</vt:lpstr>
      <vt:lpstr>Rank &amp; Tenure Services    Lisa DeLuca Natalie Lau –   Scholarly Communications Librarian</vt:lpstr>
      <vt:lpstr>Scholarly Metrics Reports</vt:lpstr>
      <vt:lpstr>Pure by Elsevier</vt:lpstr>
      <vt:lpstr>Pure</vt:lpstr>
      <vt:lpstr>Web Profiles (Faculty Success)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Natalie Lau</dc:creator>
  <cp:lastModifiedBy>Lisa DeLuca</cp:lastModifiedBy>
  <cp:revision>2</cp:revision>
  <dcterms:created xsi:type="dcterms:W3CDTF">2025-05-02T19:03:39Z</dcterms:created>
  <dcterms:modified xsi:type="dcterms:W3CDTF">2025-05-06T13:07:59Z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