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57" r:id="rId4"/>
    <p:sldId id="283" r:id="rId5"/>
    <p:sldId id="284" r:id="rId6"/>
    <p:sldId id="265" r:id="rId7"/>
    <p:sldId id="264" r:id="rId8"/>
    <p:sldId id="266" r:id="rId9"/>
    <p:sldId id="267" r:id="rId10"/>
    <p:sldId id="268" r:id="rId11"/>
    <p:sldId id="259" r:id="rId12"/>
    <p:sldId id="269" r:id="rId13"/>
    <p:sldId id="270" r:id="rId14"/>
    <p:sldId id="271" r:id="rId15"/>
    <p:sldId id="272" r:id="rId16"/>
    <p:sldId id="273" r:id="rId17"/>
    <p:sldId id="274" r:id="rId18"/>
    <p:sldId id="281" r:id="rId19"/>
    <p:sldId id="275" r:id="rId20"/>
    <p:sldId id="276" r:id="rId21"/>
    <p:sldId id="277" r:id="rId22"/>
    <p:sldId id="279"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4" autoAdjust="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8E7F8-74A5-4849-AFDC-8157E8B8F8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A7F7BC-6A5A-4D6B-AB6F-816086E86697}">
      <dgm:prSet/>
      <dgm:spPr/>
      <dgm:t>
        <a:bodyPr/>
        <a:lstStyle/>
        <a:p>
          <a:pPr>
            <a:lnSpc>
              <a:spcPct val="100000"/>
            </a:lnSpc>
          </a:pPr>
          <a:r>
            <a:rPr lang="en-US" b="1"/>
            <a:t>Modern day method to drive personal professional growth / demonstrate subject matter expertise.</a:t>
          </a:r>
          <a:endParaRPr lang="en-US"/>
        </a:p>
      </dgm:t>
    </dgm:pt>
    <dgm:pt modelId="{ADE02372-59EF-4708-8F5D-296D448D2296}" type="parTrans" cxnId="{2391FA45-D1FC-4B13-AA9E-583C4AE3FC1C}">
      <dgm:prSet/>
      <dgm:spPr/>
      <dgm:t>
        <a:bodyPr/>
        <a:lstStyle/>
        <a:p>
          <a:endParaRPr lang="en-US"/>
        </a:p>
      </dgm:t>
    </dgm:pt>
    <dgm:pt modelId="{A241857B-D08D-4119-8A2C-6641871BCC5C}" type="sibTrans" cxnId="{2391FA45-D1FC-4B13-AA9E-583C4AE3FC1C}">
      <dgm:prSet/>
      <dgm:spPr/>
      <dgm:t>
        <a:bodyPr/>
        <a:lstStyle/>
        <a:p>
          <a:endParaRPr lang="en-US"/>
        </a:p>
      </dgm:t>
    </dgm:pt>
    <dgm:pt modelId="{2580BDAC-1387-40DE-910E-1B9C5E9344C9}">
      <dgm:prSet/>
      <dgm:spPr/>
      <dgm:t>
        <a:bodyPr/>
        <a:lstStyle/>
        <a:p>
          <a:pPr>
            <a:lnSpc>
              <a:spcPct val="100000"/>
            </a:lnSpc>
          </a:pPr>
          <a:r>
            <a:rPr lang="en-US" b="1"/>
            <a:t>Excellent platform for marketing new programs (both for a University, School, Department or Individual)</a:t>
          </a:r>
          <a:endParaRPr lang="en-US"/>
        </a:p>
      </dgm:t>
    </dgm:pt>
    <dgm:pt modelId="{D748AD42-452F-4CC7-9AD8-84DF1576813B}" type="parTrans" cxnId="{01DA5A0B-C100-44D3-ADA6-4ADF5021BA0A}">
      <dgm:prSet/>
      <dgm:spPr/>
      <dgm:t>
        <a:bodyPr/>
        <a:lstStyle/>
        <a:p>
          <a:endParaRPr lang="en-US"/>
        </a:p>
      </dgm:t>
    </dgm:pt>
    <dgm:pt modelId="{C1EA3D5E-0076-4ACF-967F-20CB25A9F129}" type="sibTrans" cxnId="{01DA5A0B-C100-44D3-ADA6-4ADF5021BA0A}">
      <dgm:prSet/>
      <dgm:spPr/>
      <dgm:t>
        <a:bodyPr/>
        <a:lstStyle/>
        <a:p>
          <a:endParaRPr lang="en-US"/>
        </a:p>
      </dgm:t>
    </dgm:pt>
    <dgm:pt modelId="{21E7F873-B177-40A9-8597-665BAF64E34F}">
      <dgm:prSet/>
      <dgm:spPr/>
      <dgm:t>
        <a:bodyPr/>
        <a:lstStyle/>
        <a:p>
          <a:pPr>
            <a:lnSpc>
              <a:spcPct val="100000"/>
            </a:lnSpc>
          </a:pPr>
          <a:r>
            <a:rPr lang="en-US" b="1"/>
            <a:t>Raising awareness / reach on Seton Hall programs and activities</a:t>
          </a:r>
          <a:endParaRPr lang="en-US"/>
        </a:p>
      </dgm:t>
    </dgm:pt>
    <dgm:pt modelId="{CFA8211F-0A98-47CE-9208-E4453A7F48D6}" type="parTrans" cxnId="{A27D12BA-2F80-40CD-84F2-724C512D26E7}">
      <dgm:prSet/>
      <dgm:spPr/>
      <dgm:t>
        <a:bodyPr/>
        <a:lstStyle/>
        <a:p>
          <a:endParaRPr lang="en-US"/>
        </a:p>
      </dgm:t>
    </dgm:pt>
    <dgm:pt modelId="{7803A9BB-3CB6-4312-ACBA-E1DA02E48B1F}" type="sibTrans" cxnId="{A27D12BA-2F80-40CD-84F2-724C512D26E7}">
      <dgm:prSet/>
      <dgm:spPr/>
      <dgm:t>
        <a:bodyPr/>
        <a:lstStyle/>
        <a:p>
          <a:endParaRPr lang="en-US"/>
        </a:p>
      </dgm:t>
    </dgm:pt>
    <dgm:pt modelId="{408C596F-7363-4079-BB15-CD7BAFF1EC59}">
      <dgm:prSet/>
      <dgm:spPr/>
      <dgm:t>
        <a:bodyPr/>
        <a:lstStyle/>
        <a:p>
          <a:pPr>
            <a:lnSpc>
              <a:spcPct val="100000"/>
            </a:lnSpc>
          </a:pPr>
          <a:r>
            <a:rPr lang="en-US" b="1"/>
            <a:t>Perfect place to publicly support colleagues</a:t>
          </a:r>
          <a:endParaRPr lang="en-US"/>
        </a:p>
      </dgm:t>
    </dgm:pt>
    <dgm:pt modelId="{AEC1B566-46D9-4A37-AAB5-385443CE712B}" type="parTrans" cxnId="{0BB56445-AB99-4E49-8B5A-CE673340789E}">
      <dgm:prSet/>
      <dgm:spPr/>
      <dgm:t>
        <a:bodyPr/>
        <a:lstStyle/>
        <a:p>
          <a:endParaRPr lang="en-US"/>
        </a:p>
      </dgm:t>
    </dgm:pt>
    <dgm:pt modelId="{A2710B91-AFAF-4675-8B5D-78B7A52686CB}" type="sibTrans" cxnId="{0BB56445-AB99-4E49-8B5A-CE673340789E}">
      <dgm:prSet/>
      <dgm:spPr/>
      <dgm:t>
        <a:bodyPr/>
        <a:lstStyle/>
        <a:p>
          <a:endParaRPr lang="en-US"/>
        </a:p>
      </dgm:t>
    </dgm:pt>
    <dgm:pt modelId="{9D40D8DB-45E1-4F7D-AF9E-51A34856E327}">
      <dgm:prSet/>
      <dgm:spPr/>
      <dgm:t>
        <a:bodyPr/>
        <a:lstStyle/>
        <a:p>
          <a:pPr>
            <a:lnSpc>
              <a:spcPct val="100000"/>
            </a:lnSpc>
          </a:pPr>
          <a:r>
            <a:rPr lang="en-US" b="1"/>
            <a:t>Platform for connecting with and supporting students, within reason and with appropriate boundaries, of course. </a:t>
          </a:r>
          <a:endParaRPr lang="en-US"/>
        </a:p>
      </dgm:t>
    </dgm:pt>
    <dgm:pt modelId="{0CD80ED5-9B29-42D9-85D0-14B961745DBF}" type="parTrans" cxnId="{6205EFB2-2799-4AA9-9A47-07C7BAC69174}">
      <dgm:prSet/>
      <dgm:spPr/>
      <dgm:t>
        <a:bodyPr/>
        <a:lstStyle/>
        <a:p>
          <a:endParaRPr lang="en-US"/>
        </a:p>
      </dgm:t>
    </dgm:pt>
    <dgm:pt modelId="{080725B5-E4C7-4BE2-BA76-FEEA5589A5A8}" type="sibTrans" cxnId="{6205EFB2-2799-4AA9-9A47-07C7BAC69174}">
      <dgm:prSet/>
      <dgm:spPr/>
      <dgm:t>
        <a:bodyPr/>
        <a:lstStyle/>
        <a:p>
          <a:endParaRPr lang="en-US"/>
        </a:p>
      </dgm:t>
    </dgm:pt>
    <dgm:pt modelId="{CB647163-F939-4414-A285-01F97C1C3784}" type="pres">
      <dgm:prSet presAssocID="{2878E7F8-74A5-4849-AFDC-8157E8B8F837}" presName="root" presStyleCnt="0">
        <dgm:presLayoutVars>
          <dgm:dir/>
          <dgm:resizeHandles val="exact"/>
        </dgm:presLayoutVars>
      </dgm:prSet>
      <dgm:spPr/>
    </dgm:pt>
    <dgm:pt modelId="{F58CB8C8-3D47-4EFD-B7EC-11F926154246}" type="pres">
      <dgm:prSet presAssocID="{30A7F7BC-6A5A-4D6B-AB6F-816086E86697}" presName="compNode" presStyleCnt="0"/>
      <dgm:spPr/>
    </dgm:pt>
    <dgm:pt modelId="{14B24EAA-DD12-4B16-BD7A-A739575CB26A}" type="pres">
      <dgm:prSet presAssocID="{30A7F7BC-6A5A-4D6B-AB6F-816086E86697}" presName="bgRect" presStyleLbl="bgShp" presStyleIdx="0" presStyleCnt="5"/>
      <dgm:spPr/>
    </dgm:pt>
    <dgm:pt modelId="{5B221284-A999-4F35-9588-8A496E73CA34}" type="pres">
      <dgm:prSet presAssocID="{30A7F7BC-6A5A-4D6B-AB6F-816086E8669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iefcase"/>
        </a:ext>
      </dgm:extLst>
    </dgm:pt>
    <dgm:pt modelId="{0D1FD16F-407B-4F68-ABC8-798AF7961F19}" type="pres">
      <dgm:prSet presAssocID="{30A7F7BC-6A5A-4D6B-AB6F-816086E86697}" presName="spaceRect" presStyleCnt="0"/>
      <dgm:spPr/>
    </dgm:pt>
    <dgm:pt modelId="{EF1FEF7E-C946-459D-BD4D-3326821296AF}" type="pres">
      <dgm:prSet presAssocID="{30A7F7BC-6A5A-4D6B-AB6F-816086E86697}" presName="parTx" presStyleLbl="revTx" presStyleIdx="0" presStyleCnt="5">
        <dgm:presLayoutVars>
          <dgm:chMax val="0"/>
          <dgm:chPref val="0"/>
        </dgm:presLayoutVars>
      </dgm:prSet>
      <dgm:spPr/>
    </dgm:pt>
    <dgm:pt modelId="{EDF444A6-4B80-4F1E-9806-98A9B1DDD2EE}" type="pres">
      <dgm:prSet presAssocID="{A241857B-D08D-4119-8A2C-6641871BCC5C}" presName="sibTrans" presStyleCnt="0"/>
      <dgm:spPr/>
    </dgm:pt>
    <dgm:pt modelId="{8D3BDB31-D69C-43BF-9B8D-3A88C1D8CAF1}" type="pres">
      <dgm:prSet presAssocID="{2580BDAC-1387-40DE-910E-1B9C5E9344C9}" presName="compNode" presStyleCnt="0"/>
      <dgm:spPr/>
    </dgm:pt>
    <dgm:pt modelId="{DFB58922-977B-4A94-8954-3AA2CBE3AFCE}" type="pres">
      <dgm:prSet presAssocID="{2580BDAC-1387-40DE-910E-1B9C5E9344C9}" presName="bgRect" presStyleLbl="bgShp" presStyleIdx="1" presStyleCnt="5"/>
      <dgm:spPr/>
    </dgm:pt>
    <dgm:pt modelId="{2FAB751D-807A-4B01-9313-95734787E0B0}" type="pres">
      <dgm:prSet presAssocID="{2580BDAC-1387-40DE-910E-1B9C5E9344C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245C04A-DFFB-4011-B6DA-EB8C07158F91}" type="pres">
      <dgm:prSet presAssocID="{2580BDAC-1387-40DE-910E-1B9C5E9344C9}" presName="spaceRect" presStyleCnt="0"/>
      <dgm:spPr/>
    </dgm:pt>
    <dgm:pt modelId="{CEC522D7-9BE4-4B64-AD93-32212DF4CDE3}" type="pres">
      <dgm:prSet presAssocID="{2580BDAC-1387-40DE-910E-1B9C5E9344C9}" presName="parTx" presStyleLbl="revTx" presStyleIdx="1" presStyleCnt="5">
        <dgm:presLayoutVars>
          <dgm:chMax val="0"/>
          <dgm:chPref val="0"/>
        </dgm:presLayoutVars>
      </dgm:prSet>
      <dgm:spPr/>
    </dgm:pt>
    <dgm:pt modelId="{EC48ECA5-1E45-41C3-BAA2-6AB1B77A7A6C}" type="pres">
      <dgm:prSet presAssocID="{C1EA3D5E-0076-4ACF-967F-20CB25A9F129}" presName="sibTrans" presStyleCnt="0"/>
      <dgm:spPr/>
    </dgm:pt>
    <dgm:pt modelId="{4B4A81C1-1078-408D-8495-09E7D4148DF2}" type="pres">
      <dgm:prSet presAssocID="{21E7F873-B177-40A9-8597-665BAF64E34F}" presName="compNode" presStyleCnt="0"/>
      <dgm:spPr/>
    </dgm:pt>
    <dgm:pt modelId="{93FF9C0A-F5D9-42D9-B3BA-69CC6D0A0B0B}" type="pres">
      <dgm:prSet presAssocID="{21E7F873-B177-40A9-8597-665BAF64E34F}" presName="bgRect" presStyleLbl="bgShp" presStyleIdx="2" presStyleCnt="5"/>
      <dgm:spPr/>
    </dgm:pt>
    <dgm:pt modelId="{101BD732-1858-41C1-903F-DAC517451667}" type="pres">
      <dgm:prSet presAssocID="{21E7F873-B177-40A9-8597-665BAF64E34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gaphone"/>
        </a:ext>
      </dgm:extLst>
    </dgm:pt>
    <dgm:pt modelId="{9227BD1E-94D6-4649-9CED-B1DF3F51BA95}" type="pres">
      <dgm:prSet presAssocID="{21E7F873-B177-40A9-8597-665BAF64E34F}" presName="spaceRect" presStyleCnt="0"/>
      <dgm:spPr/>
    </dgm:pt>
    <dgm:pt modelId="{13C5A9DB-634E-420D-B217-67B8FB484E88}" type="pres">
      <dgm:prSet presAssocID="{21E7F873-B177-40A9-8597-665BAF64E34F}" presName="parTx" presStyleLbl="revTx" presStyleIdx="2" presStyleCnt="5">
        <dgm:presLayoutVars>
          <dgm:chMax val="0"/>
          <dgm:chPref val="0"/>
        </dgm:presLayoutVars>
      </dgm:prSet>
      <dgm:spPr/>
    </dgm:pt>
    <dgm:pt modelId="{09AF24F9-9E5C-4979-9B69-A44E331F5097}" type="pres">
      <dgm:prSet presAssocID="{7803A9BB-3CB6-4312-ACBA-E1DA02E48B1F}" presName="sibTrans" presStyleCnt="0"/>
      <dgm:spPr/>
    </dgm:pt>
    <dgm:pt modelId="{24D7E337-BE5B-470A-8626-DE4C8D4E0DA0}" type="pres">
      <dgm:prSet presAssocID="{408C596F-7363-4079-BB15-CD7BAFF1EC59}" presName="compNode" presStyleCnt="0"/>
      <dgm:spPr/>
    </dgm:pt>
    <dgm:pt modelId="{AC63A1D7-F03C-4E2C-81BD-C7DF5D2A7B35}" type="pres">
      <dgm:prSet presAssocID="{408C596F-7363-4079-BB15-CD7BAFF1EC59}" presName="bgRect" presStyleLbl="bgShp" presStyleIdx="3" presStyleCnt="5"/>
      <dgm:spPr/>
    </dgm:pt>
    <dgm:pt modelId="{DD454989-B05F-44BD-B64E-4F3201A0C9FD}" type="pres">
      <dgm:prSet presAssocID="{408C596F-7363-4079-BB15-CD7BAFF1EC5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ibbon"/>
        </a:ext>
      </dgm:extLst>
    </dgm:pt>
    <dgm:pt modelId="{DB8B4EB9-97CB-4008-967D-B0D3BB168F8B}" type="pres">
      <dgm:prSet presAssocID="{408C596F-7363-4079-BB15-CD7BAFF1EC59}" presName="spaceRect" presStyleCnt="0"/>
      <dgm:spPr/>
    </dgm:pt>
    <dgm:pt modelId="{379B89E3-1D13-4AEF-8E8D-F84D7132EDE5}" type="pres">
      <dgm:prSet presAssocID="{408C596F-7363-4079-BB15-CD7BAFF1EC59}" presName="parTx" presStyleLbl="revTx" presStyleIdx="3" presStyleCnt="5">
        <dgm:presLayoutVars>
          <dgm:chMax val="0"/>
          <dgm:chPref val="0"/>
        </dgm:presLayoutVars>
      </dgm:prSet>
      <dgm:spPr/>
    </dgm:pt>
    <dgm:pt modelId="{8D09AFEB-10CD-4801-ADF3-4F822873D8A3}" type="pres">
      <dgm:prSet presAssocID="{A2710B91-AFAF-4675-8B5D-78B7A52686CB}" presName="sibTrans" presStyleCnt="0"/>
      <dgm:spPr/>
    </dgm:pt>
    <dgm:pt modelId="{5B088D94-ED1F-4969-BE79-FD4D748F9FD2}" type="pres">
      <dgm:prSet presAssocID="{9D40D8DB-45E1-4F7D-AF9E-51A34856E327}" presName="compNode" presStyleCnt="0"/>
      <dgm:spPr/>
    </dgm:pt>
    <dgm:pt modelId="{CD3A98A7-7DCA-49B4-99A9-B94FC21CA39B}" type="pres">
      <dgm:prSet presAssocID="{9D40D8DB-45E1-4F7D-AF9E-51A34856E327}" presName="bgRect" presStyleLbl="bgShp" presStyleIdx="4" presStyleCnt="5"/>
      <dgm:spPr/>
    </dgm:pt>
    <dgm:pt modelId="{FA9383BD-3D60-479B-8153-691E5C86598F}" type="pres">
      <dgm:prSet presAssocID="{9D40D8DB-45E1-4F7D-AF9E-51A34856E32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 Network"/>
        </a:ext>
      </dgm:extLst>
    </dgm:pt>
    <dgm:pt modelId="{1F4176AF-FB39-46B6-B85A-29199837341B}" type="pres">
      <dgm:prSet presAssocID="{9D40D8DB-45E1-4F7D-AF9E-51A34856E327}" presName="spaceRect" presStyleCnt="0"/>
      <dgm:spPr/>
    </dgm:pt>
    <dgm:pt modelId="{E9A61482-5DF2-427A-8097-7239B3654364}" type="pres">
      <dgm:prSet presAssocID="{9D40D8DB-45E1-4F7D-AF9E-51A34856E327}" presName="parTx" presStyleLbl="revTx" presStyleIdx="4" presStyleCnt="5">
        <dgm:presLayoutVars>
          <dgm:chMax val="0"/>
          <dgm:chPref val="0"/>
        </dgm:presLayoutVars>
      </dgm:prSet>
      <dgm:spPr/>
    </dgm:pt>
  </dgm:ptLst>
  <dgm:cxnLst>
    <dgm:cxn modelId="{01DA5A0B-C100-44D3-ADA6-4ADF5021BA0A}" srcId="{2878E7F8-74A5-4849-AFDC-8157E8B8F837}" destId="{2580BDAC-1387-40DE-910E-1B9C5E9344C9}" srcOrd="1" destOrd="0" parTransId="{D748AD42-452F-4CC7-9AD8-84DF1576813B}" sibTransId="{C1EA3D5E-0076-4ACF-967F-20CB25A9F129}"/>
    <dgm:cxn modelId="{6A861418-D536-48D1-B3E0-A46310F7A8A4}" type="presOf" srcId="{408C596F-7363-4079-BB15-CD7BAFF1EC59}" destId="{379B89E3-1D13-4AEF-8E8D-F84D7132EDE5}" srcOrd="0" destOrd="0" presId="urn:microsoft.com/office/officeart/2018/2/layout/IconVerticalSolidList"/>
    <dgm:cxn modelId="{1ECCDE1F-8F6E-4F4B-9ACD-C993D5AEFFF6}" type="presOf" srcId="{2580BDAC-1387-40DE-910E-1B9C5E9344C9}" destId="{CEC522D7-9BE4-4B64-AD93-32212DF4CDE3}" srcOrd="0" destOrd="0" presId="urn:microsoft.com/office/officeart/2018/2/layout/IconVerticalSolidList"/>
    <dgm:cxn modelId="{8291E229-187C-470F-9711-5611D3C730BA}" type="presOf" srcId="{2878E7F8-74A5-4849-AFDC-8157E8B8F837}" destId="{CB647163-F939-4414-A285-01F97C1C3784}" srcOrd="0" destOrd="0" presId="urn:microsoft.com/office/officeart/2018/2/layout/IconVerticalSolidList"/>
    <dgm:cxn modelId="{0BB56445-AB99-4E49-8B5A-CE673340789E}" srcId="{2878E7F8-74A5-4849-AFDC-8157E8B8F837}" destId="{408C596F-7363-4079-BB15-CD7BAFF1EC59}" srcOrd="3" destOrd="0" parTransId="{AEC1B566-46D9-4A37-AAB5-385443CE712B}" sibTransId="{A2710B91-AFAF-4675-8B5D-78B7A52686CB}"/>
    <dgm:cxn modelId="{2391FA45-D1FC-4B13-AA9E-583C4AE3FC1C}" srcId="{2878E7F8-74A5-4849-AFDC-8157E8B8F837}" destId="{30A7F7BC-6A5A-4D6B-AB6F-816086E86697}" srcOrd="0" destOrd="0" parTransId="{ADE02372-59EF-4708-8F5D-296D448D2296}" sibTransId="{A241857B-D08D-4119-8A2C-6641871BCC5C}"/>
    <dgm:cxn modelId="{6205EFB2-2799-4AA9-9A47-07C7BAC69174}" srcId="{2878E7F8-74A5-4849-AFDC-8157E8B8F837}" destId="{9D40D8DB-45E1-4F7D-AF9E-51A34856E327}" srcOrd="4" destOrd="0" parTransId="{0CD80ED5-9B29-42D9-85D0-14B961745DBF}" sibTransId="{080725B5-E4C7-4BE2-BA76-FEEA5589A5A8}"/>
    <dgm:cxn modelId="{A27D12BA-2F80-40CD-84F2-724C512D26E7}" srcId="{2878E7F8-74A5-4849-AFDC-8157E8B8F837}" destId="{21E7F873-B177-40A9-8597-665BAF64E34F}" srcOrd="2" destOrd="0" parTransId="{CFA8211F-0A98-47CE-9208-E4453A7F48D6}" sibTransId="{7803A9BB-3CB6-4312-ACBA-E1DA02E48B1F}"/>
    <dgm:cxn modelId="{8F95C6C9-D3D5-4053-B788-8CD9BA022F39}" type="presOf" srcId="{21E7F873-B177-40A9-8597-665BAF64E34F}" destId="{13C5A9DB-634E-420D-B217-67B8FB484E88}" srcOrd="0" destOrd="0" presId="urn:microsoft.com/office/officeart/2018/2/layout/IconVerticalSolidList"/>
    <dgm:cxn modelId="{F5CC1DE4-1E77-4144-B0F4-223D2E4052F8}" type="presOf" srcId="{30A7F7BC-6A5A-4D6B-AB6F-816086E86697}" destId="{EF1FEF7E-C946-459D-BD4D-3326821296AF}" srcOrd="0" destOrd="0" presId="urn:microsoft.com/office/officeart/2018/2/layout/IconVerticalSolidList"/>
    <dgm:cxn modelId="{758F5EF4-07D9-4509-A584-7DDFFD24693C}" type="presOf" srcId="{9D40D8DB-45E1-4F7D-AF9E-51A34856E327}" destId="{E9A61482-5DF2-427A-8097-7239B3654364}" srcOrd="0" destOrd="0" presId="urn:microsoft.com/office/officeart/2018/2/layout/IconVerticalSolidList"/>
    <dgm:cxn modelId="{F1500401-2B42-409A-9AC5-5785CCE1120B}" type="presParOf" srcId="{CB647163-F939-4414-A285-01F97C1C3784}" destId="{F58CB8C8-3D47-4EFD-B7EC-11F926154246}" srcOrd="0" destOrd="0" presId="urn:microsoft.com/office/officeart/2018/2/layout/IconVerticalSolidList"/>
    <dgm:cxn modelId="{E3934A0D-6E03-43A0-8BB1-67CA213D7652}" type="presParOf" srcId="{F58CB8C8-3D47-4EFD-B7EC-11F926154246}" destId="{14B24EAA-DD12-4B16-BD7A-A739575CB26A}" srcOrd="0" destOrd="0" presId="urn:microsoft.com/office/officeart/2018/2/layout/IconVerticalSolidList"/>
    <dgm:cxn modelId="{C34A077B-E06B-43C2-9710-6ABEA74CF55D}" type="presParOf" srcId="{F58CB8C8-3D47-4EFD-B7EC-11F926154246}" destId="{5B221284-A999-4F35-9588-8A496E73CA34}" srcOrd="1" destOrd="0" presId="urn:microsoft.com/office/officeart/2018/2/layout/IconVerticalSolidList"/>
    <dgm:cxn modelId="{9850883F-FE34-4328-8558-4703D7E5C847}" type="presParOf" srcId="{F58CB8C8-3D47-4EFD-B7EC-11F926154246}" destId="{0D1FD16F-407B-4F68-ABC8-798AF7961F19}" srcOrd="2" destOrd="0" presId="urn:microsoft.com/office/officeart/2018/2/layout/IconVerticalSolidList"/>
    <dgm:cxn modelId="{42AF5FE7-620F-4678-94F6-6A164F3E43B7}" type="presParOf" srcId="{F58CB8C8-3D47-4EFD-B7EC-11F926154246}" destId="{EF1FEF7E-C946-459D-BD4D-3326821296AF}" srcOrd="3" destOrd="0" presId="urn:microsoft.com/office/officeart/2018/2/layout/IconVerticalSolidList"/>
    <dgm:cxn modelId="{595FF479-3992-489E-9660-AD31E070305A}" type="presParOf" srcId="{CB647163-F939-4414-A285-01F97C1C3784}" destId="{EDF444A6-4B80-4F1E-9806-98A9B1DDD2EE}" srcOrd="1" destOrd="0" presId="urn:microsoft.com/office/officeart/2018/2/layout/IconVerticalSolidList"/>
    <dgm:cxn modelId="{99DD206C-7375-4B20-9E5D-2320B0B92886}" type="presParOf" srcId="{CB647163-F939-4414-A285-01F97C1C3784}" destId="{8D3BDB31-D69C-43BF-9B8D-3A88C1D8CAF1}" srcOrd="2" destOrd="0" presId="urn:microsoft.com/office/officeart/2018/2/layout/IconVerticalSolidList"/>
    <dgm:cxn modelId="{75339325-1FE0-4659-847A-4533DC4E641F}" type="presParOf" srcId="{8D3BDB31-D69C-43BF-9B8D-3A88C1D8CAF1}" destId="{DFB58922-977B-4A94-8954-3AA2CBE3AFCE}" srcOrd="0" destOrd="0" presId="urn:microsoft.com/office/officeart/2018/2/layout/IconVerticalSolidList"/>
    <dgm:cxn modelId="{0652CC5B-9CC5-441E-8214-D9B7FB29D71B}" type="presParOf" srcId="{8D3BDB31-D69C-43BF-9B8D-3A88C1D8CAF1}" destId="{2FAB751D-807A-4B01-9313-95734787E0B0}" srcOrd="1" destOrd="0" presId="urn:microsoft.com/office/officeart/2018/2/layout/IconVerticalSolidList"/>
    <dgm:cxn modelId="{5F15EC10-2DF5-49FB-BC61-7E192FBE6218}" type="presParOf" srcId="{8D3BDB31-D69C-43BF-9B8D-3A88C1D8CAF1}" destId="{6245C04A-DFFB-4011-B6DA-EB8C07158F91}" srcOrd="2" destOrd="0" presId="urn:microsoft.com/office/officeart/2018/2/layout/IconVerticalSolidList"/>
    <dgm:cxn modelId="{909EEE0A-CE0C-43A3-8FA9-FE01423D33A3}" type="presParOf" srcId="{8D3BDB31-D69C-43BF-9B8D-3A88C1D8CAF1}" destId="{CEC522D7-9BE4-4B64-AD93-32212DF4CDE3}" srcOrd="3" destOrd="0" presId="urn:microsoft.com/office/officeart/2018/2/layout/IconVerticalSolidList"/>
    <dgm:cxn modelId="{AE007588-F63E-4C3C-8EFE-94884FDF3981}" type="presParOf" srcId="{CB647163-F939-4414-A285-01F97C1C3784}" destId="{EC48ECA5-1E45-41C3-BAA2-6AB1B77A7A6C}" srcOrd="3" destOrd="0" presId="urn:microsoft.com/office/officeart/2018/2/layout/IconVerticalSolidList"/>
    <dgm:cxn modelId="{9291B415-BD5A-48D1-8A5C-C2AEC8311939}" type="presParOf" srcId="{CB647163-F939-4414-A285-01F97C1C3784}" destId="{4B4A81C1-1078-408D-8495-09E7D4148DF2}" srcOrd="4" destOrd="0" presId="urn:microsoft.com/office/officeart/2018/2/layout/IconVerticalSolidList"/>
    <dgm:cxn modelId="{A6F53A08-24B7-4758-84B6-B24C2BBEED13}" type="presParOf" srcId="{4B4A81C1-1078-408D-8495-09E7D4148DF2}" destId="{93FF9C0A-F5D9-42D9-B3BA-69CC6D0A0B0B}" srcOrd="0" destOrd="0" presId="urn:microsoft.com/office/officeart/2018/2/layout/IconVerticalSolidList"/>
    <dgm:cxn modelId="{540F18E7-7DE1-4AAA-91BE-B6A92ACDB5FD}" type="presParOf" srcId="{4B4A81C1-1078-408D-8495-09E7D4148DF2}" destId="{101BD732-1858-41C1-903F-DAC517451667}" srcOrd="1" destOrd="0" presId="urn:microsoft.com/office/officeart/2018/2/layout/IconVerticalSolidList"/>
    <dgm:cxn modelId="{3126C1F1-3775-4DE9-9382-FA5DE907E6A9}" type="presParOf" srcId="{4B4A81C1-1078-408D-8495-09E7D4148DF2}" destId="{9227BD1E-94D6-4649-9CED-B1DF3F51BA95}" srcOrd="2" destOrd="0" presId="urn:microsoft.com/office/officeart/2018/2/layout/IconVerticalSolidList"/>
    <dgm:cxn modelId="{A6DBF096-3760-44CA-BD82-9B9C770084C4}" type="presParOf" srcId="{4B4A81C1-1078-408D-8495-09E7D4148DF2}" destId="{13C5A9DB-634E-420D-B217-67B8FB484E88}" srcOrd="3" destOrd="0" presId="urn:microsoft.com/office/officeart/2018/2/layout/IconVerticalSolidList"/>
    <dgm:cxn modelId="{0F43D54E-D353-465E-BE4C-1EEE9A0DB636}" type="presParOf" srcId="{CB647163-F939-4414-A285-01F97C1C3784}" destId="{09AF24F9-9E5C-4979-9B69-A44E331F5097}" srcOrd="5" destOrd="0" presId="urn:microsoft.com/office/officeart/2018/2/layout/IconVerticalSolidList"/>
    <dgm:cxn modelId="{180D3A29-D300-4F42-85C6-2E38194C627E}" type="presParOf" srcId="{CB647163-F939-4414-A285-01F97C1C3784}" destId="{24D7E337-BE5B-470A-8626-DE4C8D4E0DA0}" srcOrd="6" destOrd="0" presId="urn:microsoft.com/office/officeart/2018/2/layout/IconVerticalSolidList"/>
    <dgm:cxn modelId="{F785F5CE-139B-4273-AFE7-56B2D7221307}" type="presParOf" srcId="{24D7E337-BE5B-470A-8626-DE4C8D4E0DA0}" destId="{AC63A1D7-F03C-4E2C-81BD-C7DF5D2A7B35}" srcOrd="0" destOrd="0" presId="urn:microsoft.com/office/officeart/2018/2/layout/IconVerticalSolidList"/>
    <dgm:cxn modelId="{5503567D-9282-4D44-9A0C-E5DCE91577BB}" type="presParOf" srcId="{24D7E337-BE5B-470A-8626-DE4C8D4E0DA0}" destId="{DD454989-B05F-44BD-B64E-4F3201A0C9FD}" srcOrd="1" destOrd="0" presId="urn:microsoft.com/office/officeart/2018/2/layout/IconVerticalSolidList"/>
    <dgm:cxn modelId="{A1D73456-3090-45DF-910C-962789421514}" type="presParOf" srcId="{24D7E337-BE5B-470A-8626-DE4C8D4E0DA0}" destId="{DB8B4EB9-97CB-4008-967D-B0D3BB168F8B}" srcOrd="2" destOrd="0" presId="urn:microsoft.com/office/officeart/2018/2/layout/IconVerticalSolidList"/>
    <dgm:cxn modelId="{83B1F02A-74CF-4A44-A6FD-401E7504EF91}" type="presParOf" srcId="{24D7E337-BE5B-470A-8626-DE4C8D4E0DA0}" destId="{379B89E3-1D13-4AEF-8E8D-F84D7132EDE5}" srcOrd="3" destOrd="0" presId="urn:microsoft.com/office/officeart/2018/2/layout/IconVerticalSolidList"/>
    <dgm:cxn modelId="{AF99A48F-3AF8-4C97-91D6-1A38FBB5A24B}" type="presParOf" srcId="{CB647163-F939-4414-A285-01F97C1C3784}" destId="{8D09AFEB-10CD-4801-ADF3-4F822873D8A3}" srcOrd="7" destOrd="0" presId="urn:microsoft.com/office/officeart/2018/2/layout/IconVerticalSolidList"/>
    <dgm:cxn modelId="{6FACC8CF-EA0B-462E-9E5A-0DE30F9BC871}" type="presParOf" srcId="{CB647163-F939-4414-A285-01F97C1C3784}" destId="{5B088D94-ED1F-4969-BE79-FD4D748F9FD2}" srcOrd="8" destOrd="0" presId="urn:microsoft.com/office/officeart/2018/2/layout/IconVerticalSolidList"/>
    <dgm:cxn modelId="{C3888B7F-A468-4A62-86DD-D30D0BEF5E59}" type="presParOf" srcId="{5B088D94-ED1F-4969-BE79-FD4D748F9FD2}" destId="{CD3A98A7-7DCA-49B4-99A9-B94FC21CA39B}" srcOrd="0" destOrd="0" presId="urn:microsoft.com/office/officeart/2018/2/layout/IconVerticalSolidList"/>
    <dgm:cxn modelId="{CF7EC595-F998-4F9A-9A8E-CE8A475F85DE}" type="presParOf" srcId="{5B088D94-ED1F-4969-BE79-FD4D748F9FD2}" destId="{FA9383BD-3D60-479B-8153-691E5C86598F}" srcOrd="1" destOrd="0" presId="urn:microsoft.com/office/officeart/2018/2/layout/IconVerticalSolidList"/>
    <dgm:cxn modelId="{448DAA6B-26FD-47DF-BC8D-18A292A69BA1}" type="presParOf" srcId="{5B088D94-ED1F-4969-BE79-FD4D748F9FD2}" destId="{1F4176AF-FB39-46B6-B85A-29199837341B}" srcOrd="2" destOrd="0" presId="urn:microsoft.com/office/officeart/2018/2/layout/IconVerticalSolidList"/>
    <dgm:cxn modelId="{26AB530A-FF7B-458B-99BD-F1663DE35622}" type="presParOf" srcId="{5B088D94-ED1F-4969-BE79-FD4D748F9FD2}" destId="{E9A61482-5DF2-427A-8097-7239B365436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1DB19-540D-4096-9A58-1EAD5658E741}"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E92C97DA-2622-4E92-BA2B-A8613E1E3ADD}">
      <dgm:prSet/>
      <dgm:spPr/>
      <dgm:t>
        <a:bodyPr/>
        <a:lstStyle/>
        <a:p>
          <a:r>
            <a:rPr lang="en-US" b="1" dirty="0"/>
            <a:t>Building their network (encourage connections)</a:t>
          </a:r>
          <a:endParaRPr lang="en-US" dirty="0"/>
        </a:p>
      </dgm:t>
    </dgm:pt>
    <dgm:pt modelId="{5B955BCC-5B4E-4358-BDEE-489935659859}" type="parTrans" cxnId="{ED395EED-1A7D-4D79-9FA2-A5722D716FA0}">
      <dgm:prSet/>
      <dgm:spPr/>
      <dgm:t>
        <a:bodyPr/>
        <a:lstStyle/>
        <a:p>
          <a:endParaRPr lang="en-US"/>
        </a:p>
      </dgm:t>
    </dgm:pt>
    <dgm:pt modelId="{CE2CABD7-99C3-469C-A8A0-59CBD5673DA3}" type="sibTrans" cxnId="{ED395EED-1A7D-4D79-9FA2-A5722D716FA0}">
      <dgm:prSet/>
      <dgm:spPr/>
      <dgm:t>
        <a:bodyPr/>
        <a:lstStyle/>
        <a:p>
          <a:endParaRPr lang="en-US"/>
        </a:p>
      </dgm:t>
    </dgm:pt>
    <dgm:pt modelId="{2E42D4B9-B845-4021-8301-4DC07E4FE616}">
      <dgm:prSet/>
      <dgm:spPr/>
      <dgm:t>
        <a:bodyPr/>
        <a:lstStyle/>
        <a:p>
          <a:r>
            <a:rPr lang="en-US" b="1"/>
            <a:t>Building their brand (encourage participation in school events)</a:t>
          </a:r>
          <a:endParaRPr lang="en-US"/>
        </a:p>
      </dgm:t>
    </dgm:pt>
    <dgm:pt modelId="{443CF1CE-E7E5-47F8-8CD5-A4B5CC301591}" type="parTrans" cxnId="{6098D7C4-D09C-4D99-97D2-F9AFCE2CEADD}">
      <dgm:prSet/>
      <dgm:spPr/>
      <dgm:t>
        <a:bodyPr/>
        <a:lstStyle/>
        <a:p>
          <a:endParaRPr lang="en-US"/>
        </a:p>
      </dgm:t>
    </dgm:pt>
    <dgm:pt modelId="{C39B0917-2B18-49BE-B93C-58A9D3783E6C}" type="sibTrans" cxnId="{6098D7C4-D09C-4D99-97D2-F9AFCE2CEADD}">
      <dgm:prSet/>
      <dgm:spPr/>
      <dgm:t>
        <a:bodyPr/>
        <a:lstStyle/>
        <a:p>
          <a:endParaRPr lang="en-US"/>
        </a:p>
      </dgm:t>
    </dgm:pt>
    <dgm:pt modelId="{A9E315DD-541C-4BFF-B92F-41C55EEE0C66}">
      <dgm:prSet custT="1"/>
      <dgm:spPr/>
      <dgm:t>
        <a:bodyPr/>
        <a:lstStyle/>
        <a:p>
          <a:r>
            <a:rPr lang="en-US" sz="1800" b="1" dirty="0"/>
            <a:t>Building skills (LinkedIn Learning, augmenting  school programs</a:t>
          </a:r>
          <a:endParaRPr lang="en-US" sz="1800" dirty="0"/>
        </a:p>
      </dgm:t>
    </dgm:pt>
    <dgm:pt modelId="{0BFEE049-8FCD-4780-9573-A385CC305583}" type="parTrans" cxnId="{C77F0AF2-B18C-47EE-9071-720597862484}">
      <dgm:prSet/>
      <dgm:spPr/>
      <dgm:t>
        <a:bodyPr/>
        <a:lstStyle/>
        <a:p>
          <a:endParaRPr lang="en-US"/>
        </a:p>
      </dgm:t>
    </dgm:pt>
    <dgm:pt modelId="{BCEDDE08-9816-4B09-8C87-420A6D761725}" type="sibTrans" cxnId="{C77F0AF2-B18C-47EE-9071-720597862484}">
      <dgm:prSet/>
      <dgm:spPr/>
      <dgm:t>
        <a:bodyPr/>
        <a:lstStyle/>
        <a:p>
          <a:endParaRPr lang="en-US"/>
        </a:p>
      </dgm:t>
    </dgm:pt>
    <dgm:pt modelId="{6D93CEFE-FC60-4E16-88CD-25A6DC61387E}" type="pres">
      <dgm:prSet presAssocID="{A0D1DB19-540D-4096-9A58-1EAD5658E741}" presName="compositeShape" presStyleCnt="0">
        <dgm:presLayoutVars>
          <dgm:chMax val="7"/>
          <dgm:dir/>
          <dgm:resizeHandles val="exact"/>
        </dgm:presLayoutVars>
      </dgm:prSet>
      <dgm:spPr/>
    </dgm:pt>
    <dgm:pt modelId="{76B322CC-E6E5-46ED-8189-C794C37D3C23}" type="pres">
      <dgm:prSet presAssocID="{A0D1DB19-540D-4096-9A58-1EAD5658E741}" presName="wedge1" presStyleLbl="node1" presStyleIdx="0" presStyleCnt="3" custLinFactNeighborX="-4933" custLinFactNeighborY="2943"/>
      <dgm:spPr/>
    </dgm:pt>
    <dgm:pt modelId="{2A9B98BC-0181-4129-83D7-8A0EB8D920BC}" type="pres">
      <dgm:prSet presAssocID="{A0D1DB19-540D-4096-9A58-1EAD5658E741}" presName="wedge1Tx" presStyleLbl="node1" presStyleIdx="0" presStyleCnt="3">
        <dgm:presLayoutVars>
          <dgm:chMax val="0"/>
          <dgm:chPref val="0"/>
          <dgm:bulletEnabled val="1"/>
        </dgm:presLayoutVars>
      </dgm:prSet>
      <dgm:spPr/>
    </dgm:pt>
    <dgm:pt modelId="{0BDDE36D-B8B5-4A02-A471-AE0AE5F850C9}" type="pres">
      <dgm:prSet presAssocID="{A0D1DB19-540D-4096-9A58-1EAD5658E741}" presName="wedge2" presStyleLbl="node1" presStyleIdx="1" presStyleCnt="3"/>
      <dgm:spPr/>
    </dgm:pt>
    <dgm:pt modelId="{60C4B5DD-EF7E-4628-8ABE-F571B12AB27F}" type="pres">
      <dgm:prSet presAssocID="{A0D1DB19-540D-4096-9A58-1EAD5658E741}" presName="wedge2Tx" presStyleLbl="node1" presStyleIdx="1" presStyleCnt="3">
        <dgm:presLayoutVars>
          <dgm:chMax val="0"/>
          <dgm:chPref val="0"/>
          <dgm:bulletEnabled val="1"/>
        </dgm:presLayoutVars>
      </dgm:prSet>
      <dgm:spPr/>
    </dgm:pt>
    <dgm:pt modelId="{75A01E9E-E7AB-4BCF-A55E-9B6205EB6D76}" type="pres">
      <dgm:prSet presAssocID="{A0D1DB19-540D-4096-9A58-1EAD5658E741}" presName="wedge3" presStyleLbl="node1" presStyleIdx="2" presStyleCnt="3"/>
      <dgm:spPr/>
    </dgm:pt>
    <dgm:pt modelId="{2EEE7194-03B2-41C5-B758-50B66D6957E8}" type="pres">
      <dgm:prSet presAssocID="{A0D1DB19-540D-4096-9A58-1EAD5658E741}" presName="wedge3Tx" presStyleLbl="node1" presStyleIdx="2" presStyleCnt="3">
        <dgm:presLayoutVars>
          <dgm:chMax val="0"/>
          <dgm:chPref val="0"/>
          <dgm:bulletEnabled val="1"/>
        </dgm:presLayoutVars>
      </dgm:prSet>
      <dgm:spPr/>
    </dgm:pt>
  </dgm:ptLst>
  <dgm:cxnLst>
    <dgm:cxn modelId="{EB05F415-36DB-4583-A8FD-0E0B5290B1BC}" type="presOf" srcId="{2E42D4B9-B845-4021-8301-4DC07E4FE616}" destId="{60C4B5DD-EF7E-4628-8ABE-F571B12AB27F}" srcOrd="1" destOrd="0" presId="urn:microsoft.com/office/officeart/2005/8/layout/chart3"/>
    <dgm:cxn modelId="{D966CB9A-7847-47D5-A67E-6A43AF1C0CFB}" type="presOf" srcId="{A9E315DD-541C-4BFF-B92F-41C55EEE0C66}" destId="{75A01E9E-E7AB-4BCF-A55E-9B6205EB6D76}" srcOrd="0" destOrd="0" presId="urn:microsoft.com/office/officeart/2005/8/layout/chart3"/>
    <dgm:cxn modelId="{7F320DAB-E7E9-46BC-B000-3FF4E1DA2EA3}" type="presOf" srcId="{E92C97DA-2622-4E92-BA2B-A8613E1E3ADD}" destId="{2A9B98BC-0181-4129-83D7-8A0EB8D920BC}" srcOrd="1" destOrd="0" presId="urn:microsoft.com/office/officeart/2005/8/layout/chart3"/>
    <dgm:cxn modelId="{03E7F5B6-6377-4D71-A45B-510D35FF56CC}" type="presOf" srcId="{A0D1DB19-540D-4096-9A58-1EAD5658E741}" destId="{6D93CEFE-FC60-4E16-88CD-25A6DC61387E}" srcOrd="0" destOrd="0" presId="urn:microsoft.com/office/officeart/2005/8/layout/chart3"/>
    <dgm:cxn modelId="{A4BEFEB8-9665-495B-9C0A-F2E7F6B52B3C}" type="presOf" srcId="{A9E315DD-541C-4BFF-B92F-41C55EEE0C66}" destId="{2EEE7194-03B2-41C5-B758-50B66D6957E8}" srcOrd="1" destOrd="0" presId="urn:microsoft.com/office/officeart/2005/8/layout/chart3"/>
    <dgm:cxn modelId="{6098D7C4-D09C-4D99-97D2-F9AFCE2CEADD}" srcId="{A0D1DB19-540D-4096-9A58-1EAD5658E741}" destId="{2E42D4B9-B845-4021-8301-4DC07E4FE616}" srcOrd="1" destOrd="0" parTransId="{443CF1CE-E7E5-47F8-8CD5-A4B5CC301591}" sibTransId="{C39B0917-2B18-49BE-B93C-58A9D3783E6C}"/>
    <dgm:cxn modelId="{3F8A10E4-4F89-48DC-A960-A261F805D1C3}" type="presOf" srcId="{E92C97DA-2622-4E92-BA2B-A8613E1E3ADD}" destId="{76B322CC-E6E5-46ED-8189-C794C37D3C23}" srcOrd="0" destOrd="0" presId="urn:microsoft.com/office/officeart/2005/8/layout/chart3"/>
    <dgm:cxn modelId="{ED395EED-1A7D-4D79-9FA2-A5722D716FA0}" srcId="{A0D1DB19-540D-4096-9A58-1EAD5658E741}" destId="{E92C97DA-2622-4E92-BA2B-A8613E1E3ADD}" srcOrd="0" destOrd="0" parTransId="{5B955BCC-5B4E-4358-BDEE-489935659859}" sibTransId="{CE2CABD7-99C3-469C-A8A0-59CBD5673DA3}"/>
    <dgm:cxn modelId="{C77F0AF2-B18C-47EE-9071-720597862484}" srcId="{A0D1DB19-540D-4096-9A58-1EAD5658E741}" destId="{A9E315DD-541C-4BFF-B92F-41C55EEE0C66}" srcOrd="2" destOrd="0" parTransId="{0BFEE049-8FCD-4780-9573-A385CC305583}" sibTransId="{BCEDDE08-9816-4B09-8C87-420A6D761725}"/>
    <dgm:cxn modelId="{2F6E22FA-BE13-400A-B8E1-9E73356C9651}" type="presOf" srcId="{2E42D4B9-B845-4021-8301-4DC07E4FE616}" destId="{0BDDE36D-B8B5-4A02-A471-AE0AE5F850C9}" srcOrd="0" destOrd="0" presId="urn:microsoft.com/office/officeart/2005/8/layout/chart3"/>
    <dgm:cxn modelId="{2407A817-89E4-45BD-9A47-A38622E734FC}" type="presParOf" srcId="{6D93CEFE-FC60-4E16-88CD-25A6DC61387E}" destId="{76B322CC-E6E5-46ED-8189-C794C37D3C23}" srcOrd="0" destOrd="0" presId="urn:microsoft.com/office/officeart/2005/8/layout/chart3"/>
    <dgm:cxn modelId="{C672F083-8E7F-45E2-92F1-840E25F060CE}" type="presParOf" srcId="{6D93CEFE-FC60-4E16-88CD-25A6DC61387E}" destId="{2A9B98BC-0181-4129-83D7-8A0EB8D920BC}" srcOrd="1" destOrd="0" presId="urn:microsoft.com/office/officeart/2005/8/layout/chart3"/>
    <dgm:cxn modelId="{1984DB14-120E-48D3-818B-7F7EF8FAD8EE}" type="presParOf" srcId="{6D93CEFE-FC60-4E16-88CD-25A6DC61387E}" destId="{0BDDE36D-B8B5-4A02-A471-AE0AE5F850C9}" srcOrd="2" destOrd="0" presId="urn:microsoft.com/office/officeart/2005/8/layout/chart3"/>
    <dgm:cxn modelId="{9AEEA7A6-394E-45AF-B66A-02F6A532C3D9}" type="presParOf" srcId="{6D93CEFE-FC60-4E16-88CD-25A6DC61387E}" destId="{60C4B5DD-EF7E-4628-8ABE-F571B12AB27F}" srcOrd="3" destOrd="0" presId="urn:microsoft.com/office/officeart/2005/8/layout/chart3"/>
    <dgm:cxn modelId="{B593D223-5ACF-488B-A860-5C3EA607A9BB}" type="presParOf" srcId="{6D93CEFE-FC60-4E16-88CD-25A6DC61387E}" destId="{75A01E9E-E7AB-4BCF-A55E-9B6205EB6D76}" srcOrd="4" destOrd="0" presId="urn:microsoft.com/office/officeart/2005/8/layout/chart3"/>
    <dgm:cxn modelId="{60F6BF22-4294-40FB-9014-AF43403C6759}" type="presParOf" srcId="{6D93CEFE-FC60-4E16-88CD-25A6DC61387E}" destId="{2EEE7194-03B2-41C5-B758-50B66D6957E8}"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98B21-49FA-4540-A84A-23AC4AAB7B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846B7B-FE5D-426C-A015-9B63FA6CFE5D}">
      <dgm:prSet/>
      <dgm:spPr/>
      <dgm:t>
        <a:bodyPr/>
        <a:lstStyle/>
        <a:p>
          <a:r>
            <a:rPr lang="en-US" b="1" dirty="0"/>
            <a:t>Posts have initial spam review. Avoid valueless material</a:t>
          </a:r>
          <a:endParaRPr lang="en-US" dirty="0"/>
        </a:p>
      </dgm:t>
    </dgm:pt>
    <dgm:pt modelId="{57B38CA3-ABAA-4129-AC35-D58FF0E3C080}" type="parTrans" cxnId="{DFDB991E-A1FF-48E9-B88E-DE156586FB17}">
      <dgm:prSet/>
      <dgm:spPr/>
      <dgm:t>
        <a:bodyPr/>
        <a:lstStyle/>
        <a:p>
          <a:endParaRPr lang="en-US"/>
        </a:p>
      </dgm:t>
    </dgm:pt>
    <dgm:pt modelId="{7680FBD7-698F-4748-A7A2-BCEBFF5EFFE5}" type="sibTrans" cxnId="{DFDB991E-A1FF-48E9-B88E-DE156586FB17}">
      <dgm:prSet/>
      <dgm:spPr/>
      <dgm:t>
        <a:bodyPr/>
        <a:lstStyle/>
        <a:p>
          <a:endParaRPr lang="en-US"/>
        </a:p>
      </dgm:t>
    </dgm:pt>
    <dgm:pt modelId="{15DCB099-6EB2-4B7A-B1CA-95689D0B5001}">
      <dgm:prSet/>
      <dgm:spPr/>
      <dgm:t>
        <a:bodyPr/>
        <a:lstStyle/>
        <a:p>
          <a:r>
            <a:rPr lang="en-US" b="1" dirty="0"/>
            <a:t>Engagement evaluation occurs early on </a:t>
          </a:r>
          <a:endParaRPr lang="en-US" dirty="0"/>
        </a:p>
      </dgm:t>
    </dgm:pt>
    <dgm:pt modelId="{0572D38A-A92D-499A-9D30-716A60ABCB4E}" type="parTrans" cxnId="{C2B5A2F7-21CE-47AC-99D2-8B6BDE1B674B}">
      <dgm:prSet/>
      <dgm:spPr/>
      <dgm:t>
        <a:bodyPr/>
        <a:lstStyle/>
        <a:p>
          <a:endParaRPr lang="en-US"/>
        </a:p>
      </dgm:t>
    </dgm:pt>
    <dgm:pt modelId="{FBFA89D2-9E4C-477F-AD26-D0ED7C11EF34}" type="sibTrans" cxnId="{C2B5A2F7-21CE-47AC-99D2-8B6BDE1B674B}">
      <dgm:prSet/>
      <dgm:spPr/>
      <dgm:t>
        <a:bodyPr/>
        <a:lstStyle/>
        <a:p>
          <a:endParaRPr lang="en-US"/>
        </a:p>
      </dgm:t>
    </dgm:pt>
    <dgm:pt modelId="{368FB924-7F2D-4C77-80C4-4BF1691C9BCE}">
      <dgm:prSet/>
      <dgm:spPr/>
      <dgm:t>
        <a:bodyPr/>
        <a:lstStyle/>
        <a:p>
          <a:r>
            <a:rPr lang="en-US" b="1" dirty="0"/>
            <a:t>Surfacing content which shares knowledge or advice</a:t>
          </a:r>
          <a:endParaRPr lang="en-US" dirty="0"/>
        </a:p>
      </dgm:t>
    </dgm:pt>
    <dgm:pt modelId="{D1DDDAAF-D848-49C3-BAE1-AF24A5B4A5B9}" type="parTrans" cxnId="{9253EEBE-C9C5-4DA1-9616-E8BB55CD5AE1}">
      <dgm:prSet/>
      <dgm:spPr/>
      <dgm:t>
        <a:bodyPr/>
        <a:lstStyle/>
        <a:p>
          <a:endParaRPr lang="en-US"/>
        </a:p>
      </dgm:t>
    </dgm:pt>
    <dgm:pt modelId="{484C8BC6-636F-4986-B59D-CFB748C8FA71}" type="sibTrans" cxnId="{9253EEBE-C9C5-4DA1-9616-E8BB55CD5AE1}">
      <dgm:prSet/>
      <dgm:spPr/>
      <dgm:t>
        <a:bodyPr/>
        <a:lstStyle/>
        <a:p>
          <a:endParaRPr lang="en-US"/>
        </a:p>
      </dgm:t>
    </dgm:pt>
    <dgm:pt modelId="{6520E008-5BA2-497B-A54A-77BD9234D8E6}">
      <dgm:prSet/>
      <dgm:spPr/>
      <dgm:t>
        <a:bodyPr/>
        <a:lstStyle/>
        <a:p>
          <a:r>
            <a:rPr lang="en-US" b="1" dirty="0"/>
            <a:t>Posts with images or videos do far better than text only</a:t>
          </a:r>
          <a:endParaRPr lang="en-US" dirty="0"/>
        </a:p>
      </dgm:t>
    </dgm:pt>
    <dgm:pt modelId="{AC781D28-48A8-42E8-BF72-C5BD7F8712F0}" type="parTrans" cxnId="{06E77BD8-07AD-40C3-8352-D6E13C84E3AD}">
      <dgm:prSet/>
      <dgm:spPr/>
      <dgm:t>
        <a:bodyPr/>
        <a:lstStyle/>
        <a:p>
          <a:endParaRPr lang="en-US"/>
        </a:p>
      </dgm:t>
    </dgm:pt>
    <dgm:pt modelId="{CC272820-1A94-41EC-BC8A-21DCE3CB4CF9}" type="sibTrans" cxnId="{06E77BD8-07AD-40C3-8352-D6E13C84E3AD}">
      <dgm:prSet/>
      <dgm:spPr/>
      <dgm:t>
        <a:bodyPr/>
        <a:lstStyle/>
        <a:p>
          <a:endParaRPr lang="en-US"/>
        </a:p>
      </dgm:t>
    </dgm:pt>
    <dgm:pt modelId="{E42A9DFF-F7BA-458A-8EA2-672F48041357}">
      <dgm:prSet/>
      <dgm:spPr/>
      <dgm:t>
        <a:bodyPr/>
        <a:lstStyle/>
        <a:p>
          <a:r>
            <a:rPr lang="en-US" b="1" dirty="0"/>
            <a:t>Scheduling matters.   Monday 1PM is viewed as optimal</a:t>
          </a:r>
          <a:endParaRPr lang="en-US" dirty="0"/>
        </a:p>
      </dgm:t>
    </dgm:pt>
    <dgm:pt modelId="{897FC914-4B17-48AA-A05F-68C5F7178148}" type="parTrans" cxnId="{35090454-0611-4975-B8BA-B007750942F8}">
      <dgm:prSet/>
      <dgm:spPr/>
      <dgm:t>
        <a:bodyPr/>
        <a:lstStyle/>
        <a:p>
          <a:endParaRPr lang="en-US"/>
        </a:p>
      </dgm:t>
    </dgm:pt>
    <dgm:pt modelId="{88BCCAFB-DADB-40EB-93E7-FA400421DB4D}" type="sibTrans" cxnId="{35090454-0611-4975-B8BA-B007750942F8}">
      <dgm:prSet/>
      <dgm:spPr/>
      <dgm:t>
        <a:bodyPr/>
        <a:lstStyle/>
        <a:p>
          <a:endParaRPr lang="en-US"/>
        </a:p>
      </dgm:t>
    </dgm:pt>
    <dgm:pt modelId="{9919DF81-86C8-458E-998F-BF0804F3C670}">
      <dgm:prSet/>
      <dgm:spPr/>
      <dgm:t>
        <a:bodyPr/>
        <a:lstStyle/>
        <a:p>
          <a:r>
            <a:rPr lang="en-US" b="1"/>
            <a:t>Promotion.  Tags, Hashtags, Keywords</a:t>
          </a:r>
          <a:endParaRPr lang="en-US"/>
        </a:p>
      </dgm:t>
    </dgm:pt>
    <dgm:pt modelId="{C73EB3E7-0755-4ED9-A0AE-1164C7FA72E6}" type="parTrans" cxnId="{F75FCA8E-36A2-43CC-837C-38B8763228EC}">
      <dgm:prSet/>
      <dgm:spPr/>
      <dgm:t>
        <a:bodyPr/>
        <a:lstStyle/>
        <a:p>
          <a:endParaRPr lang="en-US"/>
        </a:p>
      </dgm:t>
    </dgm:pt>
    <dgm:pt modelId="{72A28EEE-FBDB-4A47-9955-0ED7E82B8C36}" type="sibTrans" cxnId="{F75FCA8E-36A2-43CC-837C-38B8763228EC}">
      <dgm:prSet/>
      <dgm:spPr/>
      <dgm:t>
        <a:bodyPr/>
        <a:lstStyle/>
        <a:p>
          <a:endParaRPr lang="en-US"/>
        </a:p>
      </dgm:t>
    </dgm:pt>
    <dgm:pt modelId="{F2160B6B-E34A-448C-B30C-CD240AD95CDE}" type="pres">
      <dgm:prSet presAssocID="{C9698B21-49FA-4540-A84A-23AC4AAB7BBF}" presName="linear" presStyleCnt="0">
        <dgm:presLayoutVars>
          <dgm:animLvl val="lvl"/>
          <dgm:resizeHandles val="exact"/>
        </dgm:presLayoutVars>
      </dgm:prSet>
      <dgm:spPr/>
    </dgm:pt>
    <dgm:pt modelId="{CB0352A0-346B-44F1-A0A7-821C459C2E98}" type="pres">
      <dgm:prSet presAssocID="{6B846B7B-FE5D-426C-A015-9B63FA6CFE5D}" presName="parentText" presStyleLbl="node1" presStyleIdx="0" presStyleCnt="6">
        <dgm:presLayoutVars>
          <dgm:chMax val="0"/>
          <dgm:bulletEnabled val="1"/>
        </dgm:presLayoutVars>
      </dgm:prSet>
      <dgm:spPr/>
    </dgm:pt>
    <dgm:pt modelId="{36801E89-AA1B-4276-BA83-58CA5B8F6690}" type="pres">
      <dgm:prSet presAssocID="{7680FBD7-698F-4748-A7A2-BCEBFF5EFFE5}" presName="spacer" presStyleCnt="0"/>
      <dgm:spPr/>
    </dgm:pt>
    <dgm:pt modelId="{40634773-0D50-480A-8889-10C8E81DAF01}" type="pres">
      <dgm:prSet presAssocID="{15DCB099-6EB2-4B7A-B1CA-95689D0B5001}" presName="parentText" presStyleLbl="node1" presStyleIdx="1" presStyleCnt="6">
        <dgm:presLayoutVars>
          <dgm:chMax val="0"/>
          <dgm:bulletEnabled val="1"/>
        </dgm:presLayoutVars>
      </dgm:prSet>
      <dgm:spPr/>
    </dgm:pt>
    <dgm:pt modelId="{CEEF14C5-F6C7-4F9F-B4AE-8BEA480619F3}" type="pres">
      <dgm:prSet presAssocID="{FBFA89D2-9E4C-477F-AD26-D0ED7C11EF34}" presName="spacer" presStyleCnt="0"/>
      <dgm:spPr/>
    </dgm:pt>
    <dgm:pt modelId="{37D05C93-DA06-4E7F-9739-C8AFF10AD3BE}" type="pres">
      <dgm:prSet presAssocID="{368FB924-7F2D-4C77-80C4-4BF1691C9BCE}" presName="parentText" presStyleLbl="node1" presStyleIdx="2" presStyleCnt="6">
        <dgm:presLayoutVars>
          <dgm:chMax val="0"/>
          <dgm:bulletEnabled val="1"/>
        </dgm:presLayoutVars>
      </dgm:prSet>
      <dgm:spPr/>
    </dgm:pt>
    <dgm:pt modelId="{D0062424-FF4F-4D0D-9220-900DE54BAB41}" type="pres">
      <dgm:prSet presAssocID="{484C8BC6-636F-4986-B59D-CFB748C8FA71}" presName="spacer" presStyleCnt="0"/>
      <dgm:spPr/>
    </dgm:pt>
    <dgm:pt modelId="{69D05BF1-B830-4BC0-9F30-EFD547F8ADB7}" type="pres">
      <dgm:prSet presAssocID="{6520E008-5BA2-497B-A54A-77BD9234D8E6}" presName="parentText" presStyleLbl="node1" presStyleIdx="3" presStyleCnt="6">
        <dgm:presLayoutVars>
          <dgm:chMax val="0"/>
          <dgm:bulletEnabled val="1"/>
        </dgm:presLayoutVars>
      </dgm:prSet>
      <dgm:spPr/>
    </dgm:pt>
    <dgm:pt modelId="{41AED251-2F69-49AA-95B3-773BA8F94D7B}" type="pres">
      <dgm:prSet presAssocID="{CC272820-1A94-41EC-BC8A-21DCE3CB4CF9}" presName="spacer" presStyleCnt="0"/>
      <dgm:spPr/>
    </dgm:pt>
    <dgm:pt modelId="{97169D78-E1F5-4D45-B16D-1895DD64F08E}" type="pres">
      <dgm:prSet presAssocID="{E42A9DFF-F7BA-458A-8EA2-672F48041357}" presName="parentText" presStyleLbl="node1" presStyleIdx="4" presStyleCnt="6">
        <dgm:presLayoutVars>
          <dgm:chMax val="0"/>
          <dgm:bulletEnabled val="1"/>
        </dgm:presLayoutVars>
      </dgm:prSet>
      <dgm:spPr/>
    </dgm:pt>
    <dgm:pt modelId="{69EF4189-7879-4F9C-BEFD-1F48DEEA0B3F}" type="pres">
      <dgm:prSet presAssocID="{88BCCAFB-DADB-40EB-93E7-FA400421DB4D}" presName="spacer" presStyleCnt="0"/>
      <dgm:spPr/>
    </dgm:pt>
    <dgm:pt modelId="{23DC554F-2961-43CA-9905-C9AAB71E616D}" type="pres">
      <dgm:prSet presAssocID="{9919DF81-86C8-458E-998F-BF0804F3C670}" presName="parentText" presStyleLbl="node1" presStyleIdx="5" presStyleCnt="6">
        <dgm:presLayoutVars>
          <dgm:chMax val="0"/>
          <dgm:bulletEnabled val="1"/>
        </dgm:presLayoutVars>
      </dgm:prSet>
      <dgm:spPr/>
    </dgm:pt>
  </dgm:ptLst>
  <dgm:cxnLst>
    <dgm:cxn modelId="{D3CA9C0B-6ECF-4B47-A847-7C368BF770D0}" type="presOf" srcId="{368FB924-7F2D-4C77-80C4-4BF1691C9BCE}" destId="{37D05C93-DA06-4E7F-9739-C8AFF10AD3BE}" srcOrd="0" destOrd="0" presId="urn:microsoft.com/office/officeart/2005/8/layout/vList2"/>
    <dgm:cxn modelId="{DFDB991E-A1FF-48E9-B88E-DE156586FB17}" srcId="{C9698B21-49FA-4540-A84A-23AC4AAB7BBF}" destId="{6B846B7B-FE5D-426C-A015-9B63FA6CFE5D}" srcOrd="0" destOrd="0" parTransId="{57B38CA3-ABAA-4129-AC35-D58FF0E3C080}" sibTransId="{7680FBD7-698F-4748-A7A2-BCEBFF5EFFE5}"/>
    <dgm:cxn modelId="{2C49CF60-2E2F-4564-9C59-F8BA985495F5}" type="presOf" srcId="{C9698B21-49FA-4540-A84A-23AC4AAB7BBF}" destId="{F2160B6B-E34A-448C-B30C-CD240AD95CDE}" srcOrd="0" destOrd="0" presId="urn:microsoft.com/office/officeart/2005/8/layout/vList2"/>
    <dgm:cxn modelId="{35090454-0611-4975-B8BA-B007750942F8}" srcId="{C9698B21-49FA-4540-A84A-23AC4AAB7BBF}" destId="{E42A9DFF-F7BA-458A-8EA2-672F48041357}" srcOrd="4" destOrd="0" parTransId="{897FC914-4B17-48AA-A05F-68C5F7178148}" sibTransId="{88BCCAFB-DADB-40EB-93E7-FA400421DB4D}"/>
    <dgm:cxn modelId="{C8FBBA7D-6E09-4108-9C05-304DB3B578F0}" type="presOf" srcId="{15DCB099-6EB2-4B7A-B1CA-95689D0B5001}" destId="{40634773-0D50-480A-8889-10C8E81DAF01}" srcOrd="0" destOrd="0" presId="urn:microsoft.com/office/officeart/2005/8/layout/vList2"/>
    <dgm:cxn modelId="{4A029F7E-ECF7-424F-885E-847F44B1BBB0}" type="presOf" srcId="{9919DF81-86C8-458E-998F-BF0804F3C670}" destId="{23DC554F-2961-43CA-9905-C9AAB71E616D}" srcOrd="0" destOrd="0" presId="urn:microsoft.com/office/officeart/2005/8/layout/vList2"/>
    <dgm:cxn modelId="{FE11927F-B340-4421-A8DB-AFA4DEBC1099}" type="presOf" srcId="{6520E008-5BA2-497B-A54A-77BD9234D8E6}" destId="{69D05BF1-B830-4BC0-9F30-EFD547F8ADB7}" srcOrd="0" destOrd="0" presId="urn:microsoft.com/office/officeart/2005/8/layout/vList2"/>
    <dgm:cxn modelId="{F75FCA8E-36A2-43CC-837C-38B8763228EC}" srcId="{C9698B21-49FA-4540-A84A-23AC4AAB7BBF}" destId="{9919DF81-86C8-458E-998F-BF0804F3C670}" srcOrd="5" destOrd="0" parTransId="{C73EB3E7-0755-4ED9-A0AE-1164C7FA72E6}" sibTransId="{72A28EEE-FBDB-4A47-9955-0ED7E82B8C36}"/>
    <dgm:cxn modelId="{3F040E9D-C842-4053-B090-823FBEA3DF5A}" type="presOf" srcId="{6B846B7B-FE5D-426C-A015-9B63FA6CFE5D}" destId="{CB0352A0-346B-44F1-A0A7-821C459C2E98}" srcOrd="0" destOrd="0" presId="urn:microsoft.com/office/officeart/2005/8/layout/vList2"/>
    <dgm:cxn modelId="{553944A2-5245-4CB7-819D-734F54340F34}" type="presOf" srcId="{E42A9DFF-F7BA-458A-8EA2-672F48041357}" destId="{97169D78-E1F5-4D45-B16D-1895DD64F08E}" srcOrd="0" destOrd="0" presId="urn:microsoft.com/office/officeart/2005/8/layout/vList2"/>
    <dgm:cxn modelId="{9253EEBE-C9C5-4DA1-9616-E8BB55CD5AE1}" srcId="{C9698B21-49FA-4540-A84A-23AC4AAB7BBF}" destId="{368FB924-7F2D-4C77-80C4-4BF1691C9BCE}" srcOrd="2" destOrd="0" parTransId="{D1DDDAAF-D848-49C3-BAE1-AF24A5B4A5B9}" sibTransId="{484C8BC6-636F-4986-B59D-CFB748C8FA71}"/>
    <dgm:cxn modelId="{06E77BD8-07AD-40C3-8352-D6E13C84E3AD}" srcId="{C9698B21-49FA-4540-A84A-23AC4AAB7BBF}" destId="{6520E008-5BA2-497B-A54A-77BD9234D8E6}" srcOrd="3" destOrd="0" parTransId="{AC781D28-48A8-42E8-BF72-C5BD7F8712F0}" sibTransId="{CC272820-1A94-41EC-BC8A-21DCE3CB4CF9}"/>
    <dgm:cxn modelId="{C2B5A2F7-21CE-47AC-99D2-8B6BDE1B674B}" srcId="{C9698B21-49FA-4540-A84A-23AC4AAB7BBF}" destId="{15DCB099-6EB2-4B7A-B1CA-95689D0B5001}" srcOrd="1" destOrd="0" parTransId="{0572D38A-A92D-499A-9D30-716A60ABCB4E}" sibTransId="{FBFA89D2-9E4C-477F-AD26-D0ED7C11EF34}"/>
    <dgm:cxn modelId="{534406B2-9BBF-4D64-883D-203A30A6185F}" type="presParOf" srcId="{F2160B6B-E34A-448C-B30C-CD240AD95CDE}" destId="{CB0352A0-346B-44F1-A0A7-821C459C2E98}" srcOrd="0" destOrd="0" presId="urn:microsoft.com/office/officeart/2005/8/layout/vList2"/>
    <dgm:cxn modelId="{61C66BCD-D71B-4EB9-9746-B8E407F4B55F}" type="presParOf" srcId="{F2160B6B-E34A-448C-B30C-CD240AD95CDE}" destId="{36801E89-AA1B-4276-BA83-58CA5B8F6690}" srcOrd="1" destOrd="0" presId="urn:microsoft.com/office/officeart/2005/8/layout/vList2"/>
    <dgm:cxn modelId="{11CAD82E-4577-450A-939C-3D2BDF5AAC57}" type="presParOf" srcId="{F2160B6B-E34A-448C-B30C-CD240AD95CDE}" destId="{40634773-0D50-480A-8889-10C8E81DAF01}" srcOrd="2" destOrd="0" presId="urn:microsoft.com/office/officeart/2005/8/layout/vList2"/>
    <dgm:cxn modelId="{E12AF592-1EA1-460D-A642-DE636B3E0716}" type="presParOf" srcId="{F2160B6B-E34A-448C-B30C-CD240AD95CDE}" destId="{CEEF14C5-F6C7-4F9F-B4AE-8BEA480619F3}" srcOrd="3" destOrd="0" presId="urn:microsoft.com/office/officeart/2005/8/layout/vList2"/>
    <dgm:cxn modelId="{E53EA07B-3253-4424-8996-F8F49843B6C3}" type="presParOf" srcId="{F2160B6B-E34A-448C-B30C-CD240AD95CDE}" destId="{37D05C93-DA06-4E7F-9739-C8AFF10AD3BE}" srcOrd="4" destOrd="0" presId="urn:microsoft.com/office/officeart/2005/8/layout/vList2"/>
    <dgm:cxn modelId="{BF1251DF-2FC4-42EB-9526-12F09393F40A}" type="presParOf" srcId="{F2160B6B-E34A-448C-B30C-CD240AD95CDE}" destId="{D0062424-FF4F-4D0D-9220-900DE54BAB41}" srcOrd="5" destOrd="0" presId="urn:microsoft.com/office/officeart/2005/8/layout/vList2"/>
    <dgm:cxn modelId="{C889E0B1-9C20-489D-8B74-DD6B44A77173}" type="presParOf" srcId="{F2160B6B-E34A-448C-B30C-CD240AD95CDE}" destId="{69D05BF1-B830-4BC0-9F30-EFD547F8ADB7}" srcOrd="6" destOrd="0" presId="urn:microsoft.com/office/officeart/2005/8/layout/vList2"/>
    <dgm:cxn modelId="{F65CA70B-EE01-4D2D-A0B5-6DE21D695E64}" type="presParOf" srcId="{F2160B6B-E34A-448C-B30C-CD240AD95CDE}" destId="{41AED251-2F69-49AA-95B3-773BA8F94D7B}" srcOrd="7" destOrd="0" presId="urn:microsoft.com/office/officeart/2005/8/layout/vList2"/>
    <dgm:cxn modelId="{B55D726F-16F5-499F-83C9-B37453656ADC}" type="presParOf" srcId="{F2160B6B-E34A-448C-B30C-CD240AD95CDE}" destId="{97169D78-E1F5-4D45-B16D-1895DD64F08E}" srcOrd="8" destOrd="0" presId="urn:microsoft.com/office/officeart/2005/8/layout/vList2"/>
    <dgm:cxn modelId="{310B9D8A-91BE-4703-9B35-126B2CAE8DD3}" type="presParOf" srcId="{F2160B6B-E34A-448C-B30C-CD240AD95CDE}" destId="{69EF4189-7879-4F9C-BEFD-1F48DEEA0B3F}" srcOrd="9" destOrd="0" presId="urn:microsoft.com/office/officeart/2005/8/layout/vList2"/>
    <dgm:cxn modelId="{1B4E03DA-E492-44CA-9A16-771D230FF68E}" type="presParOf" srcId="{F2160B6B-E34A-448C-B30C-CD240AD95CDE}" destId="{23DC554F-2961-43CA-9905-C9AAB71E616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98B21-49FA-4540-A84A-23AC4AAB7B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846B7B-FE5D-426C-A015-9B63FA6CFE5D}">
      <dgm:prSet/>
      <dgm:spPr/>
      <dgm:t>
        <a:bodyPr/>
        <a:lstStyle/>
        <a:p>
          <a:r>
            <a:rPr lang="en-US" b="1" dirty="0"/>
            <a:t>Encourage interesting engagement – ask questions</a:t>
          </a:r>
          <a:endParaRPr lang="en-US" dirty="0"/>
        </a:p>
      </dgm:t>
    </dgm:pt>
    <dgm:pt modelId="{57B38CA3-ABAA-4129-AC35-D58FF0E3C080}" type="parTrans" cxnId="{DFDB991E-A1FF-48E9-B88E-DE156586FB17}">
      <dgm:prSet/>
      <dgm:spPr/>
      <dgm:t>
        <a:bodyPr/>
        <a:lstStyle/>
        <a:p>
          <a:endParaRPr lang="en-US"/>
        </a:p>
      </dgm:t>
    </dgm:pt>
    <dgm:pt modelId="{7680FBD7-698F-4748-A7A2-BCEBFF5EFFE5}" type="sibTrans" cxnId="{DFDB991E-A1FF-48E9-B88E-DE156586FB17}">
      <dgm:prSet/>
      <dgm:spPr/>
      <dgm:t>
        <a:bodyPr/>
        <a:lstStyle/>
        <a:p>
          <a:endParaRPr lang="en-US"/>
        </a:p>
      </dgm:t>
    </dgm:pt>
    <dgm:pt modelId="{15DCB099-6EB2-4B7A-B1CA-95689D0B5001}">
      <dgm:prSet/>
      <dgm:spPr/>
      <dgm:t>
        <a:bodyPr/>
        <a:lstStyle/>
        <a:p>
          <a:r>
            <a:rPr lang="en-US" b="1" dirty="0"/>
            <a:t>Try to be creative and unique </a:t>
          </a:r>
          <a:endParaRPr lang="en-US" dirty="0"/>
        </a:p>
      </dgm:t>
    </dgm:pt>
    <dgm:pt modelId="{0572D38A-A92D-499A-9D30-716A60ABCB4E}" type="parTrans" cxnId="{C2B5A2F7-21CE-47AC-99D2-8B6BDE1B674B}">
      <dgm:prSet/>
      <dgm:spPr/>
      <dgm:t>
        <a:bodyPr/>
        <a:lstStyle/>
        <a:p>
          <a:endParaRPr lang="en-US"/>
        </a:p>
      </dgm:t>
    </dgm:pt>
    <dgm:pt modelId="{FBFA89D2-9E4C-477F-AD26-D0ED7C11EF34}" type="sibTrans" cxnId="{C2B5A2F7-21CE-47AC-99D2-8B6BDE1B674B}">
      <dgm:prSet/>
      <dgm:spPr/>
      <dgm:t>
        <a:bodyPr/>
        <a:lstStyle/>
        <a:p>
          <a:endParaRPr lang="en-US"/>
        </a:p>
      </dgm:t>
    </dgm:pt>
    <dgm:pt modelId="{368FB924-7F2D-4C77-80C4-4BF1691C9BCE}">
      <dgm:prSet/>
      <dgm:spPr/>
      <dgm:t>
        <a:bodyPr/>
        <a:lstStyle/>
        <a:p>
          <a:r>
            <a:rPr lang="en-US" b="1" dirty="0"/>
            <a:t>Use analytics and metrics to improve</a:t>
          </a:r>
          <a:endParaRPr lang="en-US" dirty="0"/>
        </a:p>
      </dgm:t>
    </dgm:pt>
    <dgm:pt modelId="{D1DDDAAF-D848-49C3-BAE1-AF24A5B4A5B9}" type="parTrans" cxnId="{9253EEBE-C9C5-4DA1-9616-E8BB55CD5AE1}">
      <dgm:prSet/>
      <dgm:spPr/>
      <dgm:t>
        <a:bodyPr/>
        <a:lstStyle/>
        <a:p>
          <a:endParaRPr lang="en-US"/>
        </a:p>
      </dgm:t>
    </dgm:pt>
    <dgm:pt modelId="{484C8BC6-636F-4986-B59D-CFB748C8FA71}" type="sibTrans" cxnId="{9253EEBE-C9C5-4DA1-9616-E8BB55CD5AE1}">
      <dgm:prSet/>
      <dgm:spPr/>
      <dgm:t>
        <a:bodyPr/>
        <a:lstStyle/>
        <a:p>
          <a:endParaRPr lang="en-US"/>
        </a:p>
      </dgm:t>
    </dgm:pt>
    <dgm:pt modelId="{6520E008-5BA2-497B-A54A-77BD9234D8E6}">
      <dgm:prSet/>
      <dgm:spPr/>
      <dgm:t>
        <a:bodyPr/>
        <a:lstStyle/>
        <a:p>
          <a:r>
            <a:rPr lang="en-US" b="1" dirty="0"/>
            <a:t>Be judicial about business vs. personal posts</a:t>
          </a:r>
          <a:endParaRPr lang="en-US" dirty="0"/>
        </a:p>
      </dgm:t>
    </dgm:pt>
    <dgm:pt modelId="{AC781D28-48A8-42E8-BF72-C5BD7F8712F0}" type="parTrans" cxnId="{06E77BD8-07AD-40C3-8352-D6E13C84E3AD}">
      <dgm:prSet/>
      <dgm:spPr/>
      <dgm:t>
        <a:bodyPr/>
        <a:lstStyle/>
        <a:p>
          <a:endParaRPr lang="en-US"/>
        </a:p>
      </dgm:t>
    </dgm:pt>
    <dgm:pt modelId="{CC272820-1A94-41EC-BC8A-21DCE3CB4CF9}" type="sibTrans" cxnId="{06E77BD8-07AD-40C3-8352-D6E13C84E3AD}">
      <dgm:prSet/>
      <dgm:spPr/>
      <dgm:t>
        <a:bodyPr/>
        <a:lstStyle/>
        <a:p>
          <a:endParaRPr lang="en-US"/>
        </a:p>
      </dgm:t>
    </dgm:pt>
    <dgm:pt modelId="{E42A9DFF-F7BA-458A-8EA2-672F48041357}">
      <dgm:prSet/>
      <dgm:spPr/>
      <dgm:t>
        <a:bodyPr/>
        <a:lstStyle/>
        <a:p>
          <a:r>
            <a:rPr lang="en-US" b="1" dirty="0"/>
            <a:t>Join and use LinkedIn Groups</a:t>
          </a:r>
          <a:endParaRPr lang="en-US" dirty="0"/>
        </a:p>
      </dgm:t>
    </dgm:pt>
    <dgm:pt modelId="{88BCCAFB-DADB-40EB-93E7-FA400421DB4D}" type="sibTrans" cxnId="{35090454-0611-4975-B8BA-B007750942F8}">
      <dgm:prSet/>
      <dgm:spPr/>
      <dgm:t>
        <a:bodyPr/>
        <a:lstStyle/>
        <a:p>
          <a:endParaRPr lang="en-US"/>
        </a:p>
      </dgm:t>
    </dgm:pt>
    <dgm:pt modelId="{897FC914-4B17-48AA-A05F-68C5F7178148}" type="parTrans" cxnId="{35090454-0611-4975-B8BA-B007750942F8}">
      <dgm:prSet/>
      <dgm:spPr/>
      <dgm:t>
        <a:bodyPr/>
        <a:lstStyle/>
        <a:p>
          <a:endParaRPr lang="en-US"/>
        </a:p>
      </dgm:t>
    </dgm:pt>
    <dgm:pt modelId="{F2160B6B-E34A-448C-B30C-CD240AD95CDE}" type="pres">
      <dgm:prSet presAssocID="{C9698B21-49FA-4540-A84A-23AC4AAB7BBF}" presName="linear" presStyleCnt="0">
        <dgm:presLayoutVars>
          <dgm:animLvl val="lvl"/>
          <dgm:resizeHandles val="exact"/>
        </dgm:presLayoutVars>
      </dgm:prSet>
      <dgm:spPr/>
    </dgm:pt>
    <dgm:pt modelId="{CB0352A0-346B-44F1-A0A7-821C459C2E98}" type="pres">
      <dgm:prSet presAssocID="{6B846B7B-FE5D-426C-A015-9B63FA6CFE5D}" presName="parentText" presStyleLbl="node1" presStyleIdx="0" presStyleCnt="5">
        <dgm:presLayoutVars>
          <dgm:chMax val="0"/>
          <dgm:bulletEnabled val="1"/>
        </dgm:presLayoutVars>
      </dgm:prSet>
      <dgm:spPr/>
    </dgm:pt>
    <dgm:pt modelId="{36801E89-AA1B-4276-BA83-58CA5B8F6690}" type="pres">
      <dgm:prSet presAssocID="{7680FBD7-698F-4748-A7A2-BCEBFF5EFFE5}" presName="spacer" presStyleCnt="0"/>
      <dgm:spPr/>
    </dgm:pt>
    <dgm:pt modelId="{40634773-0D50-480A-8889-10C8E81DAF01}" type="pres">
      <dgm:prSet presAssocID="{15DCB099-6EB2-4B7A-B1CA-95689D0B5001}" presName="parentText" presStyleLbl="node1" presStyleIdx="1" presStyleCnt="5">
        <dgm:presLayoutVars>
          <dgm:chMax val="0"/>
          <dgm:bulletEnabled val="1"/>
        </dgm:presLayoutVars>
      </dgm:prSet>
      <dgm:spPr/>
    </dgm:pt>
    <dgm:pt modelId="{CEEF14C5-F6C7-4F9F-B4AE-8BEA480619F3}" type="pres">
      <dgm:prSet presAssocID="{FBFA89D2-9E4C-477F-AD26-D0ED7C11EF34}" presName="spacer" presStyleCnt="0"/>
      <dgm:spPr/>
    </dgm:pt>
    <dgm:pt modelId="{37D05C93-DA06-4E7F-9739-C8AFF10AD3BE}" type="pres">
      <dgm:prSet presAssocID="{368FB924-7F2D-4C77-80C4-4BF1691C9BCE}" presName="parentText" presStyleLbl="node1" presStyleIdx="2" presStyleCnt="5">
        <dgm:presLayoutVars>
          <dgm:chMax val="0"/>
          <dgm:bulletEnabled val="1"/>
        </dgm:presLayoutVars>
      </dgm:prSet>
      <dgm:spPr/>
    </dgm:pt>
    <dgm:pt modelId="{D0062424-FF4F-4D0D-9220-900DE54BAB41}" type="pres">
      <dgm:prSet presAssocID="{484C8BC6-636F-4986-B59D-CFB748C8FA71}" presName="spacer" presStyleCnt="0"/>
      <dgm:spPr/>
    </dgm:pt>
    <dgm:pt modelId="{69D05BF1-B830-4BC0-9F30-EFD547F8ADB7}" type="pres">
      <dgm:prSet presAssocID="{6520E008-5BA2-497B-A54A-77BD9234D8E6}" presName="parentText" presStyleLbl="node1" presStyleIdx="3" presStyleCnt="5">
        <dgm:presLayoutVars>
          <dgm:chMax val="0"/>
          <dgm:bulletEnabled val="1"/>
        </dgm:presLayoutVars>
      </dgm:prSet>
      <dgm:spPr/>
    </dgm:pt>
    <dgm:pt modelId="{41AED251-2F69-49AA-95B3-773BA8F94D7B}" type="pres">
      <dgm:prSet presAssocID="{CC272820-1A94-41EC-BC8A-21DCE3CB4CF9}" presName="spacer" presStyleCnt="0"/>
      <dgm:spPr/>
    </dgm:pt>
    <dgm:pt modelId="{97169D78-E1F5-4D45-B16D-1895DD64F08E}" type="pres">
      <dgm:prSet presAssocID="{E42A9DFF-F7BA-458A-8EA2-672F48041357}" presName="parentText" presStyleLbl="node1" presStyleIdx="4" presStyleCnt="5">
        <dgm:presLayoutVars>
          <dgm:chMax val="0"/>
          <dgm:bulletEnabled val="1"/>
        </dgm:presLayoutVars>
      </dgm:prSet>
      <dgm:spPr/>
    </dgm:pt>
  </dgm:ptLst>
  <dgm:cxnLst>
    <dgm:cxn modelId="{D3CA9C0B-6ECF-4B47-A847-7C368BF770D0}" type="presOf" srcId="{368FB924-7F2D-4C77-80C4-4BF1691C9BCE}" destId="{37D05C93-DA06-4E7F-9739-C8AFF10AD3BE}" srcOrd="0" destOrd="0" presId="urn:microsoft.com/office/officeart/2005/8/layout/vList2"/>
    <dgm:cxn modelId="{DFDB991E-A1FF-48E9-B88E-DE156586FB17}" srcId="{C9698B21-49FA-4540-A84A-23AC4AAB7BBF}" destId="{6B846B7B-FE5D-426C-A015-9B63FA6CFE5D}" srcOrd="0" destOrd="0" parTransId="{57B38CA3-ABAA-4129-AC35-D58FF0E3C080}" sibTransId="{7680FBD7-698F-4748-A7A2-BCEBFF5EFFE5}"/>
    <dgm:cxn modelId="{2C49CF60-2E2F-4564-9C59-F8BA985495F5}" type="presOf" srcId="{C9698B21-49FA-4540-A84A-23AC4AAB7BBF}" destId="{F2160B6B-E34A-448C-B30C-CD240AD95CDE}" srcOrd="0" destOrd="0" presId="urn:microsoft.com/office/officeart/2005/8/layout/vList2"/>
    <dgm:cxn modelId="{35090454-0611-4975-B8BA-B007750942F8}" srcId="{C9698B21-49FA-4540-A84A-23AC4AAB7BBF}" destId="{E42A9DFF-F7BA-458A-8EA2-672F48041357}" srcOrd="4" destOrd="0" parTransId="{897FC914-4B17-48AA-A05F-68C5F7178148}" sibTransId="{88BCCAFB-DADB-40EB-93E7-FA400421DB4D}"/>
    <dgm:cxn modelId="{C8FBBA7D-6E09-4108-9C05-304DB3B578F0}" type="presOf" srcId="{15DCB099-6EB2-4B7A-B1CA-95689D0B5001}" destId="{40634773-0D50-480A-8889-10C8E81DAF01}" srcOrd="0" destOrd="0" presId="urn:microsoft.com/office/officeart/2005/8/layout/vList2"/>
    <dgm:cxn modelId="{FE11927F-B340-4421-A8DB-AFA4DEBC1099}" type="presOf" srcId="{6520E008-5BA2-497B-A54A-77BD9234D8E6}" destId="{69D05BF1-B830-4BC0-9F30-EFD547F8ADB7}" srcOrd="0" destOrd="0" presId="urn:microsoft.com/office/officeart/2005/8/layout/vList2"/>
    <dgm:cxn modelId="{3F040E9D-C842-4053-B090-823FBEA3DF5A}" type="presOf" srcId="{6B846B7B-FE5D-426C-A015-9B63FA6CFE5D}" destId="{CB0352A0-346B-44F1-A0A7-821C459C2E98}" srcOrd="0" destOrd="0" presId="urn:microsoft.com/office/officeart/2005/8/layout/vList2"/>
    <dgm:cxn modelId="{553944A2-5245-4CB7-819D-734F54340F34}" type="presOf" srcId="{E42A9DFF-F7BA-458A-8EA2-672F48041357}" destId="{97169D78-E1F5-4D45-B16D-1895DD64F08E}" srcOrd="0" destOrd="0" presId="urn:microsoft.com/office/officeart/2005/8/layout/vList2"/>
    <dgm:cxn modelId="{9253EEBE-C9C5-4DA1-9616-E8BB55CD5AE1}" srcId="{C9698B21-49FA-4540-A84A-23AC4AAB7BBF}" destId="{368FB924-7F2D-4C77-80C4-4BF1691C9BCE}" srcOrd="2" destOrd="0" parTransId="{D1DDDAAF-D848-49C3-BAE1-AF24A5B4A5B9}" sibTransId="{484C8BC6-636F-4986-B59D-CFB748C8FA71}"/>
    <dgm:cxn modelId="{06E77BD8-07AD-40C3-8352-D6E13C84E3AD}" srcId="{C9698B21-49FA-4540-A84A-23AC4AAB7BBF}" destId="{6520E008-5BA2-497B-A54A-77BD9234D8E6}" srcOrd="3" destOrd="0" parTransId="{AC781D28-48A8-42E8-BF72-C5BD7F8712F0}" sibTransId="{CC272820-1A94-41EC-BC8A-21DCE3CB4CF9}"/>
    <dgm:cxn modelId="{C2B5A2F7-21CE-47AC-99D2-8B6BDE1B674B}" srcId="{C9698B21-49FA-4540-A84A-23AC4AAB7BBF}" destId="{15DCB099-6EB2-4B7A-B1CA-95689D0B5001}" srcOrd="1" destOrd="0" parTransId="{0572D38A-A92D-499A-9D30-716A60ABCB4E}" sibTransId="{FBFA89D2-9E4C-477F-AD26-D0ED7C11EF34}"/>
    <dgm:cxn modelId="{534406B2-9BBF-4D64-883D-203A30A6185F}" type="presParOf" srcId="{F2160B6B-E34A-448C-B30C-CD240AD95CDE}" destId="{CB0352A0-346B-44F1-A0A7-821C459C2E98}" srcOrd="0" destOrd="0" presId="urn:microsoft.com/office/officeart/2005/8/layout/vList2"/>
    <dgm:cxn modelId="{61C66BCD-D71B-4EB9-9746-B8E407F4B55F}" type="presParOf" srcId="{F2160B6B-E34A-448C-B30C-CD240AD95CDE}" destId="{36801E89-AA1B-4276-BA83-58CA5B8F6690}" srcOrd="1" destOrd="0" presId="urn:microsoft.com/office/officeart/2005/8/layout/vList2"/>
    <dgm:cxn modelId="{11CAD82E-4577-450A-939C-3D2BDF5AAC57}" type="presParOf" srcId="{F2160B6B-E34A-448C-B30C-CD240AD95CDE}" destId="{40634773-0D50-480A-8889-10C8E81DAF01}" srcOrd="2" destOrd="0" presId="urn:microsoft.com/office/officeart/2005/8/layout/vList2"/>
    <dgm:cxn modelId="{E12AF592-1EA1-460D-A642-DE636B3E0716}" type="presParOf" srcId="{F2160B6B-E34A-448C-B30C-CD240AD95CDE}" destId="{CEEF14C5-F6C7-4F9F-B4AE-8BEA480619F3}" srcOrd="3" destOrd="0" presId="urn:microsoft.com/office/officeart/2005/8/layout/vList2"/>
    <dgm:cxn modelId="{E53EA07B-3253-4424-8996-F8F49843B6C3}" type="presParOf" srcId="{F2160B6B-E34A-448C-B30C-CD240AD95CDE}" destId="{37D05C93-DA06-4E7F-9739-C8AFF10AD3BE}" srcOrd="4" destOrd="0" presId="urn:microsoft.com/office/officeart/2005/8/layout/vList2"/>
    <dgm:cxn modelId="{BF1251DF-2FC4-42EB-9526-12F09393F40A}" type="presParOf" srcId="{F2160B6B-E34A-448C-B30C-CD240AD95CDE}" destId="{D0062424-FF4F-4D0D-9220-900DE54BAB41}" srcOrd="5" destOrd="0" presId="urn:microsoft.com/office/officeart/2005/8/layout/vList2"/>
    <dgm:cxn modelId="{C889E0B1-9C20-489D-8B74-DD6B44A77173}" type="presParOf" srcId="{F2160B6B-E34A-448C-B30C-CD240AD95CDE}" destId="{69D05BF1-B830-4BC0-9F30-EFD547F8ADB7}" srcOrd="6" destOrd="0" presId="urn:microsoft.com/office/officeart/2005/8/layout/vList2"/>
    <dgm:cxn modelId="{F65CA70B-EE01-4D2D-A0B5-6DE21D695E64}" type="presParOf" srcId="{F2160B6B-E34A-448C-B30C-CD240AD95CDE}" destId="{41AED251-2F69-49AA-95B3-773BA8F94D7B}" srcOrd="7" destOrd="0" presId="urn:microsoft.com/office/officeart/2005/8/layout/vList2"/>
    <dgm:cxn modelId="{B55D726F-16F5-499F-83C9-B37453656ADC}" type="presParOf" srcId="{F2160B6B-E34A-448C-B30C-CD240AD95CDE}" destId="{97169D78-E1F5-4D45-B16D-1895DD64F08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24EAA-DD12-4B16-BD7A-A739575CB26A}">
      <dsp:nvSpPr>
        <dsp:cNvPr id="0" name=""/>
        <dsp:cNvSpPr/>
      </dsp:nvSpPr>
      <dsp:spPr>
        <a:xfrm>
          <a:off x="0" y="3510"/>
          <a:ext cx="6615894" cy="747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21284-A999-4F35-9588-8A496E73CA34}">
      <dsp:nvSpPr>
        <dsp:cNvPr id="0" name=""/>
        <dsp:cNvSpPr/>
      </dsp:nvSpPr>
      <dsp:spPr>
        <a:xfrm>
          <a:off x="226195" y="171754"/>
          <a:ext cx="411264" cy="4112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FEF7E-C946-459D-BD4D-3326821296AF}">
      <dsp:nvSpPr>
        <dsp:cNvPr id="0" name=""/>
        <dsp:cNvSpPr/>
      </dsp:nvSpPr>
      <dsp:spPr>
        <a:xfrm>
          <a:off x="863654" y="3510"/>
          <a:ext cx="5752239" cy="74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7" tIns="79137" rIns="79137" bIns="79137" numCol="1" spcCol="1270" anchor="ctr" anchorCtr="0">
          <a:noAutofit/>
        </a:bodyPr>
        <a:lstStyle/>
        <a:p>
          <a:pPr marL="0" lvl="0" indent="0" algn="l" defTabSz="800100">
            <a:lnSpc>
              <a:spcPct val="100000"/>
            </a:lnSpc>
            <a:spcBef>
              <a:spcPct val="0"/>
            </a:spcBef>
            <a:spcAft>
              <a:spcPct val="35000"/>
            </a:spcAft>
            <a:buNone/>
          </a:pPr>
          <a:r>
            <a:rPr lang="en-US" sz="1800" b="1" kern="1200"/>
            <a:t>Modern day method to drive personal professional growth / demonstrate subject matter expertise.</a:t>
          </a:r>
          <a:endParaRPr lang="en-US" sz="1800" kern="1200"/>
        </a:p>
      </dsp:txBody>
      <dsp:txXfrm>
        <a:off x="863654" y="3510"/>
        <a:ext cx="5752239" cy="747752"/>
      </dsp:txXfrm>
    </dsp:sp>
    <dsp:sp modelId="{DFB58922-977B-4A94-8954-3AA2CBE3AFCE}">
      <dsp:nvSpPr>
        <dsp:cNvPr id="0" name=""/>
        <dsp:cNvSpPr/>
      </dsp:nvSpPr>
      <dsp:spPr>
        <a:xfrm>
          <a:off x="0" y="938201"/>
          <a:ext cx="6615894" cy="747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B751D-807A-4B01-9313-95734787E0B0}">
      <dsp:nvSpPr>
        <dsp:cNvPr id="0" name=""/>
        <dsp:cNvSpPr/>
      </dsp:nvSpPr>
      <dsp:spPr>
        <a:xfrm>
          <a:off x="226195" y="1106445"/>
          <a:ext cx="411264" cy="411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522D7-9BE4-4B64-AD93-32212DF4CDE3}">
      <dsp:nvSpPr>
        <dsp:cNvPr id="0" name=""/>
        <dsp:cNvSpPr/>
      </dsp:nvSpPr>
      <dsp:spPr>
        <a:xfrm>
          <a:off x="863654" y="938201"/>
          <a:ext cx="5752239" cy="74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7" tIns="79137" rIns="79137" bIns="79137" numCol="1" spcCol="1270" anchor="ctr" anchorCtr="0">
          <a:noAutofit/>
        </a:bodyPr>
        <a:lstStyle/>
        <a:p>
          <a:pPr marL="0" lvl="0" indent="0" algn="l" defTabSz="800100">
            <a:lnSpc>
              <a:spcPct val="100000"/>
            </a:lnSpc>
            <a:spcBef>
              <a:spcPct val="0"/>
            </a:spcBef>
            <a:spcAft>
              <a:spcPct val="35000"/>
            </a:spcAft>
            <a:buNone/>
          </a:pPr>
          <a:r>
            <a:rPr lang="en-US" sz="1800" b="1" kern="1200"/>
            <a:t>Excellent platform for marketing new programs (both for a University, School, Department or Individual)</a:t>
          </a:r>
          <a:endParaRPr lang="en-US" sz="1800" kern="1200"/>
        </a:p>
      </dsp:txBody>
      <dsp:txXfrm>
        <a:off x="863654" y="938201"/>
        <a:ext cx="5752239" cy="747752"/>
      </dsp:txXfrm>
    </dsp:sp>
    <dsp:sp modelId="{93FF9C0A-F5D9-42D9-B3BA-69CC6D0A0B0B}">
      <dsp:nvSpPr>
        <dsp:cNvPr id="0" name=""/>
        <dsp:cNvSpPr/>
      </dsp:nvSpPr>
      <dsp:spPr>
        <a:xfrm>
          <a:off x="0" y="1872892"/>
          <a:ext cx="6615894" cy="747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BD732-1858-41C1-903F-DAC517451667}">
      <dsp:nvSpPr>
        <dsp:cNvPr id="0" name=""/>
        <dsp:cNvSpPr/>
      </dsp:nvSpPr>
      <dsp:spPr>
        <a:xfrm>
          <a:off x="226195" y="2041136"/>
          <a:ext cx="411264" cy="4112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5A9DB-634E-420D-B217-67B8FB484E88}">
      <dsp:nvSpPr>
        <dsp:cNvPr id="0" name=""/>
        <dsp:cNvSpPr/>
      </dsp:nvSpPr>
      <dsp:spPr>
        <a:xfrm>
          <a:off x="863654" y="1872892"/>
          <a:ext cx="5752239" cy="74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7" tIns="79137" rIns="79137" bIns="79137" numCol="1" spcCol="1270" anchor="ctr" anchorCtr="0">
          <a:noAutofit/>
        </a:bodyPr>
        <a:lstStyle/>
        <a:p>
          <a:pPr marL="0" lvl="0" indent="0" algn="l" defTabSz="800100">
            <a:lnSpc>
              <a:spcPct val="100000"/>
            </a:lnSpc>
            <a:spcBef>
              <a:spcPct val="0"/>
            </a:spcBef>
            <a:spcAft>
              <a:spcPct val="35000"/>
            </a:spcAft>
            <a:buNone/>
          </a:pPr>
          <a:r>
            <a:rPr lang="en-US" sz="1800" b="1" kern="1200"/>
            <a:t>Raising awareness / reach on Seton Hall programs and activities</a:t>
          </a:r>
          <a:endParaRPr lang="en-US" sz="1800" kern="1200"/>
        </a:p>
      </dsp:txBody>
      <dsp:txXfrm>
        <a:off x="863654" y="1872892"/>
        <a:ext cx="5752239" cy="747752"/>
      </dsp:txXfrm>
    </dsp:sp>
    <dsp:sp modelId="{AC63A1D7-F03C-4E2C-81BD-C7DF5D2A7B35}">
      <dsp:nvSpPr>
        <dsp:cNvPr id="0" name=""/>
        <dsp:cNvSpPr/>
      </dsp:nvSpPr>
      <dsp:spPr>
        <a:xfrm>
          <a:off x="0" y="2807583"/>
          <a:ext cx="6615894" cy="747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54989-B05F-44BD-B64E-4F3201A0C9FD}">
      <dsp:nvSpPr>
        <dsp:cNvPr id="0" name=""/>
        <dsp:cNvSpPr/>
      </dsp:nvSpPr>
      <dsp:spPr>
        <a:xfrm>
          <a:off x="226195" y="2975827"/>
          <a:ext cx="411264" cy="4112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B89E3-1D13-4AEF-8E8D-F84D7132EDE5}">
      <dsp:nvSpPr>
        <dsp:cNvPr id="0" name=""/>
        <dsp:cNvSpPr/>
      </dsp:nvSpPr>
      <dsp:spPr>
        <a:xfrm>
          <a:off x="863654" y="2807583"/>
          <a:ext cx="5752239" cy="74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7" tIns="79137" rIns="79137" bIns="79137" numCol="1" spcCol="1270" anchor="ctr" anchorCtr="0">
          <a:noAutofit/>
        </a:bodyPr>
        <a:lstStyle/>
        <a:p>
          <a:pPr marL="0" lvl="0" indent="0" algn="l" defTabSz="800100">
            <a:lnSpc>
              <a:spcPct val="100000"/>
            </a:lnSpc>
            <a:spcBef>
              <a:spcPct val="0"/>
            </a:spcBef>
            <a:spcAft>
              <a:spcPct val="35000"/>
            </a:spcAft>
            <a:buNone/>
          </a:pPr>
          <a:r>
            <a:rPr lang="en-US" sz="1800" b="1" kern="1200"/>
            <a:t>Perfect place to publicly support colleagues</a:t>
          </a:r>
          <a:endParaRPr lang="en-US" sz="1800" kern="1200"/>
        </a:p>
      </dsp:txBody>
      <dsp:txXfrm>
        <a:off x="863654" y="2807583"/>
        <a:ext cx="5752239" cy="747752"/>
      </dsp:txXfrm>
    </dsp:sp>
    <dsp:sp modelId="{CD3A98A7-7DCA-49B4-99A9-B94FC21CA39B}">
      <dsp:nvSpPr>
        <dsp:cNvPr id="0" name=""/>
        <dsp:cNvSpPr/>
      </dsp:nvSpPr>
      <dsp:spPr>
        <a:xfrm>
          <a:off x="0" y="3742274"/>
          <a:ext cx="6615894" cy="747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383BD-3D60-479B-8153-691E5C86598F}">
      <dsp:nvSpPr>
        <dsp:cNvPr id="0" name=""/>
        <dsp:cNvSpPr/>
      </dsp:nvSpPr>
      <dsp:spPr>
        <a:xfrm>
          <a:off x="226195" y="3910518"/>
          <a:ext cx="411264" cy="4112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61482-5DF2-427A-8097-7239B3654364}">
      <dsp:nvSpPr>
        <dsp:cNvPr id="0" name=""/>
        <dsp:cNvSpPr/>
      </dsp:nvSpPr>
      <dsp:spPr>
        <a:xfrm>
          <a:off x="863654" y="3742274"/>
          <a:ext cx="5752239" cy="74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7" tIns="79137" rIns="79137" bIns="79137" numCol="1" spcCol="1270" anchor="ctr" anchorCtr="0">
          <a:noAutofit/>
        </a:bodyPr>
        <a:lstStyle/>
        <a:p>
          <a:pPr marL="0" lvl="0" indent="0" algn="l" defTabSz="800100">
            <a:lnSpc>
              <a:spcPct val="100000"/>
            </a:lnSpc>
            <a:spcBef>
              <a:spcPct val="0"/>
            </a:spcBef>
            <a:spcAft>
              <a:spcPct val="35000"/>
            </a:spcAft>
            <a:buNone/>
          </a:pPr>
          <a:r>
            <a:rPr lang="en-US" sz="1800" b="1" kern="1200"/>
            <a:t>Platform for connecting with and supporting students, within reason and with appropriate boundaries, of course. </a:t>
          </a:r>
          <a:endParaRPr lang="en-US" sz="1800" kern="1200"/>
        </a:p>
      </dsp:txBody>
      <dsp:txXfrm>
        <a:off x="863654" y="3742274"/>
        <a:ext cx="5752239" cy="747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322CC-E6E5-46ED-8189-C794C37D3C23}">
      <dsp:nvSpPr>
        <dsp:cNvPr id="0" name=""/>
        <dsp:cNvSpPr/>
      </dsp:nvSpPr>
      <dsp:spPr>
        <a:xfrm>
          <a:off x="1645817" y="447657"/>
          <a:ext cx="4077503" cy="407750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Building their network (encourage connections)</a:t>
          </a:r>
          <a:endParaRPr lang="en-US" sz="1800" kern="1200" dirty="0"/>
        </a:p>
      </dsp:txBody>
      <dsp:txXfrm>
        <a:off x="3862717" y="1200053"/>
        <a:ext cx="1383438" cy="1359167"/>
      </dsp:txXfrm>
    </dsp:sp>
    <dsp:sp modelId="{0BDDE36D-B8B5-4A02-A471-AE0AE5F850C9}">
      <dsp:nvSpPr>
        <dsp:cNvPr id="0" name=""/>
        <dsp:cNvSpPr/>
      </dsp:nvSpPr>
      <dsp:spPr>
        <a:xfrm>
          <a:off x="1636775" y="449010"/>
          <a:ext cx="4077503" cy="407750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Building their brand (encourage participation in school events)</a:t>
          </a:r>
          <a:endParaRPr lang="en-US" sz="1800" kern="1200"/>
        </a:p>
      </dsp:txBody>
      <dsp:txXfrm>
        <a:off x="2753234" y="3021721"/>
        <a:ext cx="1844584" cy="1262084"/>
      </dsp:txXfrm>
    </dsp:sp>
    <dsp:sp modelId="{75A01E9E-E7AB-4BCF-A55E-9B6205EB6D76}">
      <dsp:nvSpPr>
        <dsp:cNvPr id="0" name=""/>
        <dsp:cNvSpPr/>
      </dsp:nvSpPr>
      <dsp:spPr>
        <a:xfrm>
          <a:off x="1636775" y="449010"/>
          <a:ext cx="4077503" cy="407750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Building skills (LinkedIn Learning, augmenting  school programs</a:t>
          </a:r>
          <a:endParaRPr lang="en-US" sz="1800" kern="1200" dirty="0"/>
        </a:p>
      </dsp:txBody>
      <dsp:txXfrm>
        <a:off x="2073650" y="1249949"/>
        <a:ext cx="1383438" cy="1359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352A0-346B-44F1-A0A7-821C459C2E98}">
      <dsp:nvSpPr>
        <dsp:cNvPr id="0" name=""/>
        <dsp:cNvSpPr/>
      </dsp:nvSpPr>
      <dsp:spPr>
        <a:xfrm>
          <a:off x="0" y="789335"/>
          <a:ext cx="661589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Posts have initial spam review. Avoid valueless material</a:t>
          </a:r>
          <a:endParaRPr lang="en-US" sz="2100" kern="1200" dirty="0"/>
        </a:p>
      </dsp:txBody>
      <dsp:txXfrm>
        <a:off x="24588" y="813923"/>
        <a:ext cx="6566718" cy="454509"/>
      </dsp:txXfrm>
    </dsp:sp>
    <dsp:sp modelId="{40634773-0D50-480A-8889-10C8E81DAF01}">
      <dsp:nvSpPr>
        <dsp:cNvPr id="0" name=""/>
        <dsp:cNvSpPr/>
      </dsp:nvSpPr>
      <dsp:spPr>
        <a:xfrm>
          <a:off x="0" y="1353500"/>
          <a:ext cx="661589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Engagement evaluation occurs early on </a:t>
          </a:r>
          <a:endParaRPr lang="en-US" sz="2100" kern="1200" dirty="0"/>
        </a:p>
      </dsp:txBody>
      <dsp:txXfrm>
        <a:off x="24588" y="1378088"/>
        <a:ext cx="6566718" cy="454509"/>
      </dsp:txXfrm>
    </dsp:sp>
    <dsp:sp modelId="{37D05C93-DA06-4E7F-9739-C8AFF10AD3BE}">
      <dsp:nvSpPr>
        <dsp:cNvPr id="0" name=""/>
        <dsp:cNvSpPr/>
      </dsp:nvSpPr>
      <dsp:spPr>
        <a:xfrm>
          <a:off x="0" y="1917665"/>
          <a:ext cx="661589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Surfacing content which shares knowledge or advice</a:t>
          </a:r>
          <a:endParaRPr lang="en-US" sz="2100" kern="1200" dirty="0"/>
        </a:p>
      </dsp:txBody>
      <dsp:txXfrm>
        <a:off x="24588" y="1942253"/>
        <a:ext cx="6566718" cy="454509"/>
      </dsp:txXfrm>
    </dsp:sp>
    <dsp:sp modelId="{69D05BF1-B830-4BC0-9F30-EFD547F8ADB7}">
      <dsp:nvSpPr>
        <dsp:cNvPr id="0" name=""/>
        <dsp:cNvSpPr/>
      </dsp:nvSpPr>
      <dsp:spPr>
        <a:xfrm>
          <a:off x="0" y="2481830"/>
          <a:ext cx="661589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Posts with images or videos do far better than text only</a:t>
          </a:r>
          <a:endParaRPr lang="en-US" sz="2100" kern="1200" dirty="0"/>
        </a:p>
      </dsp:txBody>
      <dsp:txXfrm>
        <a:off x="24588" y="2506418"/>
        <a:ext cx="6566718" cy="454509"/>
      </dsp:txXfrm>
    </dsp:sp>
    <dsp:sp modelId="{97169D78-E1F5-4D45-B16D-1895DD64F08E}">
      <dsp:nvSpPr>
        <dsp:cNvPr id="0" name=""/>
        <dsp:cNvSpPr/>
      </dsp:nvSpPr>
      <dsp:spPr>
        <a:xfrm>
          <a:off x="0" y="3045994"/>
          <a:ext cx="661589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Scheduling matters.   Monday 1PM is viewed as optimal</a:t>
          </a:r>
          <a:endParaRPr lang="en-US" sz="2100" kern="1200" dirty="0"/>
        </a:p>
      </dsp:txBody>
      <dsp:txXfrm>
        <a:off x="24588" y="3070582"/>
        <a:ext cx="6566718" cy="454509"/>
      </dsp:txXfrm>
    </dsp:sp>
    <dsp:sp modelId="{23DC554F-2961-43CA-9905-C9AAB71E616D}">
      <dsp:nvSpPr>
        <dsp:cNvPr id="0" name=""/>
        <dsp:cNvSpPr/>
      </dsp:nvSpPr>
      <dsp:spPr>
        <a:xfrm>
          <a:off x="0" y="3610160"/>
          <a:ext cx="661589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Promotion.  Tags, Hashtags, Keywords</a:t>
          </a:r>
          <a:endParaRPr lang="en-US" sz="2100" kern="1200"/>
        </a:p>
      </dsp:txBody>
      <dsp:txXfrm>
        <a:off x="24588" y="3634748"/>
        <a:ext cx="6566718" cy="45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352A0-346B-44F1-A0A7-821C459C2E98}">
      <dsp:nvSpPr>
        <dsp:cNvPr id="0" name=""/>
        <dsp:cNvSpPr/>
      </dsp:nvSpPr>
      <dsp:spPr>
        <a:xfrm>
          <a:off x="0" y="939972"/>
          <a:ext cx="6615894"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Encourage interesting engagement – ask questions</a:t>
          </a:r>
          <a:endParaRPr lang="en-US" sz="2300" kern="1200" dirty="0"/>
        </a:p>
      </dsp:txBody>
      <dsp:txXfrm>
        <a:off x="26930" y="966902"/>
        <a:ext cx="6562034" cy="497795"/>
      </dsp:txXfrm>
    </dsp:sp>
    <dsp:sp modelId="{40634773-0D50-480A-8889-10C8E81DAF01}">
      <dsp:nvSpPr>
        <dsp:cNvPr id="0" name=""/>
        <dsp:cNvSpPr/>
      </dsp:nvSpPr>
      <dsp:spPr>
        <a:xfrm>
          <a:off x="0" y="1557867"/>
          <a:ext cx="6615894"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Try to be creative and unique </a:t>
          </a:r>
          <a:endParaRPr lang="en-US" sz="2300" kern="1200" dirty="0"/>
        </a:p>
      </dsp:txBody>
      <dsp:txXfrm>
        <a:off x="26930" y="1584797"/>
        <a:ext cx="6562034" cy="497795"/>
      </dsp:txXfrm>
    </dsp:sp>
    <dsp:sp modelId="{37D05C93-DA06-4E7F-9739-C8AFF10AD3BE}">
      <dsp:nvSpPr>
        <dsp:cNvPr id="0" name=""/>
        <dsp:cNvSpPr/>
      </dsp:nvSpPr>
      <dsp:spPr>
        <a:xfrm>
          <a:off x="0" y="2175762"/>
          <a:ext cx="6615894"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Use analytics and metrics to improve</a:t>
          </a:r>
          <a:endParaRPr lang="en-US" sz="2300" kern="1200" dirty="0"/>
        </a:p>
      </dsp:txBody>
      <dsp:txXfrm>
        <a:off x="26930" y="2202692"/>
        <a:ext cx="6562034" cy="497795"/>
      </dsp:txXfrm>
    </dsp:sp>
    <dsp:sp modelId="{69D05BF1-B830-4BC0-9F30-EFD547F8ADB7}">
      <dsp:nvSpPr>
        <dsp:cNvPr id="0" name=""/>
        <dsp:cNvSpPr/>
      </dsp:nvSpPr>
      <dsp:spPr>
        <a:xfrm>
          <a:off x="0" y="2793657"/>
          <a:ext cx="6615894"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Be judicial about business vs. personal posts</a:t>
          </a:r>
          <a:endParaRPr lang="en-US" sz="2300" kern="1200" dirty="0"/>
        </a:p>
      </dsp:txBody>
      <dsp:txXfrm>
        <a:off x="26930" y="2820587"/>
        <a:ext cx="6562034" cy="497795"/>
      </dsp:txXfrm>
    </dsp:sp>
    <dsp:sp modelId="{97169D78-E1F5-4D45-B16D-1895DD64F08E}">
      <dsp:nvSpPr>
        <dsp:cNvPr id="0" name=""/>
        <dsp:cNvSpPr/>
      </dsp:nvSpPr>
      <dsp:spPr>
        <a:xfrm>
          <a:off x="0" y="3411552"/>
          <a:ext cx="6615894"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Join and use LinkedIn Groups</a:t>
          </a:r>
          <a:endParaRPr lang="en-US" sz="2300" kern="1200" dirty="0"/>
        </a:p>
      </dsp:txBody>
      <dsp:txXfrm>
        <a:off x="26930" y="3438482"/>
        <a:ext cx="6562034" cy="4977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1E376-A7F3-4B44-BB4C-3F4A24945FAE}"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63CBE-738D-4189-A506-C6685DBF7E08}" type="slidenum">
              <a:rPr lang="en-US" smtClean="0"/>
              <a:t>‹#›</a:t>
            </a:fld>
            <a:endParaRPr lang="en-US"/>
          </a:p>
        </p:txBody>
      </p:sp>
    </p:spTree>
    <p:extLst>
      <p:ext uri="{BB962C8B-B14F-4D97-AF65-F5344CB8AC3E}">
        <p14:creationId xmlns:p14="http://schemas.microsoft.com/office/powerpoint/2010/main" val="95480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E7C5-E58E-4804-B32E-EAC56E7CF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84C1C-216F-4535-A8DD-86BF54941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05880-0677-418D-B19B-14AFBB963970}"/>
              </a:ext>
            </a:extLst>
          </p:cNvPr>
          <p:cNvSpPr>
            <a:spLocks noGrp="1"/>
          </p:cNvSpPr>
          <p:nvPr>
            <p:ph type="dt" sz="half" idx="10"/>
          </p:nvPr>
        </p:nvSpPr>
        <p:spPr/>
        <p:txBody>
          <a:bodyPr/>
          <a:lstStyle/>
          <a:p>
            <a:fld id="{B7CFC5DA-DCE8-433C-AAC9-93649B8B0009}" type="datetime1">
              <a:rPr lang="en-US" smtClean="0"/>
              <a:t>2/27/2024</a:t>
            </a:fld>
            <a:endParaRPr lang="en-US"/>
          </a:p>
        </p:txBody>
      </p:sp>
      <p:sp>
        <p:nvSpPr>
          <p:cNvPr id="5" name="Footer Placeholder 4">
            <a:extLst>
              <a:ext uri="{FF2B5EF4-FFF2-40B4-BE49-F238E27FC236}">
                <a16:creationId xmlns:a16="http://schemas.microsoft.com/office/drawing/2014/main" id="{2191E8AD-8A39-49B7-A588-797554200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58C8A-A934-46D2-8F81-F5760F85D8D3}"/>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20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25F4-CDC4-4ECF-9F7B-6DFE9D1BF8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E73B1B-91F2-49D5-B8F2-1002CCEF7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80A1C-EBA1-427B-92AC-86A5DAE27A01}"/>
              </a:ext>
            </a:extLst>
          </p:cNvPr>
          <p:cNvSpPr>
            <a:spLocks noGrp="1"/>
          </p:cNvSpPr>
          <p:nvPr>
            <p:ph type="dt" sz="half" idx="10"/>
          </p:nvPr>
        </p:nvSpPr>
        <p:spPr/>
        <p:txBody>
          <a:bodyPr/>
          <a:lstStyle/>
          <a:p>
            <a:fld id="{1B8BF505-EFA1-4AC0-A59A-447365D7B716}" type="datetime1">
              <a:rPr lang="en-US" smtClean="0"/>
              <a:t>2/27/2024</a:t>
            </a:fld>
            <a:endParaRPr lang="en-US"/>
          </a:p>
        </p:txBody>
      </p:sp>
      <p:sp>
        <p:nvSpPr>
          <p:cNvPr id="5" name="Footer Placeholder 4">
            <a:extLst>
              <a:ext uri="{FF2B5EF4-FFF2-40B4-BE49-F238E27FC236}">
                <a16:creationId xmlns:a16="http://schemas.microsoft.com/office/drawing/2014/main" id="{F927183B-CDA9-4234-9D7B-1C3340AB6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FE161-74D9-457E-8A4C-1DDE7F8A6804}"/>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375348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C8247-B6D4-46DA-9E36-F9092B78D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B04F75-E0D7-4D30-9AC4-E59A999F4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92C9B-646B-4A0F-B549-873AEBF18685}"/>
              </a:ext>
            </a:extLst>
          </p:cNvPr>
          <p:cNvSpPr>
            <a:spLocks noGrp="1"/>
          </p:cNvSpPr>
          <p:nvPr>
            <p:ph type="dt" sz="half" idx="10"/>
          </p:nvPr>
        </p:nvSpPr>
        <p:spPr/>
        <p:txBody>
          <a:bodyPr/>
          <a:lstStyle/>
          <a:p>
            <a:fld id="{A6FFE7A9-A97A-44A6-98D0-A9CF76BE4852}" type="datetime1">
              <a:rPr lang="en-US" smtClean="0"/>
              <a:t>2/27/2024</a:t>
            </a:fld>
            <a:endParaRPr lang="en-US"/>
          </a:p>
        </p:txBody>
      </p:sp>
      <p:sp>
        <p:nvSpPr>
          <p:cNvPr id="5" name="Footer Placeholder 4">
            <a:extLst>
              <a:ext uri="{FF2B5EF4-FFF2-40B4-BE49-F238E27FC236}">
                <a16:creationId xmlns:a16="http://schemas.microsoft.com/office/drawing/2014/main" id="{D3A7071D-FF73-4F8D-B4EA-C2BFFD2A5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4CE10-14C0-4AE4-917F-32CA99DBF7A8}"/>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182631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614-8577-44CF-B956-20A1CF7F7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730F7D-4DEA-4876-964D-5C37CDAA4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32FCD-32ED-4B9E-8FA8-90B092E58067}"/>
              </a:ext>
            </a:extLst>
          </p:cNvPr>
          <p:cNvSpPr>
            <a:spLocks noGrp="1"/>
          </p:cNvSpPr>
          <p:nvPr>
            <p:ph type="dt" sz="half" idx="10"/>
          </p:nvPr>
        </p:nvSpPr>
        <p:spPr/>
        <p:txBody>
          <a:bodyPr/>
          <a:lstStyle/>
          <a:p>
            <a:fld id="{34487EC0-2264-4E17-B078-40DA212177F6}" type="datetime1">
              <a:rPr lang="en-US" smtClean="0"/>
              <a:t>2/27/2024</a:t>
            </a:fld>
            <a:endParaRPr lang="en-US"/>
          </a:p>
        </p:txBody>
      </p:sp>
      <p:sp>
        <p:nvSpPr>
          <p:cNvPr id="5" name="Footer Placeholder 4">
            <a:extLst>
              <a:ext uri="{FF2B5EF4-FFF2-40B4-BE49-F238E27FC236}">
                <a16:creationId xmlns:a16="http://schemas.microsoft.com/office/drawing/2014/main" id="{1C686DC4-99CA-4F24-93E9-509F8DF9C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18A4F-58F9-4C42-B8E7-A593FC8302FC}"/>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256478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C9EE-925A-46A3-9473-41953B1BA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C21B0F-63C0-4CC7-BB0C-22A3B8610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9C29B-549B-4097-977B-BF6DC7B1DA56}"/>
              </a:ext>
            </a:extLst>
          </p:cNvPr>
          <p:cNvSpPr>
            <a:spLocks noGrp="1"/>
          </p:cNvSpPr>
          <p:nvPr>
            <p:ph type="dt" sz="half" idx="10"/>
          </p:nvPr>
        </p:nvSpPr>
        <p:spPr/>
        <p:txBody>
          <a:bodyPr/>
          <a:lstStyle/>
          <a:p>
            <a:fld id="{A2707E3C-D35D-4478-96D3-8895200731C8}" type="datetime1">
              <a:rPr lang="en-US" smtClean="0"/>
              <a:t>2/27/2024</a:t>
            </a:fld>
            <a:endParaRPr lang="en-US"/>
          </a:p>
        </p:txBody>
      </p:sp>
      <p:sp>
        <p:nvSpPr>
          <p:cNvPr id="5" name="Footer Placeholder 4">
            <a:extLst>
              <a:ext uri="{FF2B5EF4-FFF2-40B4-BE49-F238E27FC236}">
                <a16:creationId xmlns:a16="http://schemas.microsoft.com/office/drawing/2014/main" id="{5F6B924F-BD70-4544-8E73-8423159F0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568D2-64D9-479E-A9BA-39A0CA1B84BF}"/>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70195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C06F-E299-4E03-B03C-B83AA2DB9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AE4A1-7DA1-4BA9-B49C-F1418FE59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034A24-9F66-4770-B8FD-234F5CC4D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977D2-4CD4-4F19-A5A5-37E8E4002678}"/>
              </a:ext>
            </a:extLst>
          </p:cNvPr>
          <p:cNvSpPr>
            <a:spLocks noGrp="1"/>
          </p:cNvSpPr>
          <p:nvPr>
            <p:ph type="dt" sz="half" idx="10"/>
          </p:nvPr>
        </p:nvSpPr>
        <p:spPr/>
        <p:txBody>
          <a:bodyPr/>
          <a:lstStyle/>
          <a:p>
            <a:fld id="{29E6BC72-FA96-4F0E-B1F0-3983EFCC0A98}" type="datetime1">
              <a:rPr lang="en-US" smtClean="0"/>
              <a:t>2/27/2024</a:t>
            </a:fld>
            <a:endParaRPr lang="en-US"/>
          </a:p>
        </p:txBody>
      </p:sp>
      <p:sp>
        <p:nvSpPr>
          <p:cNvPr id="6" name="Footer Placeholder 5">
            <a:extLst>
              <a:ext uri="{FF2B5EF4-FFF2-40B4-BE49-F238E27FC236}">
                <a16:creationId xmlns:a16="http://schemas.microsoft.com/office/drawing/2014/main" id="{7336E382-BBAE-4F38-8172-E11F89264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8E942-DE61-49C9-8A64-C1B6B976023A}"/>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326387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B934-9A75-4039-9A87-9308CC4E56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8C17C-25A4-45A5-B4EB-A742B4C07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86BCD-DDD2-478A-95DC-EFC6B22BC1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C06B84-4B20-49A4-A3CB-CCFB67F76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B2D124-E8E9-4ACD-9E24-F392FFC7A4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DAB70-DBC1-41A7-B246-7C415DAEA0A2}"/>
              </a:ext>
            </a:extLst>
          </p:cNvPr>
          <p:cNvSpPr>
            <a:spLocks noGrp="1"/>
          </p:cNvSpPr>
          <p:nvPr>
            <p:ph type="dt" sz="half" idx="10"/>
          </p:nvPr>
        </p:nvSpPr>
        <p:spPr/>
        <p:txBody>
          <a:bodyPr/>
          <a:lstStyle/>
          <a:p>
            <a:fld id="{85894ED2-A788-45FE-94E6-8FE94A203444}" type="datetime1">
              <a:rPr lang="en-US" smtClean="0"/>
              <a:t>2/27/2024</a:t>
            </a:fld>
            <a:endParaRPr lang="en-US"/>
          </a:p>
        </p:txBody>
      </p:sp>
      <p:sp>
        <p:nvSpPr>
          <p:cNvPr id="8" name="Footer Placeholder 7">
            <a:extLst>
              <a:ext uri="{FF2B5EF4-FFF2-40B4-BE49-F238E27FC236}">
                <a16:creationId xmlns:a16="http://schemas.microsoft.com/office/drawing/2014/main" id="{5E603573-E98C-4C32-BDD9-C59F969B62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5A5FD0-EB32-4131-BC43-A5F5FFB0F609}"/>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353374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D34B-448B-4F0A-954F-DF4380A4C7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CB774A-1AB7-4840-88F0-292CDFB5C7BB}"/>
              </a:ext>
            </a:extLst>
          </p:cNvPr>
          <p:cNvSpPr>
            <a:spLocks noGrp="1"/>
          </p:cNvSpPr>
          <p:nvPr>
            <p:ph type="dt" sz="half" idx="10"/>
          </p:nvPr>
        </p:nvSpPr>
        <p:spPr/>
        <p:txBody>
          <a:bodyPr/>
          <a:lstStyle/>
          <a:p>
            <a:fld id="{7E93F6C5-3115-4865-8E73-4BFEDBE1509A}" type="datetime1">
              <a:rPr lang="en-US" smtClean="0"/>
              <a:t>2/27/2024</a:t>
            </a:fld>
            <a:endParaRPr lang="en-US"/>
          </a:p>
        </p:txBody>
      </p:sp>
      <p:sp>
        <p:nvSpPr>
          <p:cNvPr id="4" name="Footer Placeholder 3">
            <a:extLst>
              <a:ext uri="{FF2B5EF4-FFF2-40B4-BE49-F238E27FC236}">
                <a16:creationId xmlns:a16="http://schemas.microsoft.com/office/drawing/2014/main" id="{FEDADA63-4F9E-451C-AFE0-4B95E739E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77252A-776C-49BC-8992-E5FD05AAD986}"/>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415576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6E143-C0AA-41A1-8795-3569264D152E}"/>
              </a:ext>
            </a:extLst>
          </p:cNvPr>
          <p:cNvSpPr>
            <a:spLocks noGrp="1"/>
          </p:cNvSpPr>
          <p:nvPr>
            <p:ph type="dt" sz="half" idx="10"/>
          </p:nvPr>
        </p:nvSpPr>
        <p:spPr/>
        <p:txBody>
          <a:bodyPr/>
          <a:lstStyle/>
          <a:p>
            <a:fld id="{77400FD0-222E-4F9E-BAD5-93BA41F9F73D}" type="datetime1">
              <a:rPr lang="en-US" smtClean="0"/>
              <a:t>2/27/2024</a:t>
            </a:fld>
            <a:endParaRPr lang="en-US"/>
          </a:p>
        </p:txBody>
      </p:sp>
      <p:sp>
        <p:nvSpPr>
          <p:cNvPr id="3" name="Footer Placeholder 2">
            <a:extLst>
              <a:ext uri="{FF2B5EF4-FFF2-40B4-BE49-F238E27FC236}">
                <a16:creationId xmlns:a16="http://schemas.microsoft.com/office/drawing/2014/main" id="{FF8BCE49-548E-49E3-8277-5B2F69188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FA98B-0B85-4304-BA30-C3DCB07CA6CA}"/>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147073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6B70-C7A8-416A-ADF3-CA0930691E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A6A367-9030-4C49-93EE-33CD8AF85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1846F-AF54-44CE-8B7A-2201DB550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EBDDF-3A5F-4815-83C6-1E08374F63A3}"/>
              </a:ext>
            </a:extLst>
          </p:cNvPr>
          <p:cNvSpPr>
            <a:spLocks noGrp="1"/>
          </p:cNvSpPr>
          <p:nvPr>
            <p:ph type="dt" sz="half" idx="10"/>
          </p:nvPr>
        </p:nvSpPr>
        <p:spPr/>
        <p:txBody>
          <a:bodyPr/>
          <a:lstStyle/>
          <a:p>
            <a:fld id="{D042B3EF-4332-46BB-95C4-4229D7B044C4}" type="datetime1">
              <a:rPr lang="en-US" smtClean="0"/>
              <a:t>2/27/2024</a:t>
            </a:fld>
            <a:endParaRPr lang="en-US"/>
          </a:p>
        </p:txBody>
      </p:sp>
      <p:sp>
        <p:nvSpPr>
          <p:cNvPr id="6" name="Footer Placeholder 5">
            <a:extLst>
              <a:ext uri="{FF2B5EF4-FFF2-40B4-BE49-F238E27FC236}">
                <a16:creationId xmlns:a16="http://schemas.microsoft.com/office/drawing/2014/main" id="{9AF23DE2-C4F3-4831-B8C0-61C798833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F6AF1-1D24-4B18-AD60-EC3779C7E871}"/>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366983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C556-BDB3-4A1E-935B-582467B46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6913CC-4396-47D0-B4D4-8A7CA47BF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FC2BA5-6897-4712-AD98-9FBDE781A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3E969-1EBF-4F51-B8AF-C6B7195C5C04}"/>
              </a:ext>
            </a:extLst>
          </p:cNvPr>
          <p:cNvSpPr>
            <a:spLocks noGrp="1"/>
          </p:cNvSpPr>
          <p:nvPr>
            <p:ph type="dt" sz="half" idx="10"/>
          </p:nvPr>
        </p:nvSpPr>
        <p:spPr/>
        <p:txBody>
          <a:bodyPr/>
          <a:lstStyle/>
          <a:p>
            <a:fld id="{A74A63AE-1C10-476E-A7EA-00C388AF7C17}" type="datetime1">
              <a:rPr lang="en-US" smtClean="0"/>
              <a:t>2/27/2024</a:t>
            </a:fld>
            <a:endParaRPr lang="en-US"/>
          </a:p>
        </p:txBody>
      </p:sp>
      <p:sp>
        <p:nvSpPr>
          <p:cNvPr id="6" name="Footer Placeholder 5">
            <a:extLst>
              <a:ext uri="{FF2B5EF4-FFF2-40B4-BE49-F238E27FC236}">
                <a16:creationId xmlns:a16="http://schemas.microsoft.com/office/drawing/2014/main" id="{71B27C7D-0925-4E45-8C60-06352055C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7AA0D-8699-4C5F-A36A-5F9F118C2A6E}"/>
              </a:ext>
            </a:extLst>
          </p:cNvPr>
          <p:cNvSpPr>
            <a:spLocks noGrp="1"/>
          </p:cNvSpPr>
          <p:nvPr>
            <p:ph type="sldNum" sz="quarter" idx="12"/>
          </p:nvPr>
        </p:nvSpPr>
        <p:spPr/>
        <p:txBody>
          <a:bodyPr/>
          <a:lstStyle/>
          <a:p>
            <a:fld id="{FDED9FF8-B017-4024-AC05-8962FF81201C}" type="slidenum">
              <a:rPr lang="en-US" smtClean="0"/>
              <a:t>‹#›</a:t>
            </a:fld>
            <a:endParaRPr lang="en-US"/>
          </a:p>
        </p:txBody>
      </p:sp>
    </p:spTree>
    <p:extLst>
      <p:ext uri="{BB962C8B-B14F-4D97-AF65-F5344CB8AC3E}">
        <p14:creationId xmlns:p14="http://schemas.microsoft.com/office/powerpoint/2010/main" val="208404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285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B4201-D81E-451C-AB5B-6B699FAC9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670EA0-13A2-4B87-B588-AF9E513F9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CCCC1-442C-4A3C-B0B7-18801919F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26D37-A2CA-45ED-A36F-A143B10028E1}" type="datetime1">
              <a:rPr lang="en-US" smtClean="0"/>
              <a:t>2/27/2024</a:t>
            </a:fld>
            <a:endParaRPr lang="en-US"/>
          </a:p>
        </p:txBody>
      </p:sp>
      <p:sp>
        <p:nvSpPr>
          <p:cNvPr id="5" name="Footer Placeholder 4">
            <a:extLst>
              <a:ext uri="{FF2B5EF4-FFF2-40B4-BE49-F238E27FC236}">
                <a16:creationId xmlns:a16="http://schemas.microsoft.com/office/drawing/2014/main" id="{44F5E559-7960-4CE2-A431-BF974DA3C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F52E25-0BF7-4DC1-8F38-3A2A3EE23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D9FF8-B017-4024-AC05-8962FF81201C}" type="slidenum">
              <a:rPr lang="en-US" smtClean="0"/>
              <a:t>‹#›</a:t>
            </a:fld>
            <a:endParaRPr lang="en-US"/>
          </a:p>
        </p:txBody>
      </p:sp>
    </p:spTree>
    <p:extLst>
      <p:ext uri="{BB962C8B-B14F-4D97-AF65-F5344CB8AC3E}">
        <p14:creationId xmlns:p14="http://schemas.microsoft.com/office/powerpoint/2010/main" val="357494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alevolution.org/2021/05/one-legal-professionals-systematic-approach-to-linkedin-234/"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FB2DA2DC-90F9-47CF-BD6D-1E2BC74A5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778" y="405621"/>
            <a:ext cx="3725165" cy="1250020"/>
          </a:xfrm>
          <a:prstGeom prst="rect">
            <a:avLst/>
          </a:prstGeom>
        </p:spPr>
      </p:pic>
      <p:sp>
        <p:nvSpPr>
          <p:cNvPr id="5" name="TextBox 4">
            <a:extLst>
              <a:ext uri="{FF2B5EF4-FFF2-40B4-BE49-F238E27FC236}">
                <a16:creationId xmlns:a16="http://schemas.microsoft.com/office/drawing/2014/main" id="{04A068A4-22FA-4ED3-A0E0-691F6BB499ED}"/>
              </a:ext>
            </a:extLst>
          </p:cNvPr>
          <p:cNvSpPr txBox="1"/>
          <p:nvPr/>
        </p:nvSpPr>
        <p:spPr>
          <a:xfrm>
            <a:off x="698988" y="2791407"/>
            <a:ext cx="10827727" cy="1938992"/>
          </a:xfrm>
          <a:prstGeom prst="rect">
            <a:avLst/>
          </a:prstGeom>
          <a:noFill/>
        </p:spPr>
        <p:txBody>
          <a:bodyPr wrap="square" rtlCol="0">
            <a:spAutoFit/>
          </a:bodyPr>
          <a:lstStyle/>
          <a:p>
            <a:pPr algn="ctr"/>
            <a:r>
              <a:rPr lang="en-US" sz="6000" dirty="0">
                <a:solidFill>
                  <a:schemeClr val="bg1"/>
                </a:solidFill>
                <a:latin typeface="ITC Giovanni Std Black" panose="02020A0308050B020303" pitchFamily="18" charset="0"/>
              </a:rPr>
              <a:t>LinkedIn For Academics </a:t>
            </a:r>
            <a:br>
              <a:rPr lang="en-US" sz="6000" dirty="0">
                <a:solidFill>
                  <a:schemeClr val="bg1"/>
                </a:solidFill>
                <a:latin typeface="ITC Giovanni Std Black" panose="02020A0308050B020303" pitchFamily="18" charset="0"/>
              </a:rPr>
            </a:br>
            <a:endParaRPr lang="en-US" sz="6000" dirty="0">
              <a:solidFill>
                <a:schemeClr val="bg1"/>
              </a:solidFill>
              <a:latin typeface="ITC Giovanni Std Black" panose="02020A0308050B020303" pitchFamily="18" charset="0"/>
            </a:endParaRPr>
          </a:p>
        </p:txBody>
      </p:sp>
      <p:cxnSp>
        <p:nvCxnSpPr>
          <p:cNvPr id="10" name="Straight Connector 9">
            <a:extLst>
              <a:ext uri="{FF2B5EF4-FFF2-40B4-BE49-F238E27FC236}">
                <a16:creationId xmlns:a16="http://schemas.microsoft.com/office/drawing/2014/main" id="{AA6E104A-33FD-403B-91DE-6B75405D98AB}"/>
              </a:ext>
            </a:extLst>
          </p:cNvPr>
          <p:cNvCxnSpPr/>
          <p:nvPr/>
        </p:nvCxnSpPr>
        <p:spPr>
          <a:xfrm flipH="1">
            <a:off x="698988" y="2677258"/>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6D370A-395F-47C6-B66E-6AF4C95F25C1}"/>
              </a:ext>
            </a:extLst>
          </p:cNvPr>
          <p:cNvCxnSpPr/>
          <p:nvPr/>
        </p:nvCxnSpPr>
        <p:spPr>
          <a:xfrm flipH="1">
            <a:off x="698988" y="3915508"/>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5F997B7-A0A3-40A7-8BC8-809DE07FFEDB}"/>
              </a:ext>
            </a:extLst>
          </p:cNvPr>
          <p:cNvSpPr txBox="1"/>
          <p:nvPr/>
        </p:nvSpPr>
        <p:spPr>
          <a:xfrm>
            <a:off x="663819" y="4208757"/>
            <a:ext cx="10827727" cy="1754326"/>
          </a:xfrm>
          <a:prstGeom prst="rect">
            <a:avLst/>
          </a:prstGeom>
          <a:noFill/>
        </p:spPr>
        <p:txBody>
          <a:bodyPr wrap="square" rtlCol="0">
            <a:spAutoFit/>
          </a:bodyPr>
          <a:lstStyle/>
          <a:p>
            <a:pPr algn="ctr"/>
            <a:r>
              <a:rPr lang="en-US" b="1" dirty="0">
                <a:solidFill>
                  <a:schemeClr val="bg1">
                    <a:lumMod val="85000"/>
                  </a:schemeClr>
                </a:solidFill>
                <a:latin typeface="Arial" panose="020B0604020202020204" pitchFamily="34" charset="0"/>
                <a:cs typeface="Arial" panose="020B0604020202020204" pitchFamily="34" charset="0"/>
              </a:rPr>
              <a:t>Presented by Kenneth Jones, Member, Stillman School of Business, Seton Hall University</a:t>
            </a:r>
          </a:p>
          <a:p>
            <a:pPr algn="ctr"/>
            <a:endParaRPr lang="en-US" b="1" dirty="0">
              <a:solidFill>
                <a:schemeClr val="bg1">
                  <a:lumMod val="85000"/>
                </a:schemeClr>
              </a:solidFill>
              <a:latin typeface="Arial" panose="020B0604020202020204" pitchFamily="34" charset="0"/>
              <a:cs typeface="Arial" panose="020B0604020202020204" pitchFamily="34" charset="0"/>
            </a:endParaRPr>
          </a:p>
          <a:p>
            <a:pPr algn="ctr"/>
            <a:r>
              <a:rPr lang="en-US" b="1" dirty="0">
                <a:solidFill>
                  <a:schemeClr val="bg1">
                    <a:lumMod val="85000"/>
                  </a:schemeClr>
                </a:solidFill>
                <a:latin typeface="Arial" panose="020B0604020202020204" pitchFamily="34" charset="0"/>
                <a:cs typeface="Arial" panose="020B0604020202020204" pitchFamily="34" charset="0"/>
              </a:rPr>
              <a:t>September 27, 2024</a:t>
            </a:r>
          </a:p>
          <a:p>
            <a:pPr algn="ctr"/>
            <a:endParaRPr lang="en-US" b="1" dirty="0">
              <a:solidFill>
                <a:schemeClr val="bg1">
                  <a:lumMod val="85000"/>
                </a:schemeClr>
              </a:solidFill>
              <a:latin typeface="Arial" panose="020B0604020202020204" pitchFamily="34" charset="0"/>
              <a:cs typeface="Arial" panose="020B0604020202020204" pitchFamily="34" charset="0"/>
            </a:endParaRPr>
          </a:p>
          <a:p>
            <a:pPr algn="ctr"/>
            <a:r>
              <a:rPr lang="en-US" b="1" dirty="0">
                <a:solidFill>
                  <a:schemeClr val="bg1">
                    <a:lumMod val="85000"/>
                  </a:schemeClr>
                </a:solidFill>
                <a:latin typeface="Arial" panose="020B0604020202020204" pitchFamily="34" charset="0"/>
                <a:cs typeface="Arial" panose="020B0604020202020204" pitchFamily="34" charset="0"/>
              </a:rPr>
              <a:t>Center For Faculty Development</a:t>
            </a:r>
          </a:p>
          <a:p>
            <a:pPr algn="ctr"/>
            <a:endParaRPr lang="en-US" dirty="0"/>
          </a:p>
        </p:txBody>
      </p:sp>
    </p:spTree>
    <p:extLst>
      <p:ext uri="{BB962C8B-B14F-4D97-AF65-F5344CB8AC3E}">
        <p14:creationId xmlns:p14="http://schemas.microsoft.com/office/powerpoint/2010/main" val="3368358124"/>
      </p:ext>
    </p:extLst>
  </p:cSld>
  <p:clrMapOvr>
    <a:masterClrMapping/>
  </p:clrMapOvr>
  <mc:AlternateContent xmlns:mc="http://schemas.openxmlformats.org/markup-compatibility/2006" xmlns:p14="http://schemas.microsoft.com/office/powerpoint/2010/main">
    <mc:Choice Requires="p14">
      <p:transition spd="slow" p14:dur="2000" advTm="6960"/>
    </mc:Choice>
    <mc:Fallback xmlns="">
      <p:transition spd="slow" advTm="69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153AC-3EB9-4654-B338-CE43015F8F9C}"/>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EB8C8DAD-F496-535B-E283-26BAC319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0378347A-8E43-A7B2-5AD9-86E8DA75041C}"/>
              </a:ext>
            </a:extLst>
          </p:cNvPr>
          <p:cNvSpPr txBox="1"/>
          <p:nvPr/>
        </p:nvSpPr>
        <p:spPr>
          <a:xfrm>
            <a:off x="739286" y="595776"/>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Developing Useful Content</a:t>
            </a:r>
          </a:p>
        </p:txBody>
      </p:sp>
      <p:cxnSp>
        <p:nvCxnSpPr>
          <p:cNvPr id="10" name="Straight Connector 9">
            <a:extLst>
              <a:ext uri="{FF2B5EF4-FFF2-40B4-BE49-F238E27FC236}">
                <a16:creationId xmlns:a16="http://schemas.microsoft.com/office/drawing/2014/main" id="{5338C6BF-03F6-5D77-F5F5-5BB374FF7785}"/>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8B9025-F019-73D7-E8A5-9C8D078627EC}"/>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5793F5-CCE3-C485-764D-B8FC05C53B79}"/>
              </a:ext>
            </a:extLst>
          </p:cNvPr>
          <p:cNvSpPr txBox="1"/>
          <p:nvPr/>
        </p:nvSpPr>
        <p:spPr>
          <a:xfrm>
            <a:off x="5405701" y="1966307"/>
            <a:ext cx="6409797" cy="603242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200" b="1" dirty="0">
                <a:solidFill>
                  <a:schemeClr val="bg1"/>
                </a:solidFill>
                <a:latin typeface="ITC Giovanni Std Black" panose="02020A0308050B020303"/>
                <a:cs typeface="Arial" panose="020B0604020202020204" pitchFamily="34" charset="0"/>
              </a:rPr>
              <a:t>Written content (published papers/research, self-published, LinkedIn creator tools)</a:t>
            </a:r>
          </a:p>
          <a:p>
            <a:pPr marL="285750" indent="-285750">
              <a:spcBef>
                <a:spcPts val="600"/>
              </a:spcBef>
              <a:buFont typeface="Arial" panose="020B0604020202020204" pitchFamily="34" charset="0"/>
              <a:buChar char="•"/>
            </a:pPr>
            <a:r>
              <a:rPr lang="en-US" sz="2200" b="1" dirty="0">
                <a:solidFill>
                  <a:schemeClr val="bg1"/>
                </a:solidFill>
                <a:latin typeface="ITC Giovanni Std Black" panose="02020A0308050B020303"/>
                <a:cs typeface="Arial" panose="020B0604020202020204" pitchFamily="34" charset="0"/>
              </a:rPr>
              <a:t>Multimedia - presentations / podcasts </a:t>
            </a:r>
          </a:p>
          <a:p>
            <a:pPr marL="285750" indent="-285750">
              <a:spcBef>
                <a:spcPts val="600"/>
              </a:spcBef>
              <a:buFont typeface="Arial" panose="020B0604020202020204" pitchFamily="34" charset="0"/>
              <a:buChar char="•"/>
            </a:pPr>
            <a:r>
              <a:rPr lang="en-US" sz="2200" b="1" dirty="0">
                <a:solidFill>
                  <a:schemeClr val="bg1"/>
                </a:solidFill>
                <a:latin typeface="ITC Giovanni Std Black" panose="02020A0308050B020303"/>
                <a:cs typeface="Arial" panose="020B0604020202020204" pitchFamily="34" charset="0"/>
              </a:rPr>
              <a:t>Indirect content</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Contributing / commenting on others’ content	</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Endorsing others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Securing third party endorsements (gold standard)</a:t>
            </a:r>
          </a:p>
          <a:p>
            <a:pPr marL="285750" indent="-285750">
              <a:spcBef>
                <a:spcPts val="600"/>
              </a:spcBef>
              <a:buFont typeface="Arial" panose="020B0604020202020204" pitchFamily="34" charset="0"/>
              <a:buChar char="•"/>
            </a:pPr>
            <a:r>
              <a:rPr lang="en-US" sz="2200" b="1" dirty="0">
                <a:solidFill>
                  <a:schemeClr val="bg1"/>
                </a:solidFill>
                <a:latin typeface="ITC Giovanni Std Black" panose="02020A0308050B020303"/>
                <a:cs typeface="Arial" panose="020B0604020202020204" pitchFamily="34" charset="0"/>
              </a:rPr>
              <a:t>Start now – building content library takes years </a:t>
            </a:r>
          </a:p>
          <a:p>
            <a:pPr marL="285750" indent="-285750">
              <a:spcBef>
                <a:spcPts val="600"/>
              </a:spcBef>
              <a:buFont typeface="Arial" panose="020B0604020202020204" pitchFamily="34" charset="0"/>
              <a:buChar char="•"/>
            </a:pPr>
            <a:r>
              <a:rPr lang="en-US" sz="2200" b="1" dirty="0">
                <a:solidFill>
                  <a:schemeClr val="bg1"/>
                </a:solidFill>
                <a:latin typeface="ITC Giovanni Std Black" panose="02020A0308050B020303"/>
                <a:cs typeface="Arial" panose="020B0604020202020204" pitchFamily="34" charset="0"/>
              </a:rPr>
              <a:t>Key Takeaway:   LinkedIn can greatly increase the exposure, scope and reach of any content you create. </a:t>
            </a:r>
          </a:p>
          <a:p>
            <a:pPr marL="285750" indent="-285750">
              <a:spcBef>
                <a:spcPts val="600"/>
              </a:spcBef>
              <a:buFont typeface="Arial" panose="020B0604020202020204" pitchFamily="34" charset="0"/>
              <a:buChar char="•"/>
            </a:pPr>
            <a:endParaRPr lang="en-US" sz="2400" b="1" dirty="0">
              <a:solidFill>
                <a:schemeClr val="bg1"/>
              </a:solidFill>
              <a:latin typeface="ITC Giovanni Std Black" panose="02020A0308050B020303"/>
              <a:cs typeface="Arial" panose="020B0604020202020204" pitchFamily="34" charset="0"/>
            </a:endParaRPr>
          </a:p>
          <a:p>
            <a:pPr marL="742950" lvl="1"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a:p>
            <a:pPr marL="285750"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p:txBody>
      </p:sp>
      <p:pic>
        <p:nvPicPr>
          <p:cNvPr id="1026" name="Picture 2">
            <a:extLst>
              <a:ext uri="{FF2B5EF4-FFF2-40B4-BE49-F238E27FC236}">
                <a16:creationId xmlns:a16="http://schemas.microsoft.com/office/drawing/2014/main" id="{507FB644-1F11-3C46-E15D-41A400024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726" y="3061100"/>
            <a:ext cx="3795685" cy="199772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EAC724C-F21D-4576-1B4D-568AB6F8FF9C}"/>
              </a:ext>
            </a:extLst>
          </p:cNvPr>
          <p:cNvSpPr>
            <a:spLocks noGrp="1"/>
          </p:cNvSpPr>
          <p:nvPr>
            <p:ph type="dt" sz="half" idx="10"/>
          </p:nvPr>
        </p:nvSpPr>
        <p:spPr/>
        <p:txBody>
          <a:bodyPr/>
          <a:lstStyle/>
          <a:p>
            <a:fld id="{19683AC3-F793-4F82-BC20-93D980A7D57F}" type="datetime1">
              <a:rPr lang="en-US" smtClean="0"/>
              <a:t>2/27/2024</a:t>
            </a:fld>
            <a:endParaRPr lang="en-US"/>
          </a:p>
        </p:txBody>
      </p:sp>
      <p:sp>
        <p:nvSpPr>
          <p:cNvPr id="3" name="Slide Number Placeholder 2">
            <a:extLst>
              <a:ext uri="{FF2B5EF4-FFF2-40B4-BE49-F238E27FC236}">
                <a16:creationId xmlns:a16="http://schemas.microsoft.com/office/drawing/2014/main" id="{98B33759-1914-39AE-A9B1-5F3328ACD37F}"/>
              </a:ext>
            </a:extLst>
          </p:cNvPr>
          <p:cNvSpPr>
            <a:spLocks noGrp="1"/>
          </p:cNvSpPr>
          <p:nvPr>
            <p:ph type="sldNum" sz="quarter" idx="12"/>
          </p:nvPr>
        </p:nvSpPr>
        <p:spPr/>
        <p:txBody>
          <a:bodyPr/>
          <a:lstStyle/>
          <a:p>
            <a:fld id="{FDED9FF8-B017-4024-AC05-8962FF81201C}" type="slidenum">
              <a:rPr lang="en-US" smtClean="0"/>
              <a:t>10</a:t>
            </a:fld>
            <a:endParaRPr lang="en-US"/>
          </a:p>
        </p:txBody>
      </p:sp>
    </p:spTree>
    <p:extLst>
      <p:ext uri="{BB962C8B-B14F-4D97-AF65-F5344CB8AC3E}">
        <p14:creationId xmlns:p14="http://schemas.microsoft.com/office/powerpoint/2010/main" val="2485032572"/>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drawing&#10;&#10;Description automatically generated">
            <a:extLst>
              <a:ext uri="{FF2B5EF4-FFF2-40B4-BE49-F238E27FC236}">
                <a16:creationId xmlns:a16="http://schemas.microsoft.com/office/drawing/2014/main" id="{46357D83-C532-475C-93C1-4BB98EA2D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151"/>
            <a:ext cx="2088005" cy="700653"/>
          </a:xfrm>
          <a:prstGeom prst="rect">
            <a:avLst/>
          </a:prstGeom>
        </p:spPr>
      </p:pic>
      <p:sp>
        <p:nvSpPr>
          <p:cNvPr id="5" name="TextBox 4">
            <a:extLst>
              <a:ext uri="{FF2B5EF4-FFF2-40B4-BE49-F238E27FC236}">
                <a16:creationId xmlns:a16="http://schemas.microsoft.com/office/drawing/2014/main" id="{04A068A4-22FA-4ED3-A0E0-691F6BB499ED}"/>
              </a:ext>
            </a:extLst>
          </p:cNvPr>
          <p:cNvSpPr txBox="1"/>
          <p:nvPr/>
        </p:nvSpPr>
        <p:spPr>
          <a:xfrm>
            <a:off x="698057" y="602174"/>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Building A Network</a:t>
            </a:r>
          </a:p>
        </p:txBody>
      </p:sp>
      <p:cxnSp>
        <p:nvCxnSpPr>
          <p:cNvPr id="10" name="Straight Connector 9">
            <a:extLst>
              <a:ext uri="{FF2B5EF4-FFF2-40B4-BE49-F238E27FC236}">
                <a16:creationId xmlns:a16="http://schemas.microsoft.com/office/drawing/2014/main" id="{AA6E104A-33FD-403B-91DE-6B75405D98AB}"/>
              </a:ext>
            </a:extLst>
          </p:cNvPr>
          <p:cNvCxnSpPr/>
          <p:nvPr/>
        </p:nvCxnSpPr>
        <p:spPr>
          <a:xfrm flipH="1">
            <a:off x="698057" y="1561827"/>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6D370A-395F-47C6-B66E-6AF4C95F25C1}"/>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1713235-4913-46BC-B54A-D8A0F00E8FC3}"/>
              </a:ext>
            </a:extLst>
          </p:cNvPr>
          <p:cNvGrpSpPr/>
          <p:nvPr/>
        </p:nvGrpSpPr>
        <p:grpSpPr>
          <a:xfrm>
            <a:off x="698057" y="1909479"/>
            <a:ext cx="3995615" cy="1121031"/>
            <a:chOff x="0" y="0"/>
            <a:chExt cx="7880655" cy="2338534"/>
          </a:xfrm>
          <a:solidFill>
            <a:schemeClr val="tx2">
              <a:lumMod val="60000"/>
              <a:lumOff val="40000"/>
            </a:schemeClr>
          </a:solidFill>
        </p:grpSpPr>
        <p:sp>
          <p:nvSpPr>
            <p:cNvPr id="16" name="Rectangle: Rounded Corners 15">
              <a:extLst>
                <a:ext uri="{FF2B5EF4-FFF2-40B4-BE49-F238E27FC236}">
                  <a16:creationId xmlns:a16="http://schemas.microsoft.com/office/drawing/2014/main" id="{4BBB8A53-ADC8-41BE-9AD0-DA5DF47E3BE1}"/>
                </a:ext>
              </a:extLst>
            </p:cNvPr>
            <p:cNvSpPr/>
            <p:nvPr/>
          </p:nvSpPr>
          <p:spPr>
            <a:xfrm>
              <a:off x="0" y="0"/>
              <a:ext cx="7880655" cy="233853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8374E385-9B13-4BC3-BEF3-857C32FDD1B5}"/>
                </a:ext>
              </a:extLst>
            </p:cNvPr>
            <p:cNvSpPr txBox="1"/>
            <p:nvPr/>
          </p:nvSpPr>
          <p:spPr>
            <a:xfrm>
              <a:off x="68493" y="68494"/>
              <a:ext cx="7139346" cy="22015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b="1" dirty="0">
                  <a:latin typeface="ITC Giovanni Std Black" panose="02020A0308050B020303"/>
                </a:rPr>
                <a:t>DEFINE TARGET MARKET – SHORT AND TERM</a:t>
              </a:r>
              <a:endParaRPr lang="en-US" b="1" kern="1200" dirty="0">
                <a:latin typeface="ITC Giovanni Std Black" panose="02020A0308050B020303"/>
              </a:endParaRPr>
            </a:p>
          </p:txBody>
        </p:sp>
      </p:grpSp>
      <p:grpSp>
        <p:nvGrpSpPr>
          <p:cNvPr id="18" name="Group 17">
            <a:extLst>
              <a:ext uri="{FF2B5EF4-FFF2-40B4-BE49-F238E27FC236}">
                <a16:creationId xmlns:a16="http://schemas.microsoft.com/office/drawing/2014/main" id="{59C9233A-DB2C-4F23-AD84-97F8B43147F0}"/>
              </a:ext>
            </a:extLst>
          </p:cNvPr>
          <p:cNvGrpSpPr/>
          <p:nvPr/>
        </p:nvGrpSpPr>
        <p:grpSpPr>
          <a:xfrm>
            <a:off x="2542664" y="3185909"/>
            <a:ext cx="3995615" cy="1121031"/>
            <a:chOff x="0" y="0"/>
            <a:chExt cx="7880655" cy="2338534"/>
          </a:xfrm>
          <a:solidFill>
            <a:schemeClr val="accent1">
              <a:lumMod val="60000"/>
              <a:lumOff val="40000"/>
            </a:schemeClr>
          </a:solidFill>
        </p:grpSpPr>
        <p:sp>
          <p:nvSpPr>
            <p:cNvPr id="19" name="Rectangle: Rounded Corners 18">
              <a:extLst>
                <a:ext uri="{FF2B5EF4-FFF2-40B4-BE49-F238E27FC236}">
                  <a16:creationId xmlns:a16="http://schemas.microsoft.com/office/drawing/2014/main" id="{34FC58FF-D172-416B-871A-8EFA244A5B42}"/>
                </a:ext>
              </a:extLst>
            </p:cNvPr>
            <p:cNvSpPr/>
            <p:nvPr/>
          </p:nvSpPr>
          <p:spPr>
            <a:xfrm>
              <a:off x="0" y="0"/>
              <a:ext cx="7880655" cy="233853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BCE8074B-31B9-4E97-9C0A-69426EAB7278}"/>
                </a:ext>
              </a:extLst>
            </p:cNvPr>
            <p:cNvSpPr txBox="1"/>
            <p:nvPr/>
          </p:nvSpPr>
          <p:spPr>
            <a:xfrm>
              <a:off x="68493" y="68493"/>
              <a:ext cx="5357194" cy="22015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b="1" kern="1200" dirty="0">
                  <a:latin typeface="ITC Giovanni Std Black" panose="02020A0308050B020303"/>
                </a:rPr>
                <a:t>DEVELOP CONTENT TO ATTRACT CONTACTS</a:t>
              </a:r>
            </a:p>
          </p:txBody>
        </p:sp>
      </p:grpSp>
      <p:grpSp>
        <p:nvGrpSpPr>
          <p:cNvPr id="21" name="Group 20">
            <a:extLst>
              <a:ext uri="{FF2B5EF4-FFF2-40B4-BE49-F238E27FC236}">
                <a16:creationId xmlns:a16="http://schemas.microsoft.com/office/drawing/2014/main" id="{873BEA63-6313-405F-8BDE-3D6196FE78F1}"/>
              </a:ext>
            </a:extLst>
          </p:cNvPr>
          <p:cNvGrpSpPr/>
          <p:nvPr/>
        </p:nvGrpSpPr>
        <p:grpSpPr>
          <a:xfrm>
            <a:off x="7095910" y="5618559"/>
            <a:ext cx="3995615" cy="1121031"/>
            <a:chOff x="0" y="0"/>
            <a:chExt cx="7880655" cy="2338534"/>
          </a:xfrm>
          <a:solidFill>
            <a:schemeClr val="tx2">
              <a:lumMod val="75000"/>
            </a:schemeClr>
          </a:solidFill>
        </p:grpSpPr>
        <p:sp>
          <p:nvSpPr>
            <p:cNvPr id="22" name="Rectangle: Rounded Corners 21">
              <a:extLst>
                <a:ext uri="{FF2B5EF4-FFF2-40B4-BE49-F238E27FC236}">
                  <a16:creationId xmlns:a16="http://schemas.microsoft.com/office/drawing/2014/main" id="{CF7F333A-58CC-4219-80F5-E831486C5ECB}"/>
                </a:ext>
              </a:extLst>
            </p:cNvPr>
            <p:cNvSpPr/>
            <p:nvPr/>
          </p:nvSpPr>
          <p:spPr>
            <a:xfrm>
              <a:off x="0" y="0"/>
              <a:ext cx="7880655" cy="233853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E5B2F5CB-338E-4354-A3AD-B712FEB7B5B1}"/>
                </a:ext>
              </a:extLst>
            </p:cNvPr>
            <p:cNvSpPr txBox="1"/>
            <p:nvPr/>
          </p:nvSpPr>
          <p:spPr>
            <a:xfrm>
              <a:off x="68493" y="68494"/>
              <a:ext cx="7549095" cy="22015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b="1" kern="1200" dirty="0">
                  <a:latin typeface="ITC Giovanni Std Black" panose="02020A0308050B020303"/>
                </a:rPr>
                <a:t>CONTINUAL FOCUS – MAKE PART OF PROFESSIONAL LIFE</a:t>
              </a:r>
              <a:endParaRPr lang="en-US" kern="1200" dirty="0"/>
            </a:p>
          </p:txBody>
        </p:sp>
      </p:grpSp>
      <p:grpSp>
        <p:nvGrpSpPr>
          <p:cNvPr id="8" name="Group 7">
            <a:extLst>
              <a:ext uri="{FF2B5EF4-FFF2-40B4-BE49-F238E27FC236}">
                <a16:creationId xmlns:a16="http://schemas.microsoft.com/office/drawing/2014/main" id="{491D5D21-DA99-7A2F-EA63-166D5B7C8EA3}"/>
              </a:ext>
            </a:extLst>
          </p:cNvPr>
          <p:cNvGrpSpPr/>
          <p:nvPr/>
        </p:nvGrpSpPr>
        <p:grpSpPr>
          <a:xfrm>
            <a:off x="4834810" y="4439714"/>
            <a:ext cx="4631603" cy="1121031"/>
            <a:chOff x="0" y="0"/>
            <a:chExt cx="7880655" cy="2338534"/>
          </a:xfrm>
          <a:solidFill>
            <a:schemeClr val="tx2">
              <a:lumMod val="75000"/>
            </a:schemeClr>
          </a:solidFill>
        </p:grpSpPr>
        <p:sp>
          <p:nvSpPr>
            <p:cNvPr id="9" name="Rectangle: Rounded Corners 8">
              <a:extLst>
                <a:ext uri="{FF2B5EF4-FFF2-40B4-BE49-F238E27FC236}">
                  <a16:creationId xmlns:a16="http://schemas.microsoft.com/office/drawing/2014/main" id="{5A244D86-2F09-32EE-78D3-A278E8AAB5AF}"/>
                </a:ext>
              </a:extLst>
            </p:cNvPr>
            <p:cNvSpPr/>
            <p:nvPr/>
          </p:nvSpPr>
          <p:spPr>
            <a:xfrm>
              <a:off x="0" y="0"/>
              <a:ext cx="7880655" cy="233853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4505A32D-16C1-A715-7F90-D47AA49AC43C}"/>
                </a:ext>
              </a:extLst>
            </p:cNvPr>
            <p:cNvSpPr txBox="1"/>
            <p:nvPr/>
          </p:nvSpPr>
          <p:spPr>
            <a:xfrm>
              <a:off x="68495" y="68494"/>
              <a:ext cx="7812160" cy="2201549"/>
            </a:xfrm>
            <a:prstGeom prst="rect">
              <a:avLst/>
            </a:prstGeom>
            <a:solidFill>
              <a:schemeClr val="bg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b="1" kern="1200" dirty="0">
                  <a:latin typeface="ITC Giovanni Std Black" panose="02020A0308050B020303"/>
                </a:rPr>
                <a:t>THINK OUTSIDE THE BOX – CONNECT WITH INDUSTRY, ACADEMICS, STUDENTS, OTHER</a:t>
              </a:r>
              <a:endParaRPr lang="en-US" kern="1200" dirty="0"/>
            </a:p>
          </p:txBody>
        </p:sp>
      </p:grpSp>
      <p:pic>
        <p:nvPicPr>
          <p:cNvPr id="2050" name="Picture 2" descr="Business people shaking hands in the office hallway">
            <a:extLst>
              <a:ext uri="{FF2B5EF4-FFF2-40B4-BE49-F238E27FC236}">
                <a16:creationId xmlns:a16="http://schemas.microsoft.com/office/drawing/2014/main" id="{C74BBCE1-EE2E-CF8A-D0DF-FF96B4C7D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943" y="1812645"/>
            <a:ext cx="2871069" cy="1914046"/>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E0696E8E-6E76-3DFD-52CB-06FFBF5B1F2D}"/>
              </a:ext>
            </a:extLst>
          </p:cNvPr>
          <p:cNvSpPr>
            <a:spLocks noGrp="1"/>
          </p:cNvSpPr>
          <p:nvPr>
            <p:ph type="sldNum" sz="quarter" idx="12"/>
          </p:nvPr>
        </p:nvSpPr>
        <p:spPr/>
        <p:txBody>
          <a:bodyPr/>
          <a:lstStyle/>
          <a:p>
            <a:fld id="{FDED9FF8-B017-4024-AC05-8962FF81201C}" type="slidenum">
              <a:rPr lang="en-US" smtClean="0"/>
              <a:t>11</a:t>
            </a:fld>
            <a:endParaRPr lang="en-US"/>
          </a:p>
        </p:txBody>
      </p:sp>
      <p:sp>
        <p:nvSpPr>
          <p:cNvPr id="14" name="Date Placeholder 13">
            <a:extLst>
              <a:ext uri="{FF2B5EF4-FFF2-40B4-BE49-F238E27FC236}">
                <a16:creationId xmlns:a16="http://schemas.microsoft.com/office/drawing/2014/main" id="{112CFD28-4631-F588-C88C-1A5FF9CF982D}"/>
              </a:ext>
            </a:extLst>
          </p:cNvPr>
          <p:cNvSpPr>
            <a:spLocks noGrp="1"/>
          </p:cNvSpPr>
          <p:nvPr>
            <p:ph type="dt" sz="half" idx="10"/>
          </p:nvPr>
        </p:nvSpPr>
        <p:spPr/>
        <p:txBody>
          <a:bodyPr/>
          <a:lstStyle/>
          <a:p>
            <a:fld id="{7F4A8DBE-9780-44BE-81A8-5C01C32C1688}" type="datetime1">
              <a:rPr lang="en-US" smtClean="0"/>
              <a:t>2/27/2024</a:t>
            </a:fld>
            <a:endParaRPr lang="en-US"/>
          </a:p>
        </p:txBody>
      </p:sp>
    </p:spTree>
    <p:extLst>
      <p:ext uri="{BB962C8B-B14F-4D97-AF65-F5344CB8AC3E}">
        <p14:creationId xmlns:p14="http://schemas.microsoft.com/office/powerpoint/2010/main" val="1564518947"/>
      </p:ext>
    </p:extLst>
  </p:cSld>
  <p:clrMapOvr>
    <a:masterClrMapping/>
  </p:clrMapOvr>
  <mc:AlternateContent xmlns:mc="http://schemas.openxmlformats.org/markup-compatibility/2006" xmlns:p14="http://schemas.microsoft.com/office/powerpoint/2010/main">
    <mc:Choice Requires="p14">
      <p:transition spd="slow" p14:dur="2000" advTm="1214"/>
    </mc:Choice>
    <mc:Fallback xmlns="">
      <p:transition spd="slow" advTm="12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AA6E-56EA-FA33-AFC3-EAA9D0F1750F}"/>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83FF8B68-EBEA-EE52-963B-D5B94F8BA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20E2AEFB-315F-F86B-004B-FDF934BF05D1}"/>
              </a:ext>
            </a:extLst>
          </p:cNvPr>
          <p:cNvSpPr txBox="1"/>
          <p:nvPr/>
        </p:nvSpPr>
        <p:spPr>
          <a:xfrm>
            <a:off x="739286" y="597888"/>
            <a:ext cx="7668725" cy="707886"/>
          </a:xfrm>
          <a:prstGeom prst="rect">
            <a:avLst/>
          </a:prstGeom>
          <a:noFill/>
        </p:spPr>
        <p:txBody>
          <a:bodyPr wrap="square" rtlCol="0">
            <a:spAutoFit/>
          </a:bodyPr>
          <a:lstStyle/>
          <a:p>
            <a:r>
              <a:rPr lang="en-US" sz="4000" dirty="0">
                <a:solidFill>
                  <a:schemeClr val="bg1"/>
                </a:solidFill>
                <a:latin typeface="ITC Giovanni Std Black" panose="02020A0308050B020303" pitchFamily="18" charset="0"/>
              </a:rPr>
              <a:t>Mutually Beneficial Relationships</a:t>
            </a:r>
          </a:p>
        </p:txBody>
      </p:sp>
      <p:cxnSp>
        <p:nvCxnSpPr>
          <p:cNvPr id="10" name="Straight Connector 9">
            <a:extLst>
              <a:ext uri="{FF2B5EF4-FFF2-40B4-BE49-F238E27FC236}">
                <a16:creationId xmlns:a16="http://schemas.microsoft.com/office/drawing/2014/main" id="{C8F5CB7D-9614-5B34-1DA7-08693AA950E7}"/>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930CB7-880A-A1CF-603E-17F379D626B4}"/>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63E0C59-44B0-2924-3C94-E948204EC42A}"/>
              </a:ext>
            </a:extLst>
          </p:cNvPr>
          <p:cNvSpPr txBox="1"/>
          <p:nvPr/>
        </p:nvSpPr>
        <p:spPr>
          <a:xfrm>
            <a:off x="5221224" y="2148842"/>
            <a:ext cx="6692560" cy="4065558"/>
          </a:xfrm>
          <a:prstGeom prst="rect">
            <a:avLst/>
          </a:prstGeom>
          <a:noFill/>
        </p:spPr>
        <p:txBody>
          <a:bodyPr wrap="square" rtlCol="0">
            <a:spAutoFit/>
          </a:bodyPr>
          <a:lstStyle/>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What are some key qualities to try and convey on the platform</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Humility</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Engagement / responsiveness</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Teamwork</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Be thankful, appreciative, complimentary</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Ask what you can do to help others</a:t>
            </a: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Key Takeaway.  Show the same characteristics on LinkedIn you would in the classroom, meetings, professional life, etc. </a:t>
            </a:r>
          </a:p>
        </p:txBody>
      </p:sp>
      <p:pic>
        <p:nvPicPr>
          <p:cNvPr id="1026" name="Picture 2">
            <a:extLst>
              <a:ext uri="{FF2B5EF4-FFF2-40B4-BE49-F238E27FC236}">
                <a16:creationId xmlns:a16="http://schemas.microsoft.com/office/drawing/2014/main" id="{4A18AFF6-2AA9-7E81-80CD-98F2F72C8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4122" y="2887463"/>
            <a:ext cx="3982290" cy="224003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C2458F1-FA2E-B3BD-23B6-79C63545D50E}"/>
              </a:ext>
            </a:extLst>
          </p:cNvPr>
          <p:cNvSpPr>
            <a:spLocks noGrp="1"/>
          </p:cNvSpPr>
          <p:nvPr>
            <p:ph type="dt" sz="half" idx="10"/>
          </p:nvPr>
        </p:nvSpPr>
        <p:spPr/>
        <p:txBody>
          <a:bodyPr/>
          <a:lstStyle/>
          <a:p>
            <a:fld id="{42F36B76-D1D6-46FC-9E37-3E51ECC9CB67}" type="datetime1">
              <a:rPr lang="en-US" smtClean="0"/>
              <a:t>2/27/2024</a:t>
            </a:fld>
            <a:endParaRPr lang="en-US"/>
          </a:p>
        </p:txBody>
      </p:sp>
      <p:sp>
        <p:nvSpPr>
          <p:cNvPr id="3" name="Slide Number Placeholder 2">
            <a:extLst>
              <a:ext uri="{FF2B5EF4-FFF2-40B4-BE49-F238E27FC236}">
                <a16:creationId xmlns:a16="http://schemas.microsoft.com/office/drawing/2014/main" id="{7B78616F-ED7C-7637-F2D1-2D9CF3EA65A4}"/>
              </a:ext>
            </a:extLst>
          </p:cNvPr>
          <p:cNvSpPr>
            <a:spLocks noGrp="1"/>
          </p:cNvSpPr>
          <p:nvPr>
            <p:ph type="sldNum" sz="quarter" idx="12"/>
          </p:nvPr>
        </p:nvSpPr>
        <p:spPr/>
        <p:txBody>
          <a:bodyPr/>
          <a:lstStyle/>
          <a:p>
            <a:fld id="{FDED9FF8-B017-4024-AC05-8962FF81201C}" type="slidenum">
              <a:rPr lang="en-US" smtClean="0"/>
              <a:t>12</a:t>
            </a:fld>
            <a:endParaRPr lang="en-US"/>
          </a:p>
        </p:txBody>
      </p:sp>
    </p:spTree>
    <p:extLst>
      <p:ext uri="{BB962C8B-B14F-4D97-AF65-F5344CB8AC3E}">
        <p14:creationId xmlns:p14="http://schemas.microsoft.com/office/powerpoint/2010/main" val="2481516364"/>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B6796-E9CE-D1A6-AD93-684317707052}"/>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9CDAE92C-14D6-290E-55AD-9CF4BB7F4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F1957506-6359-5DF5-84AD-5CD0B34432BE}"/>
              </a:ext>
            </a:extLst>
          </p:cNvPr>
          <p:cNvSpPr txBox="1"/>
          <p:nvPr/>
        </p:nvSpPr>
        <p:spPr>
          <a:xfrm>
            <a:off x="698057" y="577188"/>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Leveraging / Building Content</a:t>
            </a:r>
          </a:p>
        </p:txBody>
      </p:sp>
      <p:cxnSp>
        <p:nvCxnSpPr>
          <p:cNvPr id="10" name="Straight Connector 9">
            <a:extLst>
              <a:ext uri="{FF2B5EF4-FFF2-40B4-BE49-F238E27FC236}">
                <a16:creationId xmlns:a16="http://schemas.microsoft.com/office/drawing/2014/main" id="{95200F99-17C7-6BFE-5ED4-C34B503108CF}"/>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F8FBB7-EF1A-F108-1723-94C450A002B0}"/>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2508D5-F153-D826-4846-144CD424F082}"/>
              </a:ext>
            </a:extLst>
          </p:cNvPr>
          <p:cNvSpPr txBox="1"/>
          <p:nvPr/>
        </p:nvSpPr>
        <p:spPr>
          <a:xfrm>
            <a:off x="698057" y="2148345"/>
            <a:ext cx="6615894" cy="430887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Expand value of your content whenever possible</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LinkedIn Groups (Public and Private)</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Re-use / recirculate content, within reasonable amounts of time (e.g. like Facebook memories)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Best practice elements in posts (pictures, links, tags, #hashtags)</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Be open, thank and engage with those who comment on your posts</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Comment on others’ posts to broaden reach</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Contacts can be used for unique purposes – such as recruiting conference speakers</a:t>
            </a:r>
          </a:p>
        </p:txBody>
      </p:sp>
      <p:pic>
        <p:nvPicPr>
          <p:cNvPr id="1026" name="Picture 2">
            <a:extLst>
              <a:ext uri="{FF2B5EF4-FFF2-40B4-BE49-F238E27FC236}">
                <a16:creationId xmlns:a16="http://schemas.microsoft.com/office/drawing/2014/main" id="{96FFAAA3-A4FC-1B50-197D-92F54C55B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889894" y="3060120"/>
            <a:ext cx="3795685" cy="196250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C1562C75-6DB8-4B30-F603-09883523B226}"/>
              </a:ext>
            </a:extLst>
          </p:cNvPr>
          <p:cNvSpPr>
            <a:spLocks noGrp="1"/>
          </p:cNvSpPr>
          <p:nvPr>
            <p:ph type="dt" sz="half" idx="10"/>
          </p:nvPr>
        </p:nvSpPr>
        <p:spPr/>
        <p:txBody>
          <a:bodyPr/>
          <a:lstStyle/>
          <a:p>
            <a:fld id="{9B328CA5-1E65-4862-A6D5-87E74721758A}" type="datetime1">
              <a:rPr lang="en-US" smtClean="0"/>
              <a:t>2/27/2024</a:t>
            </a:fld>
            <a:endParaRPr lang="en-US"/>
          </a:p>
        </p:txBody>
      </p:sp>
      <p:sp>
        <p:nvSpPr>
          <p:cNvPr id="3" name="Slide Number Placeholder 2">
            <a:extLst>
              <a:ext uri="{FF2B5EF4-FFF2-40B4-BE49-F238E27FC236}">
                <a16:creationId xmlns:a16="http://schemas.microsoft.com/office/drawing/2014/main" id="{1317424F-2F1F-41AE-42C9-2608DB6A6E00}"/>
              </a:ext>
            </a:extLst>
          </p:cNvPr>
          <p:cNvSpPr>
            <a:spLocks noGrp="1"/>
          </p:cNvSpPr>
          <p:nvPr>
            <p:ph type="sldNum" sz="quarter" idx="12"/>
          </p:nvPr>
        </p:nvSpPr>
        <p:spPr/>
        <p:txBody>
          <a:bodyPr/>
          <a:lstStyle/>
          <a:p>
            <a:fld id="{FDED9FF8-B017-4024-AC05-8962FF81201C}" type="slidenum">
              <a:rPr lang="en-US" smtClean="0"/>
              <a:t>13</a:t>
            </a:fld>
            <a:endParaRPr lang="en-US"/>
          </a:p>
        </p:txBody>
      </p:sp>
    </p:spTree>
    <p:extLst>
      <p:ext uri="{BB962C8B-B14F-4D97-AF65-F5344CB8AC3E}">
        <p14:creationId xmlns:p14="http://schemas.microsoft.com/office/powerpoint/2010/main" val="1349454578"/>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41794-2AA5-26FE-093C-BD9E8860C057}"/>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865EB190-965F-560A-614E-37C217599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225A609B-133A-22A0-ECEB-30F6F0CCA379}"/>
              </a:ext>
            </a:extLst>
          </p:cNvPr>
          <p:cNvSpPr txBox="1"/>
          <p:nvPr/>
        </p:nvSpPr>
        <p:spPr>
          <a:xfrm>
            <a:off x="698057" y="566791"/>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LinkedIn Algorithms </a:t>
            </a:r>
          </a:p>
        </p:txBody>
      </p:sp>
      <p:cxnSp>
        <p:nvCxnSpPr>
          <p:cNvPr id="10" name="Straight Connector 9">
            <a:extLst>
              <a:ext uri="{FF2B5EF4-FFF2-40B4-BE49-F238E27FC236}">
                <a16:creationId xmlns:a16="http://schemas.microsoft.com/office/drawing/2014/main" id="{48150D16-C3AB-3D70-32F2-E60917194429}"/>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8CC2B5-C67C-0142-A443-CBDFC909FFE3}"/>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2A87DD-8BEF-F084-BAB2-240536C03715}"/>
              </a:ext>
            </a:extLst>
          </p:cNvPr>
          <p:cNvSpPr txBox="1"/>
          <p:nvPr/>
        </p:nvSpPr>
        <p:spPr>
          <a:xfrm>
            <a:off x="4745736" y="2274860"/>
            <a:ext cx="7168048" cy="4678204"/>
          </a:xfrm>
          <a:prstGeom prst="rect">
            <a:avLst/>
          </a:prstGeom>
          <a:noFill/>
        </p:spPr>
        <p:txBody>
          <a:bodyPr wrap="square" rtlCol="0">
            <a:spAutoFit/>
          </a:bodyPr>
          <a:lstStyle/>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Nothing is known.  We can only rely on experts to share what are believed to be best practices </a:t>
            </a:r>
          </a:p>
          <a:p>
            <a:pPr marL="742950" lvl="1" indent="-285750">
              <a:spcBef>
                <a:spcPts val="600"/>
              </a:spcBef>
              <a:buFont typeface="Arial" panose="020B0604020202020204" pitchFamily="34" charset="0"/>
              <a:buChar char="•"/>
            </a:pPr>
            <a:endParaRPr lang="en-US" sz="2400" b="1" dirty="0">
              <a:solidFill>
                <a:schemeClr val="bg1"/>
              </a:solidFill>
              <a:latin typeface="ITC Giovanni Std Black" panose="02020A0308050B020303"/>
              <a:cs typeface="Arial" panose="020B0604020202020204" pitchFamily="34" charset="0"/>
            </a:endParaRP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Here is one of many thoughts and articles on the topic (for reference, not in presentation)</a:t>
            </a:r>
          </a:p>
          <a:p>
            <a:pPr marL="742950" lvl="1" indent="-285750">
              <a:spcBef>
                <a:spcPts val="600"/>
              </a:spcBef>
              <a:buFont typeface="Arial" panose="020B0604020202020204" pitchFamily="34" charset="0"/>
              <a:buChar char="•"/>
            </a:pPr>
            <a:endParaRPr lang="en-US" sz="2400" b="1" dirty="0">
              <a:solidFill>
                <a:schemeClr val="bg1"/>
              </a:solidFill>
              <a:latin typeface="ITC Giovanni Std Black" panose="02020A0308050B020303"/>
              <a:cs typeface="Arial" panose="020B0604020202020204" pitchFamily="34" charset="0"/>
            </a:endParaRP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https://www.linkedin.com/posts/richardvanderblom_algorithm-insights-2024-report-v10-activity-7160527422398844928-VnlE/</a:t>
            </a:r>
          </a:p>
          <a:p>
            <a:pPr marL="742950" lvl="1" indent="-285750">
              <a:spcBef>
                <a:spcPts val="600"/>
              </a:spcBef>
              <a:buFont typeface="Arial" panose="020B0604020202020204" pitchFamily="34" charset="0"/>
              <a:buChar char="•"/>
            </a:pPr>
            <a:endParaRPr lang="en-US" sz="2400" b="1" dirty="0">
              <a:solidFill>
                <a:schemeClr val="bg1"/>
              </a:solidFill>
              <a:latin typeface="ITC Giovanni Std Black" panose="02020A0308050B020303"/>
              <a:cs typeface="Arial" panose="020B0604020202020204" pitchFamily="34" charset="0"/>
            </a:endParaRPr>
          </a:p>
          <a:p>
            <a:pPr marL="285750"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p:txBody>
      </p:sp>
      <p:pic>
        <p:nvPicPr>
          <p:cNvPr id="1026" name="Picture 2">
            <a:extLst>
              <a:ext uri="{FF2B5EF4-FFF2-40B4-BE49-F238E27FC236}">
                <a16:creationId xmlns:a16="http://schemas.microsoft.com/office/drawing/2014/main" id="{215016E2-27B2-8A23-92A7-3ABA19844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726" y="3322487"/>
            <a:ext cx="3795685" cy="147495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671259A5-C103-3154-614E-A7A315C5B1A6}"/>
              </a:ext>
            </a:extLst>
          </p:cNvPr>
          <p:cNvSpPr>
            <a:spLocks noGrp="1"/>
          </p:cNvSpPr>
          <p:nvPr>
            <p:ph type="dt" sz="half" idx="10"/>
          </p:nvPr>
        </p:nvSpPr>
        <p:spPr/>
        <p:txBody>
          <a:bodyPr/>
          <a:lstStyle/>
          <a:p>
            <a:fld id="{9E4EC914-D10D-4CE5-B2C5-E6321DE13618}" type="datetime1">
              <a:rPr lang="en-US" smtClean="0"/>
              <a:t>2/27/2024</a:t>
            </a:fld>
            <a:endParaRPr lang="en-US"/>
          </a:p>
        </p:txBody>
      </p:sp>
      <p:sp>
        <p:nvSpPr>
          <p:cNvPr id="3" name="Slide Number Placeholder 2">
            <a:extLst>
              <a:ext uri="{FF2B5EF4-FFF2-40B4-BE49-F238E27FC236}">
                <a16:creationId xmlns:a16="http://schemas.microsoft.com/office/drawing/2014/main" id="{95CCC9C9-F798-4A9C-AF85-24B9ACEDE96B}"/>
              </a:ext>
            </a:extLst>
          </p:cNvPr>
          <p:cNvSpPr>
            <a:spLocks noGrp="1"/>
          </p:cNvSpPr>
          <p:nvPr>
            <p:ph type="sldNum" sz="quarter" idx="12"/>
          </p:nvPr>
        </p:nvSpPr>
        <p:spPr/>
        <p:txBody>
          <a:bodyPr/>
          <a:lstStyle/>
          <a:p>
            <a:fld id="{FDED9FF8-B017-4024-AC05-8962FF81201C}" type="slidenum">
              <a:rPr lang="en-US" smtClean="0"/>
              <a:t>14</a:t>
            </a:fld>
            <a:endParaRPr lang="en-US"/>
          </a:p>
        </p:txBody>
      </p:sp>
    </p:spTree>
    <p:extLst>
      <p:ext uri="{BB962C8B-B14F-4D97-AF65-F5344CB8AC3E}">
        <p14:creationId xmlns:p14="http://schemas.microsoft.com/office/powerpoint/2010/main" val="375546874"/>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2C6F-8A55-980E-DFC7-29186565C7D0}"/>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BE1E4AA2-28C6-8132-F08F-6F4C2870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6B48338F-1991-362E-64D7-1CFC47B5AB05}"/>
              </a:ext>
            </a:extLst>
          </p:cNvPr>
          <p:cNvSpPr txBox="1"/>
          <p:nvPr/>
        </p:nvSpPr>
        <p:spPr>
          <a:xfrm>
            <a:off x="739286" y="597888"/>
            <a:ext cx="7668725" cy="830997"/>
          </a:xfrm>
          <a:prstGeom prst="rect">
            <a:avLst/>
          </a:prstGeom>
          <a:noFill/>
        </p:spPr>
        <p:txBody>
          <a:bodyPr wrap="square" rtlCol="0">
            <a:spAutoFit/>
          </a:bodyPr>
          <a:lstStyle/>
          <a:p>
            <a:r>
              <a:rPr lang="en-US" sz="4800">
                <a:solidFill>
                  <a:schemeClr val="bg1"/>
                </a:solidFill>
                <a:latin typeface="ITC Giovanni Std Black" panose="02020A0308050B020303" pitchFamily="18" charset="0"/>
              </a:rPr>
              <a:t>For Faculty</a:t>
            </a:r>
            <a:endParaRPr lang="en-US" sz="4800" dirty="0">
              <a:solidFill>
                <a:schemeClr val="bg1"/>
              </a:solidFill>
              <a:latin typeface="ITC Giovanni Std Black" panose="02020A0308050B020303" pitchFamily="18" charset="0"/>
            </a:endParaRPr>
          </a:p>
        </p:txBody>
      </p:sp>
      <p:cxnSp>
        <p:nvCxnSpPr>
          <p:cNvPr id="10" name="Straight Connector 9">
            <a:extLst>
              <a:ext uri="{FF2B5EF4-FFF2-40B4-BE49-F238E27FC236}">
                <a16:creationId xmlns:a16="http://schemas.microsoft.com/office/drawing/2014/main" id="{479B936D-32B5-EF94-5C7A-946A9C988719}"/>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0F9634-D88F-48CE-A2B9-B6440E07F1EB}"/>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FF46A38-D77F-E071-6AAE-3485E8A9A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1732" y="2794001"/>
            <a:ext cx="3964679" cy="24284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xtBox 8">
            <a:extLst>
              <a:ext uri="{FF2B5EF4-FFF2-40B4-BE49-F238E27FC236}">
                <a16:creationId xmlns:a16="http://schemas.microsoft.com/office/drawing/2014/main" id="{24C51E53-431F-3CCB-7CCD-955A0F91EE6C}"/>
              </a:ext>
            </a:extLst>
          </p:cNvPr>
          <p:cNvGraphicFramePr/>
          <p:nvPr>
            <p:extLst>
              <p:ext uri="{D42A27DB-BD31-4B8C-83A1-F6EECF244321}">
                <p14:modId xmlns:p14="http://schemas.microsoft.com/office/powerpoint/2010/main" val="171531904"/>
              </p:ext>
            </p:extLst>
          </p:nvPr>
        </p:nvGraphicFramePr>
        <p:xfrm>
          <a:off x="5288746" y="1859362"/>
          <a:ext cx="6615894" cy="4493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ate Placeholder 1">
            <a:extLst>
              <a:ext uri="{FF2B5EF4-FFF2-40B4-BE49-F238E27FC236}">
                <a16:creationId xmlns:a16="http://schemas.microsoft.com/office/drawing/2014/main" id="{E59440D1-9CCB-8894-A846-EC1624738AD8}"/>
              </a:ext>
            </a:extLst>
          </p:cNvPr>
          <p:cNvSpPr>
            <a:spLocks noGrp="1"/>
          </p:cNvSpPr>
          <p:nvPr>
            <p:ph type="dt" sz="half" idx="10"/>
          </p:nvPr>
        </p:nvSpPr>
        <p:spPr/>
        <p:txBody>
          <a:bodyPr/>
          <a:lstStyle/>
          <a:p>
            <a:fld id="{73A9C329-E7BC-4FD2-8425-DB2C8712E37B}" type="datetime1">
              <a:rPr lang="en-US" smtClean="0"/>
              <a:t>2/27/2024</a:t>
            </a:fld>
            <a:endParaRPr lang="en-US"/>
          </a:p>
        </p:txBody>
      </p:sp>
      <p:sp>
        <p:nvSpPr>
          <p:cNvPr id="3" name="Slide Number Placeholder 2">
            <a:extLst>
              <a:ext uri="{FF2B5EF4-FFF2-40B4-BE49-F238E27FC236}">
                <a16:creationId xmlns:a16="http://schemas.microsoft.com/office/drawing/2014/main" id="{089143E4-2C0B-C98C-3651-C32140BB9683}"/>
              </a:ext>
            </a:extLst>
          </p:cNvPr>
          <p:cNvSpPr>
            <a:spLocks noGrp="1"/>
          </p:cNvSpPr>
          <p:nvPr>
            <p:ph type="sldNum" sz="quarter" idx="12"/>
          </p:nvPr>
        </p:nvSpPr>
        <p:spPr/>
        <p:txBody>
          <a:bodyPr/>
          <a:lstStyle/>
          <a:p>
            <a:fld id="{FDED9FF8-B017-4024-AC05-8962FF81201C}" type="slidenum">
              <a:rPr lang="en-US" smtClean="0"/>
              <a:t>15</a:t>
            </a:fld>
            <a:endParaRPr lang="en-US"/>
          </a:p>
        </p:txBody>
      </p:sp>
    </p:spTree>
    <p:extLst>
      <p:ext uri="{BB962C8B-B14F-4D97-AF65-F5344CB8AC3E}">
        <p14:creationId xmlns:p14="http://schemas.microsoft.com/office/powerpoint/2010/main" val="803326974"/>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D855-623C-3B82-EE5B-E716870772B8}"/>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59F80DA5-BCBB-487B-C57E-EBC3ADDB9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61A1D457-9966-7E9E-7645-C11148BAE256}"/>
              </a:ext>
            </a:extLst>
          </p:cNvPr>
          <p:cNvSpPr txBox="1"/>
          <p:nvPr/>
        </p:nvSpPr>
        <p:spPr>
          <a:xfrm>
            <a:off x="607928" y="595776"/>
            <a:ext cx="8627512"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How Faculty Can Coach Students</a:t>
            </a:r>
          </a:p>
        </p:txBody>
      </p:sp>
      <p:cxnSp>
        <p:nvCxnSpPr>
          <p:cNvPr id="10" name="Straight Connector 9">
            <a:extLst>
              <a:ext uri="{FF2B5EF4-FFF2-40B4-BE49-F238E27FC236}">
                <a16:creationId xmlns:a16="http://schemas.microsoft.com/office/drawing/2014/main" id="{FC065183-DCA2-E077-AEA3-698B829FD4B9}"/>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77F83B-D5E4-7753-D129-16326BAC2295}"/>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BB71CF5-F7E0-1187-71C5-2A7143712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726" y="3068322"/>
            <a:ext cx="4097425" cy="184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xtBox 8">
            <a:extLst>
              <a:ext uri="{FF2B5EF4-FFF2-40B4-BE49-F238E27FC236}">
                <a16:creationId xmlns:a16="http://schemas.microsoft.com/office/drawing/2014/main" id="{763583AE-0207-37A6-459A-67C075580D15}"/>
              </a:ext>
            </a:extLst>
          </p:cNvPr>
          <p:cNvGraphicFramePr/>
          <p:nvPr>
            <p:extLst>
              <p:ext uri="{D42A27DB-BD31-4B8C-83A1-F6EECF244321}">
                <p14:modId xmlns:p14="http://schemas.microsoft.com/office/powerpoint/2010/main" val="2446961008"/>
              </p:ext>
            </p:extLst>
          </p:nvPr>
        </p:nvGraphicFramePr>
        <p:xfrm>
          <a:off x="4352544" y="1544895"/>
          <a:ext cx="7561240" cy="4854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ate Placeholder 1">
            <a:extLst>
              <a:ext uri="{FF2B5EF4-FFF2-40B4-BE49-F238E27FC236}">
                <a16:creationId xmlns:a16="http://schemas.microsoft.com/office/drawing/2014/main" id="{754DC58F-99F9-ED90-161F-4EDFB424A72F}"/>
              </a:ext>
            </a:extLst>
          </p:cNvPr>
          <p:cNvSpPr>
            <a:spLocks noGrp="1"/>
          </p:cNvSpPr>
          <p:nvPr>
            <p:ph type="dt" sz="half" idx="10"/>
          </p:nvPr>
        </p:nvSpPr>
        <p:spPr/>
        <p:txBody>
          <a:bodyPr/>
          <a:lstStyle/>
          <a:p>
            <a:fld id="{13F2ADFC-9326-4C32-9A1A-060E6085594B}" type="datetime1">
              <a:rPr lang="en-US" smtClean="0"/>
              <a:t>2/27/2024</a:t>
            </a:fld>
            <a:endParaRPr lang="en-US"/>
          </a:p>
        </p:txBody>
      </p:sp>
      <p:sp>
        <p:nvSpPr>
          <p:cNvPr id="3" name="Slide Number Placeholder 2">
            <a:extLst>
              <a:ext uri="{FF2B5EF4-FFF2-40B4-BE49-F238E27FC236}">
                <a16:creationId xmlns:a16="http://schemas.microsoft.com/office/drawing/2014/main" id="{F6F3F2B7-8DF4-474E-8C8E-B6CB451ACE8B}"/>
              </a:ext>
            </a:extLst>
          </p:cNvPr>
          <p:cNvSpPr>
            <a:spLocks noGrp="1"/>
          </p:cNvSpPr>
          <p:nvPr>
            <p:ph type="sldNum" sz="quarter" idx="12"/>
          </p:nvPr>
        </p:nvSpPr>
        <p:spPr/>
        <p:txBody>
          <a:bodyPr/>
          <a:lstStyle/>
          <a:p>
            <a:fld id="{FDED9FF8-B017-4024-AC05-8962FF81201C}" type="slidenum">
              <a:rPr lang="en-US" smtClean="0"/>
              <a:t>16</a:t>
            </a:fld>
            <a:endParaRPr lang="en-US"/>
          </a:p>
        </p:txBody>
      </p:sp>
    </p:spTree>
    <p:extLst>
      <p:ext uri="{BB962C8B-B14F-4D97-AF65-F5344CB8AC3E}">
        <p14:creationId xmlns:p14="http://schemas.microsoft.com/office/powerpoint/2010/main" val="2899400020"/>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B690B-9BE4-BAEB-D1FB-D2C4B950F6C7}"/>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89390F80-886C-C4FA-693E-A556ED983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0982DA7D-347C-9C8A-651F-EEFF0F6E7F25}"/>
              </a:ext>
            </a:extLst>
          </p:cNvPr>
          <p:cNvSpPr txBox="1"/>
          <p:nvPr/>
        </p:nvSpPr>
        <p:spPr>
          <a:xfrm>
            <a:off x="830726" y="595776"/>
            <a:ext cx="7668725" cy="830997"/>
          </a:xfrm>
          <a:prstGeom prst="rect">
            <a:avLst/>
          </a:prstGeom>
          <a:noFill/>
        </p:spPr>
        <p:txBody>
          <a:bodyPr wrap="square" rtlCol="0">
            <a:spAutoFit/>
          </a:bodyPr>
          <a:lstStyle/>
          <a:p>
            <a:r>
              <a:rPr lang="en-US" sz="4800">
                <a:solidFill>
                  <a:schemeClr val="bg1"/>
                </a:solidFill>
                <a:latin typeface="ITC Giovanni Std Black" panose="02020A0308050B020303" pitchFamily="18" charset="0"/>
              </a:rPr>
              <a:t>Posting - Best Practices</a:t>
            </a:r>
            <a:endParaRPr lang="en-US" sz="4800" dirty="0">
              <a:solidFill>
                <a:schemeClr val="bg1"/>
              </a:solidFill>
              <a:latin typeface="ITC Giovanni Std Black" panose="02020A0308050B020303" pitchFamily="18" charset="0"/>
            </a:endParaRPr>
          </a:p>
        </p:txBody>
      </p:sp>
      <p:cxnSp>
        <p:nvCxnSpPr>
          <p:cNvPr id="10" name="Straight Connector 9">
            <a:extLst>
              <a:ext uri="{FF2B5EF4-FFF2-40B4-BE49-F238E27FC236}">
                <a16:creationId xmlns:a16="http://schemas.microsoft.com/office/drawing/2014/main" id="{CA9C4872-AB59-41F0-E75C-85BEA7606647}"/>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6BA628-8D0D-7E15-7EC7-6FDB5CFBBCEC}"/>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07627F52-E558-9B3F-A79A-EF4CA685E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726" y="3074102"/>
            <a:ext cx="3795685" cy="19717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9" name="TextBox 8">
            <a:extLst>
              <a:ext uri="{FF2B5EF4-FFF2-40B4-BE49-F238E27FC236}">
                <a16:creationId xmlns:a16="http://schemas.microsoft.com/office/drawing/2014/main" id="{2FFBF055-043C-D9CE-62AF-8CC76C7D57C6}"/>
              </a:ext>
            </a:extLst>
          </p:cNvPr>
          <p:cNvGraphicFramePr/>
          <p:nvPr>
            <p:extLst>
              <p:ext uri="{D42A27DB-BD31-4B8C-83A1-F6EECF244321}">
                <p14:modId xmlns:p14="http://schemas.microsoft.com/office/powerpoint/2010/main" val="1431224647"/>
              </p:ext>
            </p:extLst>
          </p:nvPr>
        </p:nvGraphicFramePr>
        <p:xfrm>
          <a:off x="5307034" y="1747730"/>
          <a:ext cx="6615894" cy="4903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ate Placeholder 1">
            <a:extLst>
              <a:ext uri="{FF2B5EF4-FFF2-40B4-BE49-F238E27FC236}">
                <a16:creationId xmlns:a16="http://schemas.microsoft.com/office/drawing/2014/main" id="{19EB7F72-5D1D-1431-E689-131969525894}"/>
              </a:ext>
            </a:extLst>
          </p:cNvPr>
          <p:cNvSpPr>
            <a:spLocks noGrp="1"/>
          </p:cNvSpPr>
          <p:nvPr>
            <p:ph type="dt" sz="half" idx="10"/>
          </p:nvPr>
        </p:nvSpPr>
        <p:spPr/>
        <p:txBody>
          <a:bodyPr/>
          <a:lstStyle/>
          <a:p>
            <a:fld id="{3E3210FB-90E2-4C1A-B3E9-2BA69C8D3E95}" type="datetime1">
              <a:rPr lang="en-US" smtClean="0"/>
              <a:t>2/27/2024</a:t>
            </a:fld>
            <a:endParaRPr lang="en-US"/>
          </a:p>
        </p:txBody>
      </p:sp>
      <p:sp>
        <p:nvSpPr>
          <p:cNvPr id="3" name="Slide Number Placeholder 2">
            <a:extLst>
              <a:ext uri="{FF2B5EF4-FFF2-40B4-BE49-F238E27FC236}">
                <a16:creationId xmlns:a16="http://schemas.microsoft.com/office/drawing/2014/main" id="{41E55C00-AF54-9A78-A870-B63EABF8E957}"/>
              </a:ext>
            </a:extLst>
          </p:cNvPr>
          <p:cNvSpPr>
            <a:spLocks noGrp="1"/>
          </p:cNvSpPr>
          <p:nvPr>
            <p:ph type="sldNum" sz="quarter" idx="12"/>
          </p:nvPr>
        </p:nvSpPr>
        <p:spPr/>
        <p:txBody>
          <a:bodyPr/>
          <a:lstStyle/>
          <a:p>
            <a:fld id="{FDED9FF8-B017-4024-AC05-8962FF81201C}" type="slidenum">
              <a:rPr lang="en-US" smtClean="0"/>
              <a:t>17</a:t>
            </a:fld>
            <a:endParaRPr lang="en-US"/>
          </a:p>
        </p:txBody>
      </p:sp>
    </p:spTree>
    <p:extLst>
      <p:ext uri="{BB962C8B-B14F-4D97-AF65-F5344CB8AC3E}">
        <p14:creationId xmlns:p14="http://schemas.microsoft.com/office/powerpoint/2010/main" val="175567097"/>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C65F8-AA32-2071-FCBA-C9D9791A8969}"/>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2E5D4752-1714-1D95-60B6-0F795D7B1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E0DA94F8-C6FB-6355-0269-469FA82794E8}"/>
              </a:ext>
            </a:extLst>
          </p:cNvPr>
          <p:cNvSpPr txBox="1"/>
          <p:nvPr/>
        </p:nvSpPr>
        <p:spPr>
          <a:xfrm>
            <a:off x="830726" y="595776"/>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Posting - Best Practices, cont.</a:t>
            </a:r>
          </a:p>
        </p:txBody>
      </p:sp>
      <p:cxnSp>
        <p:nvCxnSpPr>
          <p:cNvPr id="10" name="Straight Connector 9">
            <a:extLst>
              <a:ext uri="{FF2B5EF4-FFF2-40B4-BE49-F238E27FC236}">
                <a16:creationId xmlns:a16="http://schemas.microsoft.com/office/drawing/2014/main" id="{261D0FC3-8C08-61CD-C1E9-60C7068F9224}"/>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05C918-794A-4157-1432-8E1DC6BDD5E9}"/>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25235B5-D2C4-FFE3-55BA-EC108C8A3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698258" y="3109851"/>
            <a:ext cx="3795685" cy="19717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9" name="TextBox 8">
            <a:extLst>
              <a:ext uri="{FF2B5EF4-FFF2-40B4-BE49-F238E27FC236}">
                <a16:creationId xmlns:a16="http://schemas.microsoft.com/office/drawing/2014/main" id="{B629348A-F6E6-3CA8-5E9A-446A66DAEB0D}"/>
              </a:ext>
            </a:extLst>
          </p:cNvPr>
          <p:cNvGraphicFramePr/>
          <p:nvPr>
            <p:extLst>
              <p:ext uri="{D42A27DB-BD31-4B8C-83A1-F6EECF244321}">
                <p14:modId xmlns:p14="http://schemas.microsoft.com/office/powerpoint/2010/main" val="4108032915"/>
              </p:ext>
            </p:extLst>
          </p:nvPr>
        </p:nvGraphicFramePr>
        <p:xfrm>
          <a:off x="785006" y="1644123"/>
          <a:ext cx="6615894" cy="4903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ate Placeholder 1">
            <a:extLst>
              <a:ext uri="{FF2B5EF4-FFF2-40B4-BE49-F238E27FC236}">
                <a16:creationId xmlns:a16="http://schemas.microsoft.com/office/drawing/2014/main" id="{3DEA74A8-C26D-4A6A-CE9E-C28331D4F65E}"/>
              </a:ext>
            </a:extLst>
          </p:cNvPr>
          <p:cNvSpPr>
            <a:spLocks noGrp="1"/>
          </p:cNvSpPr>
          <p:nvPr>
            <p:ph type="dt" sz="half" idx="10"/>
          </p:nvPr>
        </p:nvSpPr>
        <p:spPr/>
        <p:txBody>
          <a:bodyPr/>
          <a:lstStyle/>
          <a:p>
            <a:fld id="{55286F3F-6B7B-48C4-ACAA-23FD50921B83}" type="datetime1">
              <a:rPr lang="en-US" smtClean="0"/>
              <a:t>2/27/2024</a:t>
            </a:fld>
            <a:endParaRPr lang="en-US"/>
          </a:p>
        </p:txBody>
      </p:sp>
      <p:sp>
        <p:nvSpPr>
          <p:cNvPr id="3" name="Slide Number Placeholder 2">
            <a:extLst>
              <a:ext uri="{FF2B5EF4-FFF2-40B4-BE49-F238E27FC236}">
                <a16:creationId xmlns:a16="http://schemas.microsoft.com/office/drawing/2014/main" id="{B609D898-669A-8FF3-5EA6-ED4FE968243B}"/>
              </a:ext>
            </a:extLst>
          </p:cNvPr>
          <p:cNvSpPr>
            <a:spLocks noGrp="1"/>
          </p:cNvSpPr>
          <p:nvPr>
            <p:ph type="sldNum" sz="quarter" idx="12"/>
          </p:nvPr>
        </p:nvSpPr>
        <p:spPr/>
        <p:txBody>
          <a:bodyPr/>
          <a:lstStyle/>
          <a:p>
            <a:fld id="{FDED9FF8-B017-4024-AC05-8962FF81201C}" type="slidenum">
              <a:rPr lang="en-US" smtClean="0"/>
              <a:t>18</a:t>
            </a:fld>
            <a:endParaRPr lang="en-US"/>
          </a:p>
        </p:txBody>
      </p:sp>
    </p:spTree>
    <p:extLst>
      <p:ext uri="{BB962C8B-B14F-4D97-AF65-F5344CB8AC3E}">
        <p14:creationId xmlns:p14="http://schemas.microsoft.com/office/powerpoint/2010/main" val="3110522298"/>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27A8-AAF4-5501-28F8-D3A8861FEFC0}"/>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2E6654A6-0218-C958-5240-69873B38E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9C4BBE3D-4DE7-41A7-2265-E8D478999034}"/>
              </a:ext>
            </a:extLst>
          </p:cNvPr>
          <p:cNvSpPr txBox="1"/>
          <p:nvPr/>
        </p:nvSpPr>
        <p:spPr>
          <a:xfrm>
            <a:off x="739286" y="557340"/>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Avoiding Mistakes</a:t>
            </a:r>
          </a:p>
        </p:txBody>
      </p:sp>
      <p:cxnSp>
        <p:nvCxnSpPr>
          <p:cNvPr id="10" name="Straight Connector 9">
            <a:extLst>
              <a:ext uri="{FF2B5EF4-FFF2-40B4-BE49-F238E27FC236}">
                <a16:creationId xmlns:a16="http://schemas.microsoft.com/office/drawing/2014/main" id="{8FBC9979-8E33-EF76-0C35-46B3DFE99871}"/>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B0DBC7-ED4C-E7CF-CC91-56EA2CD1F2A4}"/>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8708728-896E-F5D5-12AB-5B5BCEBC3813}"/>
              </a:ext>
            </a:extLst>
          </p:cNvPr>
          <p:cNvSpPr txBox="1"/>
          <p:nvPr/>
        </p:nvSpPr>
        <p:spPr>
          <a:xfrm>
            <a:off x="3895344" y="2274860"/>
            <a:ext cx="8018440" cy="40010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Like all social media, avoid inadvertent critical mistakes. Some examples…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Poor grammar</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Political / social content (there are times for this, but very careful)</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Exposing poor practices (e.g. sharing how you have thirty years of paper to move when relocating an office).</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Failing to vet certain content with an employer</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Striking a balance between expertise and humility</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Key takeaway.   Like in email and in meetings, think before you act and exercise caution and restraint</a:t>
            </a:r>
          </a:p>
        </p:txBody>
      </p:sp>
      <p:pic>
        <p:nvPicPr>
          <p:cNvPr id="1026" name="Picture 2">
            <a:extLst>
              <a:ext uri="{FF2B5EF4-FFF2-40B4-BE49-F238E27FC236}">
                <a16:creationId xmlns:a16="http://schemas.microsoft.com/office/drawing/2014/main" id="{59723BE8-02FC-9342-100C-9EBAF1CEA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2104" y="2486956"/>
            <a:ext cx="2189337" cy="31091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44EFDB64-6BD4-523E-78E6-102540FBE811}"/>
              </a:ext>
            </a:extLst>
          </p:cNvPr>
          <p:cNvSpPr>
            <a:spLocks noGrp="1"/>
          </p:cNvSpPr>
          <p:nvPr>
            <p:ph type="dt" sz="half" idx="10"/>
          </p:nvPr>
        </p:nvSpPr>
        <p:spPr/>
        <p:txBody>
          <a:bodyPr/>
          <a:lstStyle/>
          <a:p>
            <a:fld id="{CF9DE4C8-826E-43D6-AF69-F97C1DB44AE1}" type="datetime1">
              <a:rPr lang="en-US" smtClean="0"/>
              <a:t>2/27/2024</a:t>
            </a:fld>
            <a:endParaRPr lang="en-US"/>
          </a:p>
        </p:txBody>
      </p:sp>
      <p:sp>
        <p:nvSpPr>
          <p:cNvPr id="3" name="Slide Number Placeholder 2">
            <a:extLst>
              <a:ext uri="{FF2B5EF4-FFF2-40B4-BE49-F238E27FC236}">
                <a16:creationId xmlns:a16="http://schemas.microsoft.com/office/drawing/2014/main" id="{6F52270B-E685-380D-8DF6-C4E5D0BB2100}"/>
              </a:ext>
            </a:extLst>
          </p:cNvPr>
          <p:cNvSpPr>
            <a:spLocks noGrp="1"/>
          </p:cNvSpPr>
          <p:nvPr>
            <p:ph type="sldNum" sz="quarter" idx="12"/>
          </p:nvPr>
        </p:nvSpPr>
        <p:spPr/>
        <p:txBody>
          <a:bodyPr/>
          <a:lstStyle/>
          <a:p>
            <a:fld id="{FDED9FF8-B017-4024-AC05-8962FF81201C}" type="slidenum">
              <a:rPr lang="en-US" smtClean="0"/>
              <a:t>19</a:t>
            </a:fld>
            <a:endParaRPr lang="en-US"/>
          </a:p>
        </p:txBody>
      </p:sp>
    </p:spTree>
    <p:extLst>
      <p:ext uri="{BB962C8B-B14F-4D97-AF65-F5344CB8AC3E}">
        <p14:creationId xmlns:p14="http://schemas.microsoft.com/office/powerpoint/2010/main" val="3770943927"/>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9412-230B-836D-A228-ADE535BCACDE}"/>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6F7CA20D-4B5A-4AB4-E1EC-9C7EC402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6F1D81F7-6969-7D3D-BE5F-F3BE621F54BC}"/>
              </a:ext>
            </a:extLst>
          </p:cNvPr>
          <p:cNvSpPr txBox="1"/>
          <p:nvPr/>
        </p:nvSpPr>
        <p:spPr>
          <a:xfrm>
            <a:off x="937112" y="465184"/>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What is LinkedIn</a:t>
            </a:r>
          </a:p>
        </p:txBody>
      </p:sp>
      <p:cxnSp>
        <p:nvCxnSpPr>
          <p:cNvPr id="10" name="Straight Connector 9">
            <a:extLst>
              <a:ext uri="{FF2B5EF4-FFF2-40B4-BE49-F238E27FC236}">
                <a16:creationId xmlns:a16="http://schemas.microsoft.com/office/drawing/2014/main" id="{E1AA0720-446F-1220-F6EF-25AB8E5AA203}"/>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15230-5CBD-632F-7CF0-E8DC27D284DB}"/>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1832AD-695C-6A11-F6F9-95218760FBB6}"/>
              </a:ext>
            </a:extLst>
          </p:cNvPr>
          <p:cNvSpPr txBox="1"/>
          <p:nvPr/>
        </p:nvSpPr>
        <p:spPr>
          <a:xfrm>
            <a:off x="5233882" y="2421054"/>
            <a:ext cx="6958118" cy="327782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LinkedIn is a social networking site designed for the business community. </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LinkedIn is a resource to help professionals to find jobs, conduct research, and learn about industry and business connections</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There are an estimated 310 million active users.</a:t>
            </a: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LinkedIn Basic is free, there are various premium plans available.  </a:t>
            </a:r>
          </a:p>
        </p:txBody>
      </p:sp>
      <p:pic>
        <p:nvPicPr>
          <p:cNvPr id="1026" name="Picture 2">
            <a:extLst>
              <a:ext uri="{FF2B5EF4-FFF2-40B4-BE49-F238E27FC236}">
                <a16:creationId xmlns:a16="http://schemas.microsoft.com/office/drawing/2014/main" id="{8AE26D00-D861-F164-0A64-D4004BE6E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726" y="2162122"/>
            <a:ext cx="3795685" cy="379568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D2DA1FC-CE54-1D60-D302-A42559455017}"/>
              </a:ext>
            </a:extLst>
          </p:cNvPr>
          <p:cNvSpPr>
            <a:spLocks noGrp="1"/>
          </p:cNvSpPr>
          <p:nvPr>
            <p:ph type="dt" sz="half" idx="10"/>
          </p:nvPr>
        </p:nvSpPr>
        <p:spPr/>
        <p:txBody>
          <a:bodyPr/>
          <a:lstStyle/>
          <a:p>
            <a:fld id="{F58ECF97-8AB8-4500-A0F3-AA457447ACDA}" type="datetime1">
              <a:rPr lang="en-US" smtClean="0"/>
              <a:t>2/27/2024</a:t>
            </a:fld>
            <a:endParaRPr lang="en-US"/>
          </a:p>
        </p:txBody>
      </p:sp>
      <p:sp>
        <p:nvSpPr>
          <p:cNvPr id="3" name="Slide Number Placeholder 2">
            <a:extLst>
              <a:ext uri="{FF2B5EF4-FFF2-40B4-BE49-F238E27FC236}">
                <a16:creationId xmlns:a16="http://schemas.microsoft.com/office/drawing/2014/main" id="{E44556D7-A886-C4C1-3DD6-2C37E051C55F}"/>
              </a:ext>
            </a:extLst>
          </p:cNvPr>
          <p:cNvSpPr>
            <a:spLocks noGrp="1"/>
          </p:cNvSpPr>
          <p:nvPr>
            <p:ph type="sldNum" sz="quarter" idx="12"/>
          </p:nvPr>
        </p:nvSpPr>
        <p:spPr/>
        <p:txBody>
          <a:bodyPr/>
          <a:lstStyle/>
          <a:p>
            <a:fld id="{FDED9FF8-B017-4024-AC05-8962FF81201C}" type="slidenum">
              <a:rPr lang="en-US" smtClean="0"/>
              <a:t>2</a:t>
            </a:fld>
            <a:endParaRPr lang="en-US"/>
          </a:p>
        </p:txBody>
      </p:sp>
    </p:spTree>
    <p:extLst>
      <p:ext uri="{BB962C8B-B14F-4D97-AF65-F5344CB8AC3E}">
        <p14:creationId xmlns:p14="http://schemas.microsoft.com/office/powerpoint/2010/main" val="2278840385"/>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E1FF7-C9A7-4D58-E2D3-25AA0D6A3387}"/>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7C4ABD7B-E7BC-8901-3EC8-7EC248B40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2217BDEA-B521-ECA7-928C-46A39B4299AB}"/>
              </a:ext>
            </a:extLst>
          </p:cNvPr>
          <p:cNvSpPr txBox="1"/>
          <p:nvPr/>
        </p:nvSpPr>
        <p:spPr>
          <a:xfrm>
            <a:off x="698057" y="595776"/>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Metrics</a:t>
            </a:r>
          </a:p>
        </p:txBody>
      </p:sp>
      <p:cxnSp>
        <p:nvCxnSpPr>
          <p:cNvPr id="10" name="Straight Connector 9">
            <a:extLst>
              <a:ext uri="{FF2B5EF4-FFF2-40B4-BE49-F238E27FC236}">
                <a16:creationId xmlns:a16="http://schemas.microsoft.com/office/drawing/2014/main" id="{797C0776-9D86-2256-EE16-D0BD83BC3E30}"/>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095D28-3B44-1705-6129-0C1071BD6C4E}"/>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15F18C-CE0B-FDD4-142E-D08D61B11C8F}"/>
              </a:ext>
            </a:extLst>
          </p:cNvPr>
          <p:cNvSpPr txBox="1"/>
          <p:nvPr/>
        </p:nvSpPr>
        <p:spPr>
          <a:xfrm>
            <a:off x="602126" y="2083952"/>
            <a:ext cx="2936602" cy="460126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Personal Post – Stadium Series Game</a:t>
            </a:r>
          </a:p>
          <a:p>
            <a:pPr marL="285750" indent="-285750">
              <a:spcBef>
                <a:spcPts val="600"/>
              </a:spcBef>
              <a:buFont typeface="Arial" panose="020B0604020202020204" pitchFamily="34" charset="0"/>
              <a:buChar char="•"/>
            </a:pPr>
            <a:endParaRPr lang="en-US" sz="2400" b="1" dirty="0">
              <a:solidFill>
                <a:schemeClr val="bg1"/>
              </a:solidFill>
              <a:latin typeface="ITC Giovanni Std Black" panose="02020A0308050B020303"/>
              <a:cs typeface="Arial" panose="020B0604020202020204" pitchFamily="34" charset="0"/>
            </a:endParaRPr>
          </a:p>
          <a:p>
            <a:pPr marL="285750"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2,000+ Impressions, 10% of which are key executives</a:t>
            </a:r>
          </a:p>
          <a:p>
            <a:pPr marL="285750" indent="-285750">
              <a:spcBef>
                <a:spcPts val="600"/>
              </a:spcBef>
              <a:buFont typeface="Arial" panose="020B0604020202020204" pitchFamily="34" charset="0"/>
              <a:buChar char="•"/>
            </a:pPr>
            <a:endParaRPr lang="en-US" sz="2000" b="1" dirty="0">
              <a:solidFill>
                <a:schemeClr val="bg1"/>
              </a:solidFill>
              <a:latin typeface="ITC Giovanni Std Black" panose="02020A0308050B020303"/>
              <a:cs typeface="Arial" panose="020B0604020202020204" pitchFamily="34" charset="0"/>
            </a:endParaRPr>
          </a:p>
          <a:p>
            <a:pPr marL="742950" lvl="1"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a:p>
            <a:pPr marL="285750"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p:txBody>
      </p:sp>
      <p:pic>
        <p:nvPicPr>
          <p:cNvPr id="1026" name="Picture 2">
            <a:extLst>
              <a:ext uri="{FF2B5EF4-FFF2-40B4-BE49-F238E27FC236}">
                <a16:creationId xmlns:a16="http://schemas.microsoft.com/office/drawing/2014/main" id="{33C0FC84-232A-7893-1EC4-F48CD82C3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300984" y="1747730"/>
            <a:ext cx="3163823" cy="50135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42E84C-EA11-3855-F55F-8E20CEE3B871}"/>
              </a:ext>
            </a:extLst>
          </p:cNvPr>
          <p:cNvPicPr>
            <a:picLocks noChangeAspect="1"/>
          </p:cNvPicPr>
          <p:nvPr/>
        </p:nvPicPr>
        <p:blipFill>
          <a:blip r:embed="rId4"/>
          <a:stretch>
            <a:fillRect/>
          </a:stretch>
        </p:blipFill>
        <p:spPr>
          <a:xfrm>
            <a:off x="6592167" y="2641995"/>
            <a:ext cx="4997707" cy="2571882"/>
          </a:xfrm>
          <a:prstGeom prst="rect">
            <a:avLst/>
          </a:prstGeom>
        </p:spPr>
      </p:pic>
      <p:sp>
        <p:nvSpPr>
          <p:cNvPr id="4" name="Date Placeholder 3">
            <a:extLst>
              <a:ext uri="{FF2B5EF4-FFF2-40B4-BE49-F238E27FC236}">
                <a16:creationId xmlns:a16="http://schemas.microsoft.com/office/drawing/2014/main" id="{85E8C787-77D7-045D-AA26-71FA197DCDEB}"/>
              </a:ext>
            </a:extLst>
          </p:cNvPr>
          <p:cNvSpPr>
            <a:spLocks noGrp="1"/>
          </p:cNvSpPr>
          <p:nvPr>
            <p:ph type="dt" sz="half" idx="10"/>
          </p:nvPr>
        </p:nvSpPr>
        <p:spPr/>
        <p:txBody>
          <a:bodyPr/>
          <a:lstStyle/>
          <a:p>
            <a:fld id="{E9966043-FEAC-4196-B399-5737556BACCD}" type="datetime1">
              <a:rPr lang="en-US" smtClean="0"/>
              <a:t>2/27/2024</a:t>
            </a:fld>
            <a:endParaRPr lang="en-US"/>
          </a:p>
        </p:txBody>
      </p:sp>
      <p:sp>
        <p:nvSpPr>
          <p:cNvPr id="6" name="Slide Number Placeholder 5">
            <a:extLst>
              <a:ext uri="{FF2B5EF4-FFF2-40B4-BE49-F238E27FC236}">
                <a16:creationId xmlns:a16="http://schemas.microsoft.com/office/drawing/2014/main" id="{E297A446-1E3F-F30D-8BB0-894A6C7EA6D9}"/>
              </a:ext>
            </a:extLst>
          </p:cNvPr>
          <p:cNvSpPr>
            <a:spLocks noGrp="1"/>
          </p:cNvSpPr>
          <p:nvPr>
            <p:ph type="sldNum" sz="quarter" idx="12"/>
          </p:nvPr>
        </p:nvSpPr>
        <p:spPr/>
        <p:txBody>
          <a:bodyPr/>
          <a:lstStyle/>
          <a:p>
            <a:fld id="{FDED9FF8-B017-4024-AC05-8962FF81201C}" type="slidenum">
              <a:rPr lang="en-US" smtClean="0"/>
              <a:t>20</a:t>
            </a:fld>
            <a:endParaRPr lang="en-US"/>
          </a:p>
        </p:txBody>
      </p:sp>
    </p:spTree>
    <p:extLst>
      <p:ext uri="{BB962C8B-B14F-4D97-AF65-F5344CB8AC3E}">
        <p14:creationId xmlns:p14="http://schemas.microsoft.com/office/powerpoint/2010/main" val="2510859163"/>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67139-AB4B-C2A6-F0C2-31BF05076C2C}"/>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A7AA3605-8018-69C4-60C6-6FD93CBED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A798E5DA-0A10-0F68-0250-46F5EFB9D3AD}"/>
              </a:ext>
            </a:extLst>
          </p:cNvPr>
          <p:cNvSpPr txBox="1"/>
          <p:nvPr/>
        </p:nvSpPr>
        <p:spPr>
          <a:xfrm>
            <a:off x="698057" y="557340"/>
            <a:ext cx="7668725" cy="830997"/>
          </a:xfrm>
          <a:prstGeom prst="rect">
            <a:avLst/>
          </a:prstGeom>
          <a:noFill/>
        </p:spPr>
        <p:txBody>
          <a:bodyPr wrap="square" rtlCol="0">
            <a:spAutoFit/>
          </a:bodyPr>
          <a:lstStyle/>
          <a:p>
            <a:r>
              <a:rPr lang="en-US" sz="4800">
                <a:solidFill>
                  <a:schemeClr val="bg1"/>
                </a:solidFill>
                <a:latin typeface="ITC Giovanni Std Black" panose="02020A0308050B020303" pitchFamily="18" charset="0"/>
              </a:rPr>
              <a:t>Repurposed Content</a:t>
            </a:r>
            <a:endParaRPr lang="en-US" sz="4800" dirty="0">
              <a:solidFill>
                <a:schemeClr val="bg1"/>
              </a:solidFill>
              <a:latin typeface="ITC Giovanni Std Black" panose="02020A0308050B020303" pitchFamily="18" charset="0"/>
            </a:endParaRPr>
          </a:p>
        </p:txBody>
      </p:sp>
      <p:cxnSp>
        <p:nvCxnSpPr>
          <p:cNvPr id="10" name="Straight Connector 9">
            <a:extLst>
              <a:ext uri="{FF2B5EF4-FFF2-40B4-BE49-F238E27FC236}">
                <a16:creationId xmlns:a16="http://schemas.microsoft.com/office/drawing/2014/main" id="{BEDAD8BC-6303-3788-AFB4-713428E391EA}"/>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717A33-08D1-6C94-CF23-B1A4ABE2DA4B}"/>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57F3B74-3704-BAE9-D7B5-169530BB0DE4}"/>
              </a:ext>
            </a:extLst>
          </p:cNvPr>
          <p:cNvSpPr txBox="1"/>
          <p:nvPr/>
        </p:nvSpPr>
        <p:spPr>
          <a:xfrm>
            <a:off x="4663440" y="2566505"/>
            <a:ext cx="7149760" cy="2677656"/>
          </a:xfrm>
          <a:prstGeom prst="rect">
            <a:avLst/>
          </a:prstGeom>
          <a:noFill/>
        </p:spPr>
        <p:txBody>
          <a:bodyPr wrap="square" rtlCol="0">
            <a:spAutoFit/>
          </a:bodyPr>
          <a:lstStyle/>
          <a:p>
            <a:pPr lvl="1">
              <a:spcBef>
                <a:spcPts val="600"/>
              </a:spcBef>
            </a:pPr>
            <a:r>
              <a:rPr lang="en-US" sz="2800" b="1" dirty="0">
                <a:solidFill>
                  <a:schemeClr val="bg1"/>
                </a:solidFill>
                <a:latin typeface="ITC Giovanni Std Black" panose="02020A0308050B020303"/>
                <a:cs typeface="Arial" panose="020B0604020202020204" pitchFamily="34" charset="0"/>
              </a:rPr>
              <a:t>A company and person I have never met, from India, but one I was nice to and made an introduction, republished an article I wrote about my personal development journey and a conference for which I am Educational Co-Chair</a:t>
            </a:r>
          </a:p>
        </p:txBody>
      </p:sp>
      <p:pic>
        <p:nvPicPr>
          <p:cNvPr id="1026" name="Picture 2">
            <a:extLst>
              <a:ext uri="{FF2B5EF4-FFF2-40B4-BE49-F238E27FC236}">
                <a16:creationId xmlns:a16="http://schemas.microsoft.com/office/drawing/2014/main" id="{19399C3D-F1E2-3E9B-AEA8-18780BC8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50392" y="1899910"/>
            <a:ext cx="3099816" cy="487791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67BE1E67-A135-2E11-9CD6-EC4961021861}"/>
              </a:ext>
            </a:extLst>
          </p:cNvPr>
          <p:cNvSpPr>
            <a:spLocks noGrp="1"/>
          </p:cNvSpPr>
          <p:nvPr>
            <p:ph type="dt" sz="half" idx="10"/>
          </p:nvPr>
        </p:nvSpPr>
        <p:spPr/>
        <p:txBody>
          <a:bodyPr/>
          <a:lstStyle/>
          <a:p>
            <a:fld id="{A63EEAA7-E726-4F60-913E-919DA7B50E15}" type="datetime1">
              <a:rPr lang="en-US" smtClean="0"/>
              <a:t>2/27/2024</a:t>
            </a:fld>
            <a:endParaRPr lang="en-US"/>
          </a:p>
        </p:txBody>
      </p:sp>
      <p:sp>
        <p:nvSpPr>
          <p:cNvPr id="3" name="Slide Number Placeholder 2">
            <a:extLst>
              <a:ext uri="{FF2B5EF4-FFF2-40B4-BE49-F238E27FC236}">
                <a16:creationId xmlns:a16="http://schemas.microsoft.com/office/drawing/2014/main" id="{CA0337AE-4F1B-EFF0-FBFA-FE2A02596370}"/>
              </a:ext>
            </a:extLst>
          </p:cNvPr>
          <p:cNvSpPr>
            <a:spLocks noGrp="1"/>
          </p:cNvSpPr>
          <p:nvPr>
            <p:ph type="sldNum" sz="quarter" idx="12"/>
          </p:nvPr>
        </p:nvSpPr>
        <p:spPr/>
        <p:txBody>
          <a:bodyPr/>
          <a:lstStyle/>
          <a:p>
            <a:fld id="{FDED9FF8-B017-4024-AC05-8962FF81201C}" type="slidenum">
              <a:rPr lang="en-US" smtClean="0"/>
              <a:t>21</a:t>
            </a:fld>
            <a:endParaRPr lang="en-US"/>
          </a:p>
        </p:txBody>
      </p:sp>
    </p:spTree>
    <p:extLst>
      <p:ext uri="{BB962C8B-B14F-4D97-AF65-F5344CB8AC3E}">
        <p14:creationId xmlns:p14="http://schemas.microsoft.com/office/powerpoint/2010/main" val="1424745254"/>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1DF38-DC7D-9089-A076-40AE79B1E27A}"/>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534F4AEF-F2F7-0F71-EC9B-FE2428B35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22A6132F-6E5B-9C28-7A56-58D27278360E}"/>
              </a:ext>
            </a:extLst>
          </p:cNvPr>
          <p:cNvSpPr txBox="1"/>
          <p:nvPr/>
        </p:nvSpPr>
        <p:spPr>
          <a:xfrm>
            <a:off x="698057" y="595776"/>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Third Party Endorsements </a:t>
            </a:r>
          </a:p>
        </p:txBody>
      </p:sp>
      <p:cxnSp>
        <p:nvCxnSpPr>
          <p:cNvPr id="10" name="Straight Connector 9">
            <a:extLst>
              <a:ext uri="{FF2B5EF4-FFF2-40B4-BE49-F238E27FC236}">
                <a16:creationId xmlns:a16="http://schemas.microsoft.com/office/drawing/2014/main" id="{9FAA76A8-BF85-7C18-470E-2391D1131711}"/>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A0DE84-A2C4-70F1-DF0A-32A32F54F9DB}"/>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1DDD6FEF-9454-E7A7-1A00-3117781F1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4360" y="1791539"/>
            <a:ext cx="2783672" cy="24573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EC74FD-F595-8F9D-BB0B-0949F5A9CC4E}"/>
              </a:ext>
            </a:extLst>
          </p:cNvPr>
          <p:cNvPicPr>
            <a:picLocks noChangeAspect="1"/>
          </p:cNvPicPr>
          <p:nvPr/>
        </p:nvPicPr>
        <p:blipFill>
          <a:blip r:embed="rId4"/>
          <a:stretch>
            <a:fillRect/>
          </a:stretch>
        </p:blipFill>
        <p:spPr>
          <a:xfrm>
            <a:off x="2975725" y="4396350"/>
            <a:ext cx="3777895" cy="2067055"/>
          </a:xfrm>
          <a:prstGeom prst="rect">
            <a:avLst/>
          </a:prstGeom>
        </p:spPr>
      </p:pic>
      <p:pic>
        <p:nvPicPr>
          <p:cNvPr id="6" name="Picture 5">
            <a:extLst>
              <a:ext uri="{FF2B5EF4-FFF2-40B4-BE49-F238E27FC236}">
                <a16:creationId xmlns:a16="http://schemas.microsoft.com/office/drawing/2014/main" id="{11E340E7-E3EE-D2E3-F817-0E985C155303}"/>
              </a:ext>
            </a:extLst>
          </p:cNvPr>
          <p:cNvPicPr>
            <a:picLocks noChangeAspect="1"/>
          </p:cNvPicPr>
          <p:nvPr/>
        </p:nvPicPr>
        <p:blipFill>
          <a:blip r:embed="rId5"/>
          <a:stretch>
            <a:fillRect/>
          </a:stretch>
        </p:blipFill>
        <p:spPr>
          <a:xfrm>
            <a:off x="7509771" y="1791539"/>
            <a:ext cx="4087869" cy="4503770"/>
          </a:xfrm>
          <a:prstGeom prst="rect">
            <a:avLst/>
          </a:prstGeom>
        </p:spPr>
      </p:pic>
      <p:sp>
        <p:nvSpPr>
          <p:cNvPr id="7" name="Date Placeholder 6">
            <a:extLst>
              <a:ext uri="{FF2B5EF4-FFF2-40B4-BE49-F238E27FC236}">
                <a16:creationId xmlns:a16="http://schemas.microsoft.com/office/drawing/2014/main" id="{B5E00BE2-6AA6-0765-054D-DFF01FA1860D}"/>
              </a:ext>
            </a:extLst>
          </p:cNvPr>
          <p:cNvSpPr>
            <a:spLocks noGrp="1"/>
          </p:cNvSpPr>
          <p:nvPr>
            <p:ph type="dt" sz="half" idx="10"/>
          </p:nvPr>
        </p:nvSpPr>
        <p:spPr/>
        <p:txBody>
          <a:bodyPr/>
          <a:lstStyle/>
          <a:p>
            <a:fld id="{20DB12EA-1881-4888-9095-EB0EC25E7C48}" type="datetime1">
              <a:rPr lang="en-US" smtClean="0"/>
              <a:t>2/27/2024</a:t>
            </a:fld>
            <a:endParaRPr lang="en-US"/>
          </a:p>
        </p:txBody>
      </p:sp>
      <p:sp>
        <p:nvSpPr>
          <p:cNvPr id="8" name="Slide Number Placeholder 7">
            <a:extLst>
              <a:ext uri="{FF2B5EF4-FFF2-40B4-BE49-F238E27FC236}">
                <a16:creationId xmlns:a16="http://schemas.microsoft.com/office/drawing/2014/main" id="{E5E26A17-A23F-1BF2-1456-7D47FF0BCF50}"/>
              </a:ext>
            </a:extLst>
          </p:cNvPr>
          <p:cNvSpPr>
            <a:spLocks noGrp="1"/>
          </p:cNvSpPr>
          <p:nvPr>
            <p:ph type="sldNum" sz="quarter" idx="12"/>
          </p:nvPr>
        </p:nvSpPr>
        <p:spPr/>
        <p:txBody>
          <a:bodyPr/>
          <a:lstStyle/>
          <a:p>
            <a:fld id="{FDED9FF8-B017-4024-AC05-8962FF81201C}" type="slidenum">
              <a:rPr lang="en-US" smtClean="0"/>
              <a:t>22</a:t>
            </a:fld>
            <a:endParaRPr lang="en-US"/>
          </a:p>
        </p:txBody>
      </p:sp>
    </p:spTree>
    <p:extLst>
      <p:ext uri="{BB962C8B-B14F-4D97-AF65-F5344CB8AC3E}">
        <p14:creationId xmlns:p14="http://schemas.microsoft.com/office/powerpoint/2010/main" val="1288240774"/>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F8AEB798-61C3-449B-9489-D8988E1E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04A068A4-22FA-4ED3-A0E0-691F6BB499ED}"/>
              </a:ext>
            </a:extLst>
          </p:cNvPr>
          <p:cNvSpPr txBox="1"/>
          <p:nvPr/>
        </p:nvSpPr>
        <p:spPr>
          <a:xfrm>
            <a:off x="937112" y="465184"/>
            <a:ext cx="7668725" cy="1015663"/>
          </a:xfrm>
          <a:prstGeom prst="rect">
            <a:avLst/>
          </a:prstGeom>
          <a:noFill/>
        </p:spPr>
        <p:txBody>
          <a:bodyPr wrap="square" rtlCol="0">
            <a:spAutoFit/>
          </a:bodyPr>
          <a:lstStyle/>
          <a:p>
            <a:r>
              <a:rPr lang="en-US" sz="6000" dirty="0">
                <a:solidFill>
                  <a:schemeClr val="bg1"/>
                </a:solidFill>
                <a:latin typeface="ITC Giovanni Std Black" panose="02020A0308050B020303" pitchFamily="18" charset="0"/>
              </a:rPr>
              <a:t>Questions</a:t>
            </a:r>
          </a:p>
        </p:txBody>
      </p:sp>
      <p:cxnSp>
        <p:nvCxnSpPr>
          <p:cNvPr id="10" name="Straight Connector 9">
            <a:extLst>
              <a:ext uri="{FF2B5EF4-FFF2-40B4-BE49-F238E27FC236}">
                <a16:creationId xmlns:a16="http://schemas.microsoft.com/office/drawing/2014/main" id="{AA6E104A-33FD-403B-91DE-6B75405D98AB}"/>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6D370A-395F-47C6-B66E-6AF4C95F25C1}"/>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DDFF6768-0096-167B-18EC-5D3167B60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656" y="2724186"/>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422C478-63CC-6C16-CC43-AFAB074A5724}"/>
              </a:ext>
            </a:extLst>
          </p:cNvPr>
          <p:cNvSpPr>
            <a:spLocks noGrp="1"/>
          </p:cNvSpPr>
          <p:nvPr>
            <p:ph type="sldNum" sz="quarter" idx="12"/>
          </p:nvPr>
        </p:nvSpPr>
        <p:spPr/>
        <p:txBody>
          <a:bodyPr/>
          <a:lstStyle/>
          <a:p>
            <a:fld id="{FDED9FF8-B017-4024-AC05-8962FF81201C}" type="slidenum">
              <a:rPr lang="en-US" smtClean="0"/>
              <a:t>23</a:t>
            </a:fld>
            <a:endParaRPr lang="en-US"/>
          </a:p>
        </p:txBody>
      </p:sp>
      <p:sp>
        <p:nvSpPr>
          <p:cNvPr id="3" name="Date Placeholder 2">
            <a:extLst>
              <a:ext uri="{FF2B5EF4-FFF2-40B4-BE49-F238E27FC236}">
                <a16:creationId xmlns:a16="http://schemas.microsoft.com/office/drawing/2014/main" id="{C21A8B40-2E6C-D85F-3488-FB60F5F191FC}"/>
              </a:ext>
            </a:extLst>
          </p:cNvPr>
          <p:cNvSpPr>
            <a:spLocks noGrp="1"/>
          </p:cNvSpPr>
          <p:nvPr>
            <p:ph type="dt" sz="half" idx="10"/>
          </p:nvPr>
        </p:nvSpPr>
        <p:spPr/>
        <p:txBody>
          <a:bodyPr/>
          <a:lstStyle/>
          <a:p>
            <a:fld id="{B3EED451-61CD-4872-AD3B-DC35DD490EC1}" type="datetime1">
              <a:rPr lang="en-US" smtClean="0"/>
              <a:t>2/27/2024</a:t>
            </a:fld>
            <a:endParaRPr lang="en-US"/>
          </a:p>
        </p:txBody>
      </p:sp>
    </p:spTree>
    <p:extLst>
      <p:ext uri="{BB962C8B-B14F-4D97-AF65-F5344CB8AC3E}">
        <p14:creationId xmlns:p14="http://schemas.microsoft.com/office/powerpoint/2010/main" val="1404221927"/>
      </p:ext>
    </p:extLst>
  </p:cSld>
  <p:clrMapOvr>
    <a:masterClrMapping/>
  </p:clrMapOvr>
  <mc:AlternateContent xmlns:mc="http://schemas.openxmlformats.org/markup-compatibility/2006" xmlns:p14="http://schemas.microsoft.com/office/powerpoint/2010/main">
    <mc:Choice Requires="p14">
      <p:transition spd="slow" p14:dur="2000" advTm="1034"/>
    </mc:Choice>
    <mc:Fallback xmlns="">
      <p:transition spd="slow" advTm="10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B3194887-B799-4456-B4AD-9B109250A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04A068A4-22FA-4ED3-A0E0-691F6BB499ED}"/>
              </a:ext>
            </a:extLst>
          </p:cNvPr>
          <p:cNvSpPr txBox="1"/>
          <p:nvPr/>
        </p:nvSpPr>
        <p:spPr>
          <a:xfrm>
            <a:off x="937112" y="465184"/>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Agenda</a:t>
            </a:r>
          </a:p>
        </p:txBody>
      </p:sp>
      <p:cxnSp>
        <p:nvCxnSpPr>
          <p:cNvPr id="10" name="Straight Connector 9">
            <a:extLst>
              <a:ext uri="{FF2B5EF4-FFF2-40B4-BE49-F238E27FC236}">
                <a16:creationId xmlns:a16="http://schemas.microsoft.com/office/drawing/2014/main" id="{AA6E104A-33FD-403B-91DE-6B75405D98AB}"/>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6D370A-395F-47C6-B66E-6AF4C95F25C1}"/>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B914D5-8BAC-4A18-9052-858B4F7266AF}"/>
              </a:ext>
            </a:extLst>
          </p:cNvPr>
          <p:cNvSpPr txBox="1"/>
          <p:nvPr/>
        </p:nvSpPr>
        <p:spPr>
          <a:xfrm>
            <a:off x="5297890" y="2302681"/>
            <a:ext cx="6615894" cy="357020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Speaker bio </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Defining professional goals</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Developing useful content</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Building a multidimensional network</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Creating mutually beneficial relationships</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Expanding into targeted areas of interest</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LinkedIn Posting Best Practices / Metrics</a:t>
            </a:r>
          </a:p>
        </p:txBody>
      </p:sp>
      <p:pic>
        <p:nvPicPr>
          <p:cNvPr id="1026" name="Picture 2">
            <a:extLst>
              <a:ext uri="{FF2B5EF4-FFF2-40B4-BE49-F238E27FC236}">
                <a16:creationId xmlns:a16="http://schemas.microsoft.com/office/drawing/2014/main" id="{F857167E-135B-44CF-B809-E88DA81F5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726" y="2162122"/>
            <a:ext cx="3795685" cy="379568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4C5D66A-4A6F-C34C-EFD7-ABF8948650F9}"/>
              </a:ext>
            </a:extLst>
          </p:cNvPr>
          <p:cNvSpPr>
            <a:spLocks noGrp="1"/>
          </p:cNvSpPr>
          <p:nvPr>
            <p:ph type="dt" sz="half" idx="10"/>
          </p:nvPr>
        </p:nvSpPr>
        <p:spPr/>
        <p:txBody>
          <a:bodyPr/>
          <a:lstStyle/>
          <a:p>
            <a:fld id="{F58ECF97-8AB8-4500-A0F3-AA457447ACDA}" type="datetime1">
              <a:rPr lang="en-US" smtClean="0"/>
              <a:t>2/27/2024</a:t>
            </a:fld>
            <a:endParaRPr lang="en-US"/>
          </a:p>
        </p:txBody>
      </p:sp>
      <p:sp>
        <p:nvSpPr>
          <p:cNvPr id="3" name="Slide Number Placeholder 2">
            <a:extLst>
              <a:ext uri="{FF2B5EF4-FFF2-40B4-BE49-F238E27FC236}">
                <a16:creationId xmlns:a16="http://schemas.microsoft.com/office/drawing/2014/main" id="{DE483B2D-DBFA-7FC0-39E4-54FDC3CB757F}"/>
              </a:ext>
            </a:extLst>
          </p:cNvPr>
          <p:cNvSpPr>
            <a:spLocks noGrp="1"/>
          </p:cNvSpPr>
          <p:nvPr>
            <p:ph type="sldNum" sz="quarter" idx="12"/>
          </p:nvPr>
        </p:nvSpPr>
        <p:spPr/>
        <p:txBody>
          <a:bodyPr/>
          <a:lstStyle/>
          <a:p>
            <a:fld id="{FDED9FF8-B017-4024-AC05-8962FF81201C}" type="slidenum">
              <a:rPr lang="en-US" smtClean="0"/>
              <a:t>3</a:t>
            </a:fld>
            <a:endParaRPr lang="en-US"/>
          </a:p>
        </p:txBody>
      </p:sp>
    </p:spTree>
    <p:extLst>
      <p:ext uri="{BB962C8B-B14F-4D97-AF65-F5344CB8AC3E}">
        <p14:creationId xmlns:p14="http://schemas.microsoft.com/office/powerpoint/2010/main" val="1967248327"/>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65AE0-89DF-7444-E29D-DA58957D6CB3}"/>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5D20FD2D-E268-DDC3-D51A-08AA9C195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655121AF-28D8-3A6C-4823-67F2A63FB4DF}"/>
              </a:ext>
            </a:extLst>
          </p:cNvPr>
          <p:cNvSpPr txBox="1"/>
          <p:nvPr/>
        </p:nvSpPr>
        <p:spPr>
          <a:xfrm>
            <a:off x="937112" y="465184"/>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Typical Profile</a:t>
            </a:r>
          </a:p>
        </p:txBody>
      </p:sp>
      <p:cxnSp>
        <p:nvCxnSpPr>
          <p:cNvPr id="10" name="Straight Connector 9">
            <a:extLst>
              <a:ext uri="{FF2B5EF4-FFF2-40B4-BE49-F238E27FC236}">
                <a16:creationId xmlns:a16="http://schemas.microsoft.com/office/drawing/2014/main" id="{13DB6467-2EBA-B7D9-FD98-A79AE45C348E}"/>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D1AF70-4969-8C41-EA05-6630A9616DBA}"/>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4ADFC4-7687-2037-E6DB-3E9ABAD747EC}"/>
              </a:ext>
            </a:extLst>
          </p:cNvPr>
          <p:cNvSpPr txBox="1"/>
          <p:nvPr/>
        </p:nvSpPr>
        <p:spPr>
          <a:xfrm>
            <a:off x="6668938" y="2566505"/>
            <a:ext cx="5244846" cy="3108543"/>
          </a:xfrm>
          <a:prstGeom prst="rect">
            <a:avLst/>
          </a:prstGeom>
          <a:noFill/>
        </p:spPr>
        <p:txBody>
          <a:bodyPr wrap="square" rtlCol="0">
            <a:spAutoFit/>
          </a:bodyPr>
          <a:lstStyle/>
          <a:p>
            <a:pPr>
              <a:spcBef>
                <a:spcPts val="600"/>
              </a:spcBef>
            </a:pPr>
            <a:r>
              <a:rPr lang="en-US" sz="2800" b="1" dirty="0">
                <a:solidFill>
                  <a:schemeClr val="bg1"/>
                </a:solidFill>
                <a:latin typeface="ITC Giovanni Std Black" panose="02020A0308050B020303"/>
                <a:cs typeface="Arial" panose="020B0604020202020204" pitchFamily="34" charset="0"/>
              </a:rPr>
              <a:t>The typical LinkedIn profile includes a professional photo, summary of one’s capabilities, employment history, list of articles/presentations, skills and links to followers.  It is, in essence, an online resume.</a:t>
            </a:r>
          </a:p>
        </p:txBody>
      </p:sp>
      <p:pic>
        <p:nvPicPr>
          <p:cNvPr id="1026" name="Picture 2">
            <a:extLst>
              <a:ext uri="{FF2B5EF4-FFF2-40B4-BE49-F238E27FC236}">
                <a16:creationId xmlns:a16="http://schemas.microsoft.com/office/drawing/2014/main" id="{548FD679-8840-2C8A-854C-2BC2613A1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8200" y="2296854"/>
            <a:ext cx="5244846" cy="364784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9ACA941-55C2-CEBD-B1C5-5EF49FB831C5}"/>
              </a:ext>
            </a:extLst>
          </p:cNvPr>
          <p:cNvSpPr>
            <a:spLocks noGrp="1"/>
          </p:cNvSpPr>
          <p:nvPr>
            <p:ph type="dt" sz="half" idx="10"/>
          </p:nvPr>
        </p:nvSpPr>
        <p:spPr/>
        <p:txBody>
          <a:bodyPr/>
          <a:lstStyle/>
          <a:p>
            <a:fld id="{F58ECF97-8AB8-4500-A0F3-AA457447ACDA}" type="datetime1">
              <a:rPr lang="en-US" smtClean="0"/>
              <a:t>2/27/2024</a:t>
            </a:fld>
            <a:endParaRPr lang="en-US"/>
          </a:p>
        </p:txBody>
      </p:sp>
      <p:sp>
        <p:nvSpPr>
          <p:cNvPr id="3" name="Slide Number Placeholder 2">
            <a:extLst>
              <a:ext uri="{FF2B5EF4-FFF2-40B4-BE49-F238E27FC236}">
                <a16:creationId xmlns:a16="http://schemas.microsoft.com/office/drawing/2014/main" id="{FA390047-9B7A-6898-F87E-02340F801D4B}"/>
              </a:ext>
            </a:extLst>
          </p:cNvPr>
          <p:cNvSpPr>
            <a:spLocks noGrp="1"/>
          </p:cNvSpPr>
          <p:nvPr>
            <p:ph type="sldNum" sz="quarter" idx="12"/>
          </p:nvPr>
        </p:nvSpPr>
        <p:spPr/>
        <p:txBody>
          <a:bodyPr/>
          <a:lstStyle/>
          <a:p>
            <a:fld id="{FDED9FF8-B017-4024-AC05-8962FF81201C}" type="slidenum">
              <a:rPr lang="en-US" smtClean="0"/>
              <a:t>4</a:t>
            </a:fld>
            <a:endParaRPr lang="en-US"/>
          </a:p>
        </p:txBody>
      </p:sp>
    </p:spTree>
    <p:extLst>
      <p:ext uri="{BB962C8B-B14F-4D97-AF65-F5344CB8AC3E}">
        <p14:creationId xmlns:p14="http://schemas.microsoft.com/office/powerpoint/2010/main" val="2248370549"/>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0FF2E-4799-CC03-2410-6E4B89C58E4A}"/>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65C89F6F-77F5-2D57-1218-F9346C43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30015940-A224-73B3-1820-A1C141A965D5}"/>
              </a:ext>
            </a:extLst>
          </p:cNvPr>
          <p:cNvSpPr txBox="1"/>
          <p:nvPr/>
        </p:nvSpPr>
        <p:spPr>
          <a:xfrm>
            <a:off x="739286" y="622513"/>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Academic Reference</a:t>
            </a:r>
          </a:p>
        </p:txBody>
      </p:sp>
      <p:cxnSp>
        <p:nvCxnSpPr>
          <p:cNvPr id="10" name="Straight Connector 9">
            <a:extLst>
              <a:ext uri="{FF2B5EF4-FFF2-40B4-BE49-F238E27FC236}">
                <a16:creationId xmlns:a16="http://schemas.microsoft.com/office/drawing/2014/main" id="{286359CD-75F8-B39E-F88E-8D2EEC80CC67}"/>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F3CD18-7EB2-1500-F699-976C8485CF86}"/>
              </a:ext>
            </a:extLst>
          </p:cNvPr>
          <p:cNvCxnSpPr/>
          <p:nvPr/>
        </p:nvCxnSpPr>
        <p:spPr>
          <a:xfrm flipH="1">
            <a:off x="666216" y="465184"/>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4D58EF-AAC4-9FC6-266E-BE6864822D56}"/>
              </a:ext>
            </a:extLst>
          </p:cNvPr>
          <p:cNvSpPr txBox="1"/>
          <p:nvPr/>
        </p:nvSpPr>
        <p:spPr>
          <a:xfrm>
            <a:off x="838200" y="2338975"/>
            <a:ext cx="7190232" cy="3862596"/>
          </a:xfrm>
          <a:prstGeom prst="rect">
            <a:avLst/>
          </a:prstGeom>
          <a:noFill/>
        </p:spPr>
        <p:txBody>
          <a:bodyPr wrap="square" rtlCol="0">
            <a:spAutoFit/>
          </a:bodyPr>
          <a:lstStyle/>
          <a:p>
            <a:pPr>
              <a:spcBef>
                <a:spcPts val="600"/>
              </a:spcBef>
            </a:pPr>
            <a:r>
              <a:rPr lang="en-US" sz="2000" b="1" dirty="0">
                <a:solidFill>
                  <a:schemeClr val="bg1"/>
                </a:solidFill>
                <a:latin typeface="ITC Giovanni Std Black" panose="02020A0308050B020303"/>
                <a:cs typeface="Arial" panose="020B0604020202020204" pitchFamily="34" charset="0"/>
              </a:rPr>
              <a:t>Much of the material for today’s presentation is available in this article on Legal Evolution</a:t>
            </a:r>
          </a:p>
          <a:p>
            <a:pPr>
              <a:spcBef>
                <a:spcPts val="600"/>
              </a:spcBef>
            </a:pPr>
            <a:endParaRPr lang="en-US" sz="2000" b="1" dirty="0">
              <a:solidFill>
                <a:schemeClr val="bg1"/>
              </a:solidFill>
              <a:latin typeface="ITC Giovanni Std Black" panose="02020A0308050B020303"/>
              <a:cs typeface="Arial" panose="020B0604020202020204" pitchFamily="34" charset="0"/>
            </a:endParaRPr>
          </a:p>
          <a:p>
            <a:pPr>
              <a:spcBef>
                <a:spcPts val="600"/>
              </a:spcBef>
            </a:pPr>
            <a:r>
              <a:rPr lang="en-US" sz="2000" b="1" dirty="0">
                <a:solidFill>
                  <a:schemeClr val="bg1"/>
                </a:solidFill>
                <a:latin typeface="ITC Giovanni Std Black" panose="02020A0308050B020303"/>
                <a:cs typeface="Arial" panose="020B0604020202020204" pitchFamily="34" charset="0"/>
              </a:rPr>
              <a:t>Legal Evolution is an online publication that focuses on the changing legal industry.  Legal Evolution was founded in 2017 by Bill Henderson, Professor of Law and Stephen F. Burns Chair on the Legal Profession at Indiana University Maurer School of Law. </a:t>
            </a:r>
          </a:p>
          <a:p>
            <a:pPr>
              <a:spcBef>
                <a:spcPts val="600"/>
              </a:spcBef>
            </a:pPr>
            <a:endParaRPr lang="en-US" sz="2000" b="1" dirty="0">
              <a:solidFill>
                <a:schemeClr val="bg1"/>
              </a:solidFill>
              <a:latin typeface="ITC Giovanni Std Black" panose="02020A0308050B020303"/>
              <a:cs typeface="Arial" panose="020B0604020202020204" pitchFamily="34" charset="0"/>
            </a:endParaRPr>
          </a:p>
          <a:p>
            <a:pPr>
              <a:spcBef>
                <a:spcPts val="600"/>
              </a:spcBef>
            </a:pPr>
            <a:r>
              <a:rPr lang="en-US" sz="2000" b="1" dirty="0">
                <a:solidFill>
                  <a:schemeClr val="bg1"/>
                </a:solidFill>
                <a:latin typeface="ITC Giovanni Std Black" panose="02020A0308050B020303"/>
                <a:cs typeface="Arial" panose="020B0604020202020204" pitchFamily="34" charset="0"/>
                <a:hlinkClick r:id="rId3">
                  <a:extLst>
                    <a:ext uri="{A12FA001-AC4F-418D-AE19-62706E023703}">
                      <ahyp:hlinkClr xmlns:ahyp="http://schemas.microsoft.com/office/drawing/2018/hyperlinkcolor" val="tx"/>
                    </a:ext>
                  </a:extLst>
                </a:hlinkClick>
              </a:rPr>
              <a:t>https://www.legalevolution.org/2021/05/one-legal-professionals-systematic-approach-to-linkedin-234/</a:t>
            </a:r>
            <a:endParaRPr lang="en-US" sz="2000" b="1" dirty="0">
              <a:solidFill>
                <a:schemeClr val="bg1"/>
              </a:solidFill>
              <a:latin typeface="ITC Giovanni Std Black" panose="02020A0308050B020303"/>
              <a:cs typeface="Arial" panose="020B0604020202020204" pitchFamily="34" charset="0"/>
            </a:endParaRPr>
          </a:p>
          <a:p>
            <a:pPr>
              <a:spcBef>
                <a:spcPts val="600"/>
              </a:spcBef>
            </a:pPr>
            <a:endParaRPr lang="en-US" sz="2000" b="1" dirty="0">
              <a:solidFill>
                <a:schemeClr val="bg1"/>
              </a:solidFill>
              <a:latin typeface="ITC Giovanni Std Black" panose="02020A0308050B020303"/>
              <a:cs typeface="Arial" panose="020B0604020202020204" pitchFamily="34" charset="0"/>
            </a:endParaRPr>
          </a:p>
        </p:txBody>
      </p:sp>
      <p:pic>
        <p:nvPicPr>
          <p:cNvPr id="1026" name="Picture 2">
            <a:extLst>
              <a:ext uri="{FF2B5EF4-FFF2-40B4-BE49-F238E27FC236}">
                <a16:creationId xmlns:a16="http://schemas.microsoft.com/office/drawing/2014/main" id="{06D5D337-A07B-DABB-9EE1-B31606D69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823811" y="3485957"/>
            <a:ext cx="2743201" cy="95762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F17B78D-EF46-422B-8DC7-6FCB89242205}"/>
              </a:ext>
            </a:extLst>
          </p:cNvPr>
          <p:cNvSpPr>
            <a:spLocks noGrp="1"/>
          </p:cNvSpPr>
          <p:nvPr>
            <p:ph type="dt" sz="half" idx="10"/>
          </p:nvPr>
        </p:nvSpPr>
        <p:spPr/>
        <p:txBody>
          <a:bodyPr/>
          <a:lstStyle/>
          <a:p>
            <a:fld id="{F58ECF97-8AB8-4500-A0F3-AA457447ACDA}" type="datetime1">
              <a:rPr lang="en-US" smtClean="0"/>
              <a:t>2/27/2024</a:t>
            </a:fld>
            <a:endParaRPr lang="en-US"/>
          </a:p>
        </p:txBody>
      </p:sp>
      <p:sp>
        <p:nvSpPr>
          <p:cNvPr id="3" name="Slide Number Placeholder 2">
            <a:extLst>
              <a:ext uri="{FF2B5EF4-FFF2-40B4-BE49-F238E27FC236}">
                <a16:creationId xmlns:a16="http://schemas.microsoft.com/office/drawing/2014/main" id="{B519AC0C-515C-ACBF-803C-58BA0F4B2ACE}"/>
              </a:ext>
            </a:extLst>
          </p:cNvPr>
          <p:cNvSpPr>
            <a:spLocks noGrp="1"/>
          </p:cNvSpPr>
          <p:nvPr>
            <p:ph type="sldNum" sz="quarter" idx="12"/>
          </p:nvPr>
        </p:nvSpPr>
        <p:spPr/>
        <p:txBody>
          <a:bodyPr/>
          <a:lstStyle/>
          <a:p>
            <a:fld id="{FDED9FF8-B017-4024-AC05-8962FF81201C}" type="slidenum">
              <a:rPr lang="en-US" smtClean="0"/>
              <a:t>5</a:t>
            </a:fld>
            <a:endParaRPr lang="en-US"/>
          </a:p>
        </p:txBody>
      </p:sp>
    </p:spTree>
    <p:extLst>
      <p:ext uri="{BB962C8B-B14F-4D97-AF65-F5344CB8AC3E}">
        <p14:creationId xmlns:p14="http://schemas.microsoft.com/office/powerpoint/2010/main" val="1626680465"/>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ED916-572E-8BCB-D113-0B9E6B3018DE}"/>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9A598887-CB1B-8CBE-9C0C-40B873130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E68DDAFD-1635-F270-78FA-066E8F12E661}"/>
              </a:ext>
            </a:extLst>
          </p:cNvPr>
          <p:cNvSpPr txBox="1"/>
          <p:nvPr/>
        </p:nvSpPr>
        <p:spPr>
          <a:xfrm>
            <a:off x="830726" y="595776"/>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Presentation Goals</a:t>
            </a:r>
          </a:p>
        </p:txBody>
      </p:sp>
      <p:cxnSp>
        <p:nvCxnSpPr>
          <p:cNvPr id="10" name="Straight Connector 9">
            <a:extLst>
              <a:ext uri="{FF2B5EF4-FFF2-40B4-BE49-F238E27FC236}">
                <a16:creationId xmlns:a16="http://schemas.microsoft.com/office/drawing/2014/main" id="{3900EDDF-A56C-FC05-B933-452609B9C55A}"/>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899A9C-0131-EB08-82B3-465297F12CEC}"/>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88600D-6732-511A-7D5C-8FE76B9E758A}"/>
              </a:ext>
            </a:extLst>
          </p:cNvPr>
          <p:cNvSpPr txBox="1"/>
          <p:nvPr/>
        </p:nvSpPr>
        <p:spPr>
          <a:xfrm>
            <a:off x="5297890" y="2274860"/>
            <a:ext cx="6615894" cy="517064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Exploring Objectives Via Different Prisms</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Define benefits to faculty </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Professional / Departmental goals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Expand reach of thought leadership / academic materials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Instructional opportunities / Connect with students</a:t>
            </a:r>
          </a:p>
          <a:p>
            <a:pPr marL="285750" indent="-285750">
              <a:spcBef>
                <a:spcPts val="600"/>
              </a:spcBef>
              <a:buFont typeface="Arial" panose="020B0604020202020204" pitchFamily="34" charset="0"/>
              <a:buChar char="•"/>
            </a:pPr>
            <a:r>
              <a:rPr lang="en-US" sz="2800" b="1" dirty="0">
                <a:solidFill>
                  <a:schemeClr val="bg1"/>
                </a:solidFill>
                <a:latin typeface="ITC Giovanni Std Black" panose="02020A0308050B020303"/>
                <a:cs typeface="Arial" panose="020B0604020202020204" pitchFamily="34" charset="0"/>
              </a:rPr>
              <a:t>Potential classroom benefits </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Their professional network</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Their brand</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Their skills (and the promotion of those skills)</a:t>
            </a:r>
          </a:p>
          <a:p>
            <a:pPr marL="742950" lvl="1"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a:p>
            <a:pPr marL="285750"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p:txBody>
      </p:sp>
      <p:pic>
        <p:nvPicPr>
          <p:cNvPr id="1026" name="Picture 2">
            <a:extLst>
              <a:ext uri="{FF2B5EF4-FFF2-40B4-BE49-F238E27FC236}">
                <a16:creationId xmlns:a16="http://schemas.microsoft.com/office/drawing/2014/main" id="{1A26D078-2247-4AB2-AAA8-040E3CB06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726" y="2670113"/>
            <a:ext cx="3795685" cy="277970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65C4943-B921-828A-FF1B-1ABDC6769867}"/>
              </a:ext>
            </a:extLst>
          </p:cNvPr>
          <p:cNvSpPr>
            <a:spLocks noGrp="1"/>
          </p:cNvSpPr>
          <p:nvPr>
            <p:ph type="dt" sz="half" idx="10"/>
          </p:nvPr>
        </p:nvSpPr>
        <p:spPr/>
        <p:txBody>
          <a:bodyPr/>
          <a:lstStyle/>
          <a:p>
            <a:fld id="{53668DD0-72BC-420D-A1B6-461C55CFB2A1}" type="datetime1">
              <a:rPr lang="en-US" smtClean="0"/>
              <a:t>2/27/2024</a:t>
            </a:fld>
            <a:endParaRPr lang="en-US"/>
          </a:p>
        </p:txBody>
      </p:sp>
      <p:sp>
        <p:nvSpPr>
          <p:cNvPr id="3" name="Slide Number Placeholder 2">
            <a:extLst>
              <a:ext uri="{FF2B5EF4-FFF2-40B4-BE49-F238E27FC236}">
                <a16:creationId xmlns:a16="http://schemas.microsoft.com/office/drawing/2014/main" id="{97874203-C82B-A778-3BFE-84922AF7B1C4}"/>
              </a:ext>
            </a:extLst>
          </p:cNvPr>
          <p:cNvSpPr>
            <a:spLocks noGrp="1"/>
          </p:cNvSpPr>
          <p:nvPr>
            <p:ph type="sldNum" sz="quarter" idx="12"/>
          </p:nvPr>
        </p:nvSpPr>
        <p:spPr/>
        <p:txBody>
          <a:bodyPr/>
          <a:lstStyle/>
          <a:p>
            <a:fld id="{FDED9FF8-B017-4024-AC05-8962FF81201C}" type="slidenum">
              <a:rPr lang="en-US" smtClean="0"/>
              <a:t>6</a:t>
            </a:fld>
            <a:endParaRPr lang="en-US"/>
          </a:p>
        </p:txBody>
      </p:sp>
    </p:spTree>
    <p:extLst>
      <p:ext uri="{BB962C8B-B14F-4D97-AF65-F5344CB8AC3E}">
        <p14:creationId xmlns:p14="http://schemas.microsoft.com/office/powerpoint/2010/main" val="2705492140"/>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3CB30-E447-C471-07BF-E2A0AF17D75F}"/>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ACF2816D-B54E-AFD6-8FE3-85CACBDB6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065FA512-E173-3474-554D-37EB363976AB}"/>
              </a:ext>
            </a:extLst>
          </p:cNvPr>
          <p:cNvSpPr txBox="1"/>
          <p:nvPr/>
        </p:nvSpPr>
        <p:spPr>
          <a:xfrm>
            <a:off x="937112" y="465184"/>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Technology – New Tools</a:t>
            </a:r>
          </a:p>
        </p:txBody>
      </p:sp>
      <p:cxnSp>
        <p:nvCxnSpPr>
          <p:cNvPr id="10" name="Straight Connector 9">
            <a:extLst>
              <a:ext uri="{FF2B5EF4-FFF2-40B4-BE49-F238E27FC236}">
                <a16:creationId xmlns:a16="http://schemas.microsoft.com/office/drawing/2014/main" id="{FBA94E0E-8AB3-D810-675A-B768BAB1E215}"/>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5BF767-B9E4-13E5-22C9-A5F1E50CC4C6}"/>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592F4A-076D-889E-719C-AF3D0F42E10D}"/>
              </a:ext>
            </a:extLst>
          </p:cNvPr>
          <p:cNvSpPr txBox="1"/>
          <p:nvPr/>
        </p:nvSpPr>
        <p:spPr>
          <a:xfrm>
            <a:off x="195538" y="1992066"/>
            <a:ext cx="7704878" cy="4970591"/>
          </a:xfrm>
          <a:prstGeom prst="rect">
            <a:avLst/>
          </a:prstGeom>
          <a:noFill/>
        </p:spPr>
        <p:txBody>
          <a:bodyPr wrap="square" rtlCol="0">
            <a:spAutoFit/>
          </a:bodyPr>
          <a:lstStyle/>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The world is continually changing via new tools and devices:</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Cloud computing</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Personal computing and communications devices</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Artificial Intelligence</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Workflow and automation software</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Robotics</a:t>
            </a:r>
          </a:p>
          <a:p>
            <a:pPr marL="1200150" lvl="2"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Many, many more….</a:t>
            </a:r>
            <a:endParaRPr lang="en-US" sz="2400" b="1" dirty="0">
              <a:solidFill>
                <a:schemeClr val="bg1"/>
              </a:solidFill>
              <a:latin typeface="ITC Giovanni Std Black" panose="02020A0308050B020303"/>
              <a:cs typeface="Arial" panose="020B0604020202020204" pitchFamily="34" charset="0"/>
            </a:endParaRP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LinkedIn is just another one of those tools, reengineering networking and interactive practices</a:t>
            </a:r>
          </a:p>
          <a:p>
            <a:pPr marL="742950" lvl="1"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a:p>
            <a:pPr marL="285750"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p:txBody>
      </p:sp>
      <p:pic>
        <p:nvPicPr>
          <p:cNvPr id="1026" name="Picture 2">
            <a:extLst>
              <a:ext uri="{FF2B5EF4-FFF2-40B4-BE49-F238E27FC236}">
                <a16:creationId xmlns:a16="http://schemas.microsoft.com/office/drawing/2014/main" id="{B6ADF94B-115C-BA18-8208-32B6967C5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119792" y="2761488"/>
            <a:ext cx="3447221" cy="228605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ABBF0B7-2B66-9A6C-1705-7E01FC274910}"/>
              </a:ext>
            </a:extLst>
          </p:cNvPr>
          <p:cNvSpPr>
            <a:spLocks noGrp="1"/>
          </p:cNvSpPr>
          <p:nvPr>
            <p:ph type="dt" sz="half" idx="10"/>
          </p:nvPr>
        </p:nvSpPr>
        <p:spPr/>
        <p:txBody>
          <a:bodyPr/>
          <a:lstStyle/>
          <a:p>
            <a:fld id="{7E2175B8-CA8E-4AE1-B42D-969FA039A3B5}" type="datetime1">
              <a:rPr lang="en-US" smtClean="0"/>
              <a:t>2/27/2024</a:t>
            </a:fld>
            <a:endParaRPr lang="en-US"/>
          </a:p>
        </p:txBody>
      </p:sp>
      <p:sp>
        <p:nvSpPr>
          <p:cNvPr id="3" name="Slide Number Placeholder 2">
            <a:extLst>
              <a:ext uri="{FF2B5EF4-FFF2-40B4-BE49-F238E27FC236}">
                <a16:creationId xmlns:a16="http://schemas.microsoft.com/office/drawing/2014/main" id="{DE121C03-20A1-1813-ABC3-A9201DD7243A}"/>
              </a:ext>
            </a:extLst>
          </p:cNvPr>
          <p:cNvSpPr>
            <a:spLocks noGrp="1"/>
          </p:cNvSpPr>
          <p:nvPr>
            <p:ph type="sldNum" sz="quarter" idx="12"/>
          </p:nvPr>
        </p:nvSpPr>
        <p:spPr/>
        <p:txBody>
          <a:bodyPr/>
          <a:lstStyle/>
          <a:p>
            <a:fld id="{FDED9FF8-B017-4024-AC05-8962FF81201C}" type="slidenum">
              <a:rPr lang="en-US" smtClean="0"/>
              <a:t>7</a:t>
            </a:fld>
            <a:endParaRPr lang="en-US"/>
          </a:p>
        </p:txBody>
      </p:sp>
    </p:spTree>
    <p:extLst>
      <p:ext uri="{BB962C8B-B14F-4D97-AF65-F5344CB8AC3E}">
        <p14:creationId xmlns:p14="http://schemas.microsoft.com/office/powerpoint/2010/main" val="4058366949"/>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F5C2-D261-A315-1163-7514E7DC0A7A}"/>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AE15BD23-0ABC-5769-F517-A69379DE6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C41B6D3D-0AE3-1147-3A2B-6974FC7B4095}"/>
              </a:ext>
            </a:extLst>
          </p:cNvPr>
          <p:cNvSpPr txBox="1"/>
          <p:nvPr/>
        </p:nvSpPr>
        <p:spPr>
          <a:xfrm>
            <a:off x="937112" y="465184"/>
            <a:ext cx="7668725" cy="830997"/>
          </a:xfrm>
          <a:prstGeom prst="rect">
            <a:avLst/>
          </a:prstGeom>
          <a:noFill/>
        </p:spPr>
        <p:txBody>
          <a:bodyPr wrap="square" rtlCol="0">
            <a:spAutoFit/>
          </a:bodyPr>
          <a:lstStyle/>
          <a:p>
            <a:r>
              <a:rPr lang="en-US" sz="4800" dirty="0">
                <a:solidFill>
                  <a:schemeClr val="bg1"/>
                </a:solidFill>
                <a:latin typeface="ITC Giovanni Std Black" panose="02020A0308050B020303" pitchFamily="18" charset="0"/>
              </a:rPr>
              <a:t>Speaker Bio</a:t>
            </a:r>
          </a:p>
        </p:txBody>
      </p:sp>
      <p:cxnSp>
        <p:nvCxnSpPr>
          <p:cNvPr id="10" name="Straight Connector 9">
            <a:extLst>
              <a:ext uri="{FF2B5EF4-FFF2-40B4-BE49-F238E27FC236}">
                <a16:creationId xmlns:a16="http://schemas.microsoft.com/office/drawing/2014/main" id="{AC164C1D-B51F-83CF-D785-55CE3CE32EC4}"/>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65434A-EE7D-FE52-B830-2018F99DFBF2}"/>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004A1C-EE98-3E0C-1EA2-2B4FF4661E09}"/>
              </a:ext>
            </a:extLst>
          </p:cNvPr>
          <p:cNvSpPr txBox="1"/>
          <p:nvPr/>
        </p:nvSpPr>
        <p:spPr>
          <a:xfrm>
            <a:off x="5297890" y="2274860"/>
            <a:ext cx="6615894" cy="480131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Career background (Corporate, Seton Hall, Volunteer)</a:t>
            </a:r>
          </a:p>
          <a:p>
            <a:pPr marL="285750"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LinkedIn - 6,800 Contacts</a:t>
            </a:r>
          </a:p>
          <a:p>
            <a:pPr marL="285750"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Platform trajectory- slow, steady growth over a period of years in usage/benefits/reach (will review)</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Career benefits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Thought leadership</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Employment opportunities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Promote organizational objectives </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Industry leadership opportunities</a:t>
            </a:r>
          </a:p>
          <a:p>
            <a:pPr marL="742950" lvl="1" indent="-285750">
              <a:spcBef>
                <a:spcPts val="600"/>
              </a:spcBef>
              <a:buFont typeface="Arial" panose="020B0604020202020204" pitchFamily="34" charset="0"/>
              <a:buChar char="•"/>
            </a:pPr>
            <a:r>
              <a:rPr lang="en-US" sz="2000" b="1" dirty="0">
                <a:solidFill>
                  <a:schemeClr val="bg1"/>
                </a:solidFill>
                <a:latin typeface="ITC Giovanni Std Black" panose="02020A0308050B020303"/>
                <a:cs typeface="Arial" panose="020B0604020202020204" pitchFamily="34" charset="0"/>
              </a:rPr>
              <a:t>Day-to-day opportunities to help others</a:t>
            </a:r>
          </a:p>
          <a:p>
            <a:pPr marL="742950" lvl="1"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a:p>
            <a:pPr marL="285750" indent="-285750">
              <a:spcBef>
                <a:spcPts val="600"/>
              </a:spcBef>
              <a:buFont typeface="Arial" panose="020B0604020202020204" pitchFamily="34" charset="0"/>
              <a:buChar char="•"/>
            </a:pPr>
            <a:endParaRPr lang="en-US" sz="2800" b="1" dirty="0">
              <a:solidFill>
                <a:schemeClr val="bg1"/>
              </a:solidFill>
              <a:latin typeface="ITC Giovanni Std Black" panose="02020A0308050B020303"/>
              <a:cs typeface="Arial" panose="020B0604020202020204" pitchFamily="34" charset="0"/>
            </a:endParaRPr>
          </a:p>
        </p:txBody>
      </p:sp>
      <p:pic>
        <p:nvPicPr>
          <p:cNvPr id="1026" name="Picture 2">
            <a:extLst>
              <a:ext uri="{FF2B5EF4-FFF2-40B4-BE49-F238E27FC236}">
                <a16:creationId xmlns:a16="http://schemas.microsoft.com/office/drawing/2014/main" id="{659AA7B5-97B1-C51A-FABA-775019DF7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248" y="2717282"/>
            <a:ext cx="3162300" cy="288798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7AC2398-A4E5-C5FD-90D1-247C07A8FD7C}"/>
              </a:ext>
            </a:extLst>
          </p:cNvPr>
          <p:cNvSpPr>
            <a:spLocks noGrp="1"/>
          </p:cNvSpPr>
          <p:nvPr>
            <p:ph type="dt" sz="half" idx="10"/>
          </p:nvPr>
        </p:nvSpPr>
        <p:spPr/>
        <p:txBody>
          <a:bodyPr/>
          <a:lstStyle/>
          <a:p>
            <a:fld id="{AD97EEAB-018B-495A-AF2A-249044197258}" type="datetime1">
              <a:rPr lang="en-US" smtClean="0"/>
              <a:t>2/27/2024</a:t>
            </a:fld>
            <a:endParaRPr lang="en-US"/>
          </a:p>
        </p:txBody>
      </p:sp>
      <p:sp>
        <p:nvSpPr>
          <p:cNvPr id="3" name="Slide Number Placeholder 2">
            <a:extLst>
              <a:ext uri="{FF2B5EF4-FFF2-40B4-BE49-F238E27FC236}">
                <a16:creationId xmlns:a16="http://schemas.microsoft.com/office/drawing/2014/main" id="{CC367D7E-0132-0DBF-9E7E-7E91C4B3CD1A}"/>
              </a:ext>
            </a:extLst>
          </p:cNvPr>
          <p:cNvSpPr>
            <a:spLocks noGrp="1"/>
          </p:cNvSpPr>
          <p:nvPr>
            <p:ph type="sldNum" sz="quarter" idx="12"/>
          </p:nvPr>
        </p:nvSpPr>
        <p:spPr/>
        <p:txBody>
          <a:bodyPr/>
          <a:lstStyle/>
          <a:p>
            <a:fld id="{FDED9FF8-B017-4024-AC05-8962FF81201C}" type="slidenum">
              <a:rPr lang="en-US" smtClean="0"/>
              <a:t>8</a:t>
            </a:fld>
            <a:endParaRPr lang="en-US"/>
          </a:p>
        </p:txBody>
      </p:sp>
    </p:spTree>
    <p:extLst>
      <p:ext uri="{BB962C8B-B14F-4D97-AF65-F5344CB8AC3E}">
        <p14:creationId xmlns:p14="http://schemas.microsoft.com/office/powerpoint/2010/main" val="377884020"/>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9BCD-A176-0809-70F8-1CF73F011F37}"/>
            </a:ext>
          </a:extLst>
        </p:cNvPr>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49DC2791-D423-1F52-981C-9633BF5E0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8" y="622513"/>
            <a:ext cx="2088005" cy="700653"/>
          </a:xfrm>
          <a:prstGeom prst="rect">
            <a:avLst/>
          </a:prstGeom>
        </p:spPr>
      </p:pic>
      <p:sp>
        <p:nvSpPr>
          <p:cNvPr id="5" name="TextBox 4">
            <a:extLst>
              <a:ext uri="{FF2B5EF4-FFF2-40B4-BE49-F238E27FC236}">
                <a16:creationId xmlns:a16="http://schemas.microsoft.com/office/drawing/2014/main" id="{A60CCEB8-508D-E00F-6A05-250DEF3DA14A}"/>
              </a:ext>
            </a:extLst>
          </p:cNvPr>
          <p:cNvSpPr txBox="1"/>
          <p:nvPr/>
        </p:nvSpPr>
        <p:spPr>
          <a:xfrm>
            <a:off x="792048" y="657332"/>
            <a:ext cx="7668725" cy="769441"/>
          </a:xfrm>
          <a:prstGeom prst="rect">
            <a:avLst/>
          </a:prstGeom>
          <a:noFill/>
        </p:spPr>
        <p:txBody>
          <a:bodyPr wrap="square" rtlCol="0">
            <a:spAutoFit/>
          </a:bodyPr>
          <a:lstStyle/>
          <a:p>
            <a:r>
              <a:rPr lang="en-US" sz="4400" dirty="0">
                <a:solidFill>
                  <a:schemeClr val="bg1"/>
                </a:solidFill>
                <a:latin typeface="ITC Giovanni Std Black" panose="02020A0308050B020303" pitchFamily="18" charset="0"/>
              </a:rPr>
              <a:t>Defining LinkedIn Objectives </a:t>
            </a:r>
          </a:p>
        </p:txBody>
      </p:sp>
      <p:cxnSp>
        <p:nvCxnSpPr>
          <p:cNvPr id="10" name="Straight Connector 9">
            <a:extLst>
              <a:ext uri="{FF2B5EF4-FFF2-40B4-BE49-F238E27FC236}">
                <a16:creationId xmlns:a16="http://schemas.microsoft.com/office/drawing/2014/main" id="{900A40B3-D0B9-F20B-428A-D690716CA9B6}"/>
              </a:ext>
            </a:extLst>
          </p:cNvPr>
          <p:cNvCxnSpPr/>
          <p:nvPr/>
        </p:nvCxnSpPr>
        <p:spPr>
          <a:xfrm flipH="1">
            <a:off x="739286" y="164412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E11F09-D7BA-2C9E-ACAF-C9AFA1BA21C9}"/>
              </a:ext>
            </a:extLst>
          </p:cNvPr>
          <p:cNvCxnSpPr/>
          <p:nvPr/>
        </p:nvCxnSpPr>
        <p:spPr>
          <a:xfrm flipH="1">
            <a:off x="739286" y="400783"/>
            <a:ext cx="10827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1BC5A3-A270-A874-F2E4-85929DF33480}"/>
              </a:ext>
            </a:extLst>
          </p:cNvPr>
          <p:cNvSpPr txBox="1"/>
          <p:nvPr/>
        </p:nvSpPr>
        <p:spPr>
          <a:xfrm>
            <a:off x="224210" y="2071786"/>
            <a:ext cx="6615894" cy="3801041"/>
          </a:xfrm>
          <a:prstGeom prst="rect">
            <a:avLst/>
          </a:prstGeom>
          <a:noFill/>
        </p:spPr>
        <p:txBody>
          <a:bodyPr wrap="square" rtlCol="0">
            <a:spAutoFit/>
          </a:bodyPr>
          <a:lstStyle/>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Define requirements, goals and objectives</a:t>
            </a: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Think about your priorities – professional, departmental, organizational, personal</a:t>
            </a: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Short-term / long-term, build content to support both</a:t>
            </a: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Interests “Outside Your Lane”?</a:t>
            </a: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Social Responsibility / DEI / ESG, etc. </a:t>
            </a:r>
          </a:p>
          <a:p>
            <a:pPr marL="742950" lvl="1" indent="-285750">
              <a:spcBef>
                <a:spcPts val="600"/>
              </a:spcBef>
              <a:buFont typeface="Arial" panose="020B0604020202020204" pitchFamily="34" charset="0"/>
              <a:buChar char="•"/>
            </a:pPr>
            <a:r>
              <a:rPr lang="en-US" sz="2400" b="1" dirty="0">
                <a:solidFill>
                  <a:schemeClr val="bg1"/>
                </a:solidFill>
                <a:latin typeface="ITC Giovanni Std Black" panose="02020A0308050B020303"/>
                <a:cs typeface="Arial" panose="020B0604020202020204" pitchFamily="34" charset="0"/>
              </a:rPr>
              <a:t>Key takeaway: First develop, then execute, your plan</a:t>
            </a:r>
          </a:p>
        </p:txBody>
      </p:sp>
      <p:pic>
        <p:nvPicPr>
          <p:cNvPr id="1026" name="Picture 2">
            <a:extLst>
              <a:ext uri="{FF2B5EF4-FFF2-40B4-BE49-F238E27FC236}">
                <a16:creationId xmlns:a16="http://schemas.microsoft.com/office/drawing/2014/main" id="{41A8469A-996D-CA21-831B-7749EBDF4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890959" y="2541275"/>
            <a:ext cx="3602984" cy="300836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0AAEA56-A6C8-8617-5C1A-CB7D5819381C}"/>
              </a:ext>
            </a:extLst>
          </p:cNvPr>
          <p:cNvSpPr>
            <a:spLocks noGrp="1"/>
          </p:cNvSpPr>
          <p:nvPr>
            <p:ph type="dt" sz="half" idx="10"/>
          </p:nvPr>
        </p:nvSpPr>
        <p:spPr/>
        <p:txBody>
          <a:bodyPr/>
          <a:lstStyle/>
          <a:p>
            <a:fld id="{E9942A7A-A5CF-406C-81E3-77414903BFEF}" type="datetime1">
              <a:rPr lang="en-US" smtClean="0"/>
              <a:t>2/27/2024</a:t>
            </a:fld>
            <a:endParaRPr lang="en-US"/>
          </a:p>
        </p:txBody>
      </p:sp>
      <p:sp>
        <p:nvSpPr>
          <p:cNvPr id="3" name="Slide Number Placeholder 2">
            <a:extLst>
              <a:ext uri="{FF2B5EF4-FFF2-40B4-BE49-F238E27FC236}">
                <a16:creationId xmlns:a16="http://schemas.microsoft.com/office/drawing/2014/main" id="{8E362447-A630-3643-6D4C-CAE46D5AF0C4}"/>
              </a:ext>
            </a:extLst>
          </p:cNvPr>
          <p:cNvSpPr>
            <a:spLocks noGrp="1"/>
          </p:cNvSpPr>
          <p:nvPr>
            <p:ph type="sldNum" sz="quarter" idx="12"/>
          </p:nvPr>
        </p:nvSpPr>
        <p:spPr/>
        <p:txBody>
          <a:bodyPr/>
          <a:lstStyle/>
          <a:p>
            <a:fld id="{FDED9FF8-B017-4024-AC05-8962FF81201C}" type="slidenum">
              <a:rPr lang="en-US" smtClean="0"/>
              <a:t>9</a:t>
            </a:fld>
            <a:endParaRPr lang="en-US"/>
          </a:p>
        </p:txBody>
      </p:sp>
    </p:spTree>
    <p:extLst>
      <p:ext uri="{BB962C8B-B14F-4D97-AF65-F5344CB8AC3E}">
        <p14:creationId xmlns:p14="http://schemas.microsoft.com/office/powerpoint/2010/main" val="3079811594"/>
      </p:ext>
    </p:extLst>
  </p:cSld>
  <p:clrMapOvr>
    <a:masterClrMapping/>
  </p:clrMapOvr>
  <mc:AlternateContent xmlns:mc="http://schemas.openxmlformats.org/markup-compatibility/2006" xmlns:p14="http://schemas.microsoft.com/office/powerpoint/2010/main">
    <mc:Choice Requires="p14">
      <p:transition spd="slow" p14:dur="2000" advTm="18301"/>
    </mc:Choice>
    <mc:Fallback xmlns="">
      <p:transition spd="slow" advTm="1830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1123</Words>
  <Application>Microsoft Office PowerPoint</Application>
  <PresentationFormat>Widescreen</PresentationFormat>
  <Paragraphs>184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ITC Giovanni Std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Jones</dc:creator>
  <cp:lastModifiedBy>Kenneth Jones</cp:lastModifiedBy>
  <cp:revision>7</cp:revision>
  <dcterms:created xsi:type="dcterms:W3CDTF">2020-04-06T16:16:20Z</dcterms:created>
  <dcterms:modified xsi:type="dcterms:W3CDTF">2024-02-27T13:02:13Z</dcterms:modified>
</cp:coreProperties>
</file>