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09" r:id="rId1"/>
    <p:sldMasterId id="2147483821" r:id="rId2"/>
  </p:sldMasterIdLst>
  <p:notesMasterIdLst>
    <p:notesMasterId r:id="rId16"/>
  </p:notesMasterIdLst>
  <p:sldIdLst>
    <p:sldId id="270" r:id="rId3"/>
    <p:sldId id="256" r:id="rId4"/>
    <p:sldId id="260" r:id="rId5"/>
    <p:sldId id="261" r:id="rId6"/>
    <p:sldId id="271" r:id="rId7"/>
    <p:sldId id="269" r:id="rId8"/>
    <p:sldId id="263" r:id="rId9"/>
    <p:sldId id="262"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80079" autoAdjust="0"/>
  </p:normalViewPr>
  <p:slideViewPr>
    <p:cSldViewPr snapToGrid="0">
      <p:cViewPr varScale="1">
        <p:scale>
          <a:sx n="34" d="100"/>
          <a:sy n="34" d="100"/>
        </p:scale>
        <p:origin x="96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59C0D0-B8A1-4C81-8116-0688F8FEEA22}" type="datetimeFigureOut">
              <a:rPr lang="en-US" smtClean="0"/>
              <a:t>4/18/2017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5977C8-F245-48C3-B6E8-2A612ED50824}" type="slidenum">
              <a:rPr lang="en-US" smtClean="0"/>
              <a:t>‹#›</a:t>
            </a:fld>
            <a:endParaRPr lang="en-US"/>
          </a:p>
        </p:txBody>
      </p:sp>
    </p:spTree>
    <p:extLst>
      <p:ext uri="{BB962C8B-B14F-4D97-AF65-F5344CB8AC3E}">
        <p14:creationId xmlns:p14="http://schemas.microsoft.com/office/powerpoint/2010/main" val="1200387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5977C8-F245-48C3-B6E8-2A612ED50824}" type="slidenum">
              <a:rPr lang="en-US" smtClean="0"/>
              <a:t>2</a:t>
            </a:fld>
            <a:endParaRPr lang="en-US"/>
          </a:p>
        </p:txBody>
      </p:sp>
    </p:spTree>
    <p:extLst>
      <p:ext uri="{BB962C8B-B14F-4D97-AF65-F5344CB8AC3E}">
        <p14:creationId xmlns:p14="http://schemas.microsoft.com/office/powerpoint/2010/main" val="412446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fontAlgn="base" hangingPunct="0">
              <a:lnSpc>
                <a:spcPct val="100000"/>
              </a:lnSpc>
              <a:spcBef>
                <a:spcPct val="0"/>
              </a:spcBef>
              <a:spcAft>
                <a:spcPct val="0"/>
              </a:spcAft>
            </a:pPr>
            <a:endParaRPr kumimoji="0" lang="en-US" altLang="en-US" sz="1200" b="0" i="0" u="none" strike="noStrike" cap="none" normalizeH="0" baseline="0" dirty="0" smtClean="0">
              <a:ln>
                <a:noFill/>
              </a:ln>
              <a:solidFill>
                <a:schemeClr val="tx1"/>
              </a:solidFill>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B35977C8-F245-48C3-B6E8-2A612ED50824}" type="slidenum">
              <a:rPr lang="en-US" smtClean="0"/>
              <a:t>8</a:t>
            </a:fld>
            <a:endParaRPr lang="en-US"/>
          </a:p>
        </p:txBody>
      </p:sp>
    </p:spTree>
    <p:extLst>
      <p:ext uri="{BB962C8B-B14F-4D97-AF65-F5344CB8AC3E}">
        <p14:creationId xmlns:p14="http://schemas.microsoft.com/office/powerpoint/2010/main" val="3165891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47D528D-70F2-440B-9BB3-6696D9C066A0}" type="datetime1">
              <a:rPr lang="en-US" smtClean="0"/>
              <a:t>4/18/2017</a:t>
            </a:fld>
            <a:endParaRPr lang="en-US"/>
          </a:p>
        </p:txBody>
      </p:sp>
      <p:sp>
        <p:nvSpPr>
          <p:cNvPr id="8" name="Footer Placeholder 7"/>
          <p:cNvSpPr>
            <a:spLocks noGrp="1"/>
          </p:cNvSpPr>
          <p:nvPr>
            <p:ph type="ftr" sz="quarter" idx="11"/>
          </p:nvPr>
        </p:nvSpPr>
        <p:spPr/>
        <p:txBody>
          <a:bodyPr/>
          <a:lstStyle/>
          <a:p>
            <a:r>
              <a:rPr lang="en-US" smtClean="0"/>
              <a:t>Serivce Learning for Citizenship</a:t>
            </a:r>
            <a:endParaRPr lang="en-US"/>
          </a:p>
        </p:txBody>
      </p:sp>
      <p:sp>
        <p:nvSpPr>
          <p:cNvPr id="9" name="Slide Number Placeholder 8"/>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183855826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39F820-29EE-47A4-8BEB-581DED3FB507}" type="datetime1">
              <a:rPr lang="en-US" smtClean="0"/>
              <a:t>4/18/2017</a:t>
            </a:fld>
            <a:endParaRPr lang="en-US"/>
          </a:p>
        </p:txBody>
      </p:sp>
      <p:sp>
        <p:nvSpPr>
          <p:cNvPr id="5" name="Footer Placeholder 4"/>
          <p:cNvSpPr>
            <a:spLocks noGrp="1"/>
          </p:cNvSpPr>
          <p:nvPr>
            <p:ph type="ftr" sz="quarter" idx="11"/>
          </p:nvPr>
        </p:nvSpPr>
        <p:spPr/>
        <p:txBody>
          <a:bodyPr/>
          <a:lstStyle/>
          <a:p>
            <a:r>
              <a:rPr lang="en-US" smtClean="0"/>
              <a:t>Serivce Learning for Citizenship</a:t>
            </a:r>
            <a:endParaRPr lang="en-US"/>
          </a:p>
        </p:txBody>
      </p:sp>
      <p:sp>
        <p:nvSpPr>
          <p:cNvPr id="6" name="Slide Number Placeholder 5"/>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2628407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F053CB-9227-492A-A79C-AB3ABE2666D4}" type="datetime1">
              <a:rPr lang="en-US" smtClean="0"/>
              <a:t>4/18/2017</a:t>
            </a:fld>
            <a:endParaRPr lang="en-US"/>
          </a:p>
        </p:txBody>
      </p:sp>
      <p:sp>
        <p:nvSpPr>
          <p:cNvPr id="5" name="Footer Placeholder 4"/>
          <p:cNvSpPr>
            <a:spLocks noGrp="1"/>
          </p:cNvSpPr>
          <p:nvPr>
            <p:ph type="ftr" sz="quarter" idx="11"/>
          </p:nvPr>
        </p:nvSpPr>
        <p:spPr/>
        <p:txBody>
          <a:bodyPr/>
          <a:lstStyle/>
          <a:p>
            <a:r>
              <a:rPr lang="en-US" smtClean="0"/>
              <a:t>Serivce Learning for Citizenship</a:t>
            </a:r>
            <a:endParaRPr lang="en-US"/>
          </a:p>
        </p:txBody>
      </p:sp>
      <p:sp>
        <p:nvSpPr>
          <p:cNvPr id="6" name="Slide Number Placeholder 5"/>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8976711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47D528D-70F2-440B-9BB3-6696D9C066A0}" type="datetime1">
              <a:rPr lang="en-US" smtClean="0"/>
              <a:t>4/18/2017</a:t>
            </a:fld>
            <a:endParaRPr lang="en-US"/>
          </a:p>
        </p:txBody>
      </p:sp>
      <p:sp>
        <p:nvSpPr>
          <p:cNvPr id="8" name="Footer Placeholder 7"/>
          <p:cNvSpPr>
            <a:spLocks noGrp="1"/>
          </p:cNvSpPr>
          <p:nvPr>
            <p:ph type="ftr" sz="quarter" idx="11"/>
          </p:nvPr>
        </p:nvSpPr>
        <p:spPr/>
        <p:txBody>
          <a:bodyPr/>
          <a:lstStyle/>
          <a:p>
            <a:r>
              <a:rPr lang="en-US" smtClean="0"/>
              <a:t>Serivce Learning for Citizenship</a:t>
            </a:r>
            <a:endParaRPr lang="en-US"/>
          </a:p>
        </p:txBody>
      </p:sp>
      <p:sp>
        <p:nvSpPr>
          <p:cNvPr id="9" name="Slide Number Placeholder 8"/>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300887406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9FAC95-1069-4221-BBCB-0DC2070BF26B}" type="datetime1">
              <a:rPr lang="en-US" smtClean="0"/>
              <a:t>4/18/2017</a:t>
            </a:fld>
            <a:endParaRPr lang="en-US"/>
          </a:p>
        </p:txBody>
      </p:sp>
      <p:sp>
        <p:nvSpPr>
          <p:cNvPr id="8" name="Footer Placeholder 7"/>
          <p:cNvSpPr>
            <a:spLocks noGrp="1"/>
          </p:cNvSpPr>
          <p:nvPr>
            <p:ph type="ftr" sz="quarter" idx="11"/>
          </p:nvPr>
        </p:nvSpPr>
        <p:spPr/>
        <p:txBody>
          <a:bodyPr/>
          <a:lstStyle/>
          <a:p>
            <a:r>
              <a:rPr lang="en-US" smtClean="0"/>
              <a:t>Serivce Learning for Citizenship</a:t>
            </a:r>
            <a:endParaRPr lang="en-US"/>
          </a:p>
        </p:txBody>
      </p:sp>
      <p:sp>
        <p:nvSpPr>
          <p:cNvPr id="9" name="Slide Number Placeholder 8"/>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4197638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D34ABAEC-BCFF-4EFA-AB4B-4BC01D1BD50A}" type="datetime1">
              <a:rPr lang="en-US" smtClean="0"/>
              <a:t>4/18/2017</a:t>
            </a:fld>
            <a:endParaRPr lang="en-US"/>
          </a:p>
        </p:txBody>
      </p:sp>
      <p:sp>
        <p:nvSpPr>
          <p:cNvPr id="8" name="Footer Placeholder 7"/>
          <p:cNvSpPr>
            <a:spLocks noGrp="1"/>
          </p:cNvSpPr>
          <p:nvPr>
            <p:ph type="ftr" sz="quarter" idx="11"/>
          </p:nvPr>
        </p:nvSpPr>
        <p:spPr/>
        <p:txBody>
          <a:bodyPr/>
          <a:lstStyle/>
          <a:p>
            <a:r>
              <a:rPr lang="en-US" smtClean="0"/>
              <a:t>Serivce Learning for Citizenship</a:t>
            </a:r>
            <a:endParaRPr lang="en-US"/>
          </a:p>
        </p:txBody>
      </p:sp>
      <p:sp>
        <p:nvSpPr>
          <p:cNvPr id="9" name="Slide Number Placeholder 8"/>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260455312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6279F287-BB8B-4F87-B115-F52A044070F4}" type="datetime1">
              <a:rPr lang="en-US" smtClean="0"/>
              <a:t>4/18/2017</a:t>
            </a:fld>
            <a:endParaRPr lang="en-US"/>
          </a:p>
        </p:txBody>
      </p:sp>
      <p:sp>
        <p:nvSpPr>
          <p:cNvPr id="9" name="Footer Placeholder 8"/>
          <p:cNvSpPr>
            <a:spLocks noGrp="1"/>
          </p:cNvSpPr>
          <p:nvPr>
            <p:ph type="ftr" sz="quarter" idx="11"/>
          </p:nvPr>
        </p:nvSpPr>
        <p:spPr/>
        <p:txBody>
          <a:bodyPr/>
          <a:lstStyle/>
          <a:p>
            <a:r>
              <a:rPr lang="en-US" smtClean="0"/>
              <a:t>Serivce Learning for Citizenship</a:t>
            </a:r>
            <a:endParaRPr lang="en-US"/>
          </a:p>
        </p:txBody>
      </p:sp>
      <p:sp>
        <p:nvSpPr>
          <p:cNvPr id="10" name="Slide Number Placeholder 9"/>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3923082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38BE21AF-A665-4859-8A05-F8E5C2AFB2F7}" type="datetime1">
              <a:rPr lang="en-US" smtClean="0"/>
              <a:t>4/18/2017</a:t>
            </a:fld>
            <a:endParaRPr lang="en-US"/>
          </a:p>
        </p:txBody>
      </p:sp>
      <p:sp>
        <p:nvSpPr>
          <p:cNvPr id="8" name="Footer Placeholder 7"/>
          <p:cNvSpPr>
            <a:spLocks noGrp="1"/>
          </p:cNvSpPr>
          <p:nvPr>
            <p:ph type="ftr" sz="quarter" idx="11"/>
          </p:nvPr>
        </p:nvSpPr>
        <p:spPr/>
        <p:txBody>
          <a:bodyPr/>
          <a:lstStyle/>
          <a:p>
            <a:r>
              <a:rPr lang="en-US" smtClean="0"/>
              <a:t>Serivce Learning for Citizenship</a:t>
            </a:r>
            <a:endParaRPr lang="en-US"/>
          </a:p>
        </p:txBody>
      </p:sp>
      <p:sp>
        <p:nvSpPr>
          <p:cNvPr id="9" name="Slide Number Placeholder 8"/>
          <p:cNvSpPr>
            <a:spLocks noGrp="1"/>
          </p:cNvSpPr>
          <p:nvPr>
            <p:ph type="sldNum" sz="quarter" idx="12"/>
          </p:nvPr>
        </p:nvSpPr>
        <p:spPr/>
        <p:txBody>
          <a:bodyPr/>
          <a:lstStyle/>
          <a:p>
            <a:fld id="{E7483D99-9A81-49F8-9605-F1EFD137944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245029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BFDDD0-59CA-4C01-8F1D-E443ABD7FD53}" type="datetime1">
              <a:rPr lang="en-US" smtClean="0"/>
              <a:t>4/18/2017</a:t>
            </a:fld>
            <a:endParaRPr lang="en-US"/>
          </a:p>
        </p:txBody>
      </p:sp>
      <p:sp>
        <p:nvSpPr>
          <p:cNvPr id="4" name="Footer Placeholder 3"/>
          <p:cNvSpPr>
            <a:spLocks noGrp="1"/>
          </p:cNvSpPr>
          <p:nvPr>
            <p:ph type="ftr" sz="quarter" idx="11"/>
          </p:nvPr>
        </p:nvSpPr>
        <p:spPr/>
        <p:txBody>
          <a:bodyPr/>
          <a:lstStyle/>
          <a:p>
            <a:r>
              <a:rPr lang="en-US" smtClean="0"/>
              <a:t>Serivce Learning for Citizenship</a:t>
            </a:r>
            <a:endParaRPr lang="en-US"/>
          </a:p>
        </p:txBody>
      </p:sp>
      <p:sp>
        <p:nvSpPr>
          <p:cNvPr id="5" name="Slide Number Placeholder 4"/>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40588411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DA1536-088C-409F-ACEF-74D86C76FAB6}" type="datetime1">
              <a:rPr lang="en-US" smtClean="0"/>
              <a:t>4/18/2017</a:t>
            </a:fld>
            <a:endParaRPr lang="en-US"/>
          </a:p>
        </p:txBody>
      </p:sp>
      <p:sp>
        <p:nvSpPr>
          <p:cNvPr id="3" name="Footer Placeholder 2"/>
          <p:cNvSpPr>
            <a:spLocks noGrp="1"/>
          </p:cNvSpPr>
          <p:nvPr>
            <p:ph type="ftr" sz="quarter" idx="11"/>
          </p:nvPr>
        </p:nvSpPr>
        <p:spPr/>
        <p:txBody>
          <a:bodyPr/>
          <a:lstStyle/>
          <a:p>
            <a:r>
              <a:rPr lang="en-US" smtClean="0"/>
              <a:t>Serivce Learning for Citizenship</a:t>
            </a:r>
            <a:endParaRPr lang="en-US"/>
          </a:p>
        </p:txBody>
      </p:sp>
      <p:sp>
        <p:nvSpPr>
          <p:cNvPr id="4" name="Slide Number Placeholder 3"/>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34215687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C8094E-1264-4260-BC94-86425A92444B}" type="datetime1">
              <a:rPr lang="en-US" smtClean="0"/>
              <a:t>4/18/2017</a:t>
            </a:fld>
            <a:endParaRPr lang="en-US"/>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r>
              <a:rPr lang="en-US" smtClean="0"/>
              <a:t>Serivce Learning for Citizenship</a:t>
            </a:r>
            <a:endParaRPr lang="en-US"/>
          </a:p>
        </p:txBody>
      </p:sp>
      <p:sp>
        <p:nvSpPr>
          <p:cNvPr id="7" name="Slide Number Placeholder 6"/>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367226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9FAC95-1069-4221-BBCB-0DC2070BF26B}" type="datetime1">
              <a:rPr lang="en-US" smtClean="0"/>
              <a:t>4/18/2017</a:t>
            </a:fld>
            <a:endParaRPr lang="en-US"/>
          </a:p>
        </p:txBody>
      </p:sp>
      <p:sp>
        <p:nvSpPr>
          <p:cNvPr id="8" name="Footer Placeholder 7"/>
          <p:cNvSpPr>
            <a:spLocks noGrp="1"/>
          </p:cNvSpPr>
          <p:nvPr>
            <p:ph type="ftr" sz="quarter" idx="11"/>
          </p:nvPr>
        </p:nvSpPr>
        <p:spPr/>
        <p:txBody>
          <a:bodyPr/>
          <a:lstStyle/>
          <a:p>
            <a:r>
              <a:rPr lang="en-US" smtClean="0"/>
              <a:t>Serivce Learning for Citizenship</a:t>
            </a:r>
            <a:endParaRPr lang="en-US"/>
          </a:p>
        </p:txBody>
      </p:sp>
      <p:sp>
        <p:nvSpPr>
          <p:cNvPr id="9" name="Slide Number Placeholder 8"/>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2759543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B8CB0AD7-2765-428F-BDA3-37ABA2E65BE2}" type="datetime1">
              <a:rPr lang="en-US" smtClean="0"/>
              <a:t>4/18/2017</a:t>
            </a:fld>
            <a:endParaRPr lang="en-US"/>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r>
              <a:rPr lang="en-US" smtClean="0"/>
              <a:t>Serivce Learning for Citizenship</a:t>
            </a:r>
            <a:endParaRPr lang="en-US"/>
          </a:p>
        </p:txBody>
      </p:sp>
      <p:sp>
        <p:nvSpPr>
          <p:cNvPr id="7" name="Slide Number Placeholder 6"/>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33427958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39F820-29EE-47A4-8BEB-581DED3FB507}" type="datetime1">
              <a:rPr lang="en-US" smtClean="0"/>
              <a:t>4/18/2017</a:t>
            </a:fld>
            <a:endParaRPr lang="en-US"/>
          </a:p>
        </p:txBody>
      </p:sp>
      <p:sp>
        <p:nvSpPr>
          <p:cNvPr id="5" name="Footer Placeholder 4"/>
          <p:cNvSpPr>
            <a:spLocks noGrp="1"/>
          </p:cNvSpPr>
          <p:nvPr>
            <p:ph type="ftr" sz="quarter" idx="11"/>
          </p:nvPr>
        </p:nvSpPr>
        <p:spPr/>
        <p:txBody>
          <a:bodyPr/>
          <a:lstStyle/>
          <a:p>
            <a:r>
              <a:rPr lang="en-US" smtClean="0"/>
              <a:t>Serivce Learning for Citizenship</a:t>
            </a:r>
            <a:endParaRPr lang="en-US"/>
          </a:p>
        </p:txBody>
      </p:sp>
      <p:sp>
        <p:nvSpPr>
          <p:cNvPr id="6" name="Slide Number Placeholder 5"/>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3976016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F053CB-9227-492A-A79C-AB3ABE2666D4}" type="datetime1">
              <a:rPr lang="en-US" smtClean="0"/>
              <a:t>4/18/2017</a:t>
            </a:fld>
            <a:endParaRPr lang="en-US"/>
          </a:p>
        </p:txBody>
      </p:sp>
      <p:sp>
        <p:nvSpPr>
          <p:cNvPr id="5" name="Footer Placeholder 4"/>
          <p:cNvSpPr>
            <a:spLocks noGrp="1"/>
          </p:cNvSpPr>
          <p:nvPr>
            <p:ph type="ftr" sz="quarter" idx="11"/>
          </p:nvPr>
        </p:nvSpPr>
        <p:spPr/>
        <p:txBody>
          <a:bodyPr/>
          <a:lstStyle/>
          <a:p>
            <a:r>
              <a:rPr lang="en-US" smtClean="0"/>
              <a:t>Serivce Learning for Citizenship</a:t>
            </a:r>
            <a:endParaRPr lang="en-US"/>
          </a:p>
        </p:txBody>
      </p:sp>
      <p:sp>
        <p:nvSpPr>
          <p:cNvPr id="6" name="Slide Number Placeholder 5"/>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1130637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D34ABAEC-BCFF-4EFA-AB4B-4BC01D1BD50A}" type="datetime1">
              <a:rPr lang="en-US" smtClean="0"/>
              <a:t>4/18/2017</a:t>
            </a:fld>
            <a:endParaRPr lang="en-US"/>
          </a:p>
        </p:txBody>
      </p:sp>
      <p:sp>
        <p:nvSpPr>
          <p:cNvPr id="8" name="Footer Placeholder 7"/>
          <p:cNvSpPr>
            <a:spLocks noGrp="1"/>
          </p:cNvSpPr>
          <p:nvPr>
            <p:ph type="ftr" sz="quarter" idx="11"/>
          </p:nvPr>
        </p:nvSpPr>
        <p:spPr/>
        <p:txBody>
          <a:bodyPr/>
          <a:lstStyle/>
          <a:p>
            <a:r>
              <a:rPr lang="en-US" smtClean="0"/>
              <a:t>Serivce Learning for Citizenship</a:t>
            </a:r>
            <a:endParaRPr lang="en-US"/>
          </a:p>
        </p:txBody>
      </p:sp>
      <p:sp>
        <p:nvSpPr>
          <p:cNvPr id="9" name="Slide Number Placeholder 8"/>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30739962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6279F287-BB8B-4F87-B115-F52A044070F4}" type="datetime1">
              <a:rPr lang="en-US" smtClean="0"/>
              <a:t>4/18/2017</a:t>
            </a:fld>
            <a:endParaRPr lang="en-US"/>
          </a:p>
        </p:txBody>
      </p:sp>
      <p:sp>
        <p:nvSpPr>
          <p:cNvPr id="9" name="Footer Placeholder 8"/>
          <p:cNvSpPr>
            <a:spLocks noGrp="1"/>
          </p:cNvSpPr>
          <p:nvPr>
            <p:ph type="ftr" sz="quarter" idx="11"/>
          </p:nvPr>
        </p:nvSpPr>
        <p:spPr/>
        <p:txBody>
          <a:bodyPr/>
          <a:lstStyle/>
          <a:p>
            <a:r>
              <a:rPr lang="en-US" smtClean="0"/>
              <a:t>Serivce Learning for Citizenship</a:t>
            </a:r>
            <a:endParaRPr lang="en-US"/>
          </a:p>
        </p:txBody>
      </p:sp>
      <p:sp>
        <p:nvSpPr>
          <p:cNvPr id="10" name="Slide Number Placeholder 9"/>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376071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38BE21AF-A665-4859-8A05-F8E5C2AFB2F7}" type="datetime1">
              <a:rPr lang="en-US" smtClean="0"/>
              <a:t>4/18/2017</a:t>
            </a:fld>
            <a:endParaRPr lang="en-US"/>
          </a:p>
        </p:txBody>
      </p:sp>
      <p:sp>
        <p:nvSpPr>
          <p:cNvPr id="8" name="Footer Placeholder 7"/>
          <p:cNvSpPr>
            <a:spLocks noGrp="1"/>
          </p:cNvSpPr>
          <p:nvPr>
            <p:ph type="ftr" sz="quarter" idx="11"/>
          </p:nvPr>
        </p:nvSpPr>
        <p:spPr/>
        <p:txBody>
          <a:bodyPr/>
          <a:lstStyle/>
          <a:p>
            <a:r>
              <a:rPr lang="en-US" smtClean="0"/>
              <a:t>Serivce Learning for Citizenship</a:t>
            </a:r>
            <a:endParaRPr lang="en-US"/>
          </a:p>
        </p:txBody>
      </p:sp>
      <p:sp>
        <p:nvSpPr>
          <p:cNvPr id="9" name="Slide Number Placeholder 8"/>
          <p:cNvSpPr>
            <a:spLocks noGrp="1"/>
          </p:cNvSpPr>
          <p:nvPr>
            <p:ph type="sldNum" sz="quarter" idx="12"/>
          </p:nvPr>
        </p:nvSpPr>
        <p:spPr/>
        <p:txBody>
          <a:bodyPr/>
          <a:lstStyle/>
          <a:p>
            <a:fld id="{E7483D99-9A81-49F8-9605-F1EFD137944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00529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BFDDD0-59CA-4C01-8F1D-E443ABD7FD53}" type="datetime1">
              <a:rPr lang="en-US" smtClean="0"/>
              <a:t>4/18/2017</a:t>
            </a:fld>
            <a:endParaRPr lang="en-US"/>
          </a:p>
        </p:txBody>
      </p:sp>
      <p:sp>
        <p:nvSpPr>
          <p:cNvPr id="4" name="Footer Placeholder 3"/>
          <p:cNvSpPr>
            <a:spLocks noGrp="1"/>
          </p:cNvSpPr>
          <p:nvPr>
            <p:ph type="ftr" sz="quarter" idx="11"/>
          </p:nvPr>
        </p:nvSpPr>
        <p:spPr/>
        <p:txBody>
          <a:bodyPr/>
          <a:lstStyle/>
          <a:p>
            <a:r>
              <a:rPr lang="en-US" smtClean="0"/>
              <a:t>Serivce Learning for Citizenship</a:t>
            </a:r>
            <a:endParaRPr lang="en-US"/>
          </a:p>
        </p:txBody>
      </p:sp>
      <p:sp>
        <p:nvSpPr>
          <p:cNvPr id="5" name="Slide Number Placeholder 4"/>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4194128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DA1536-088C-409F-ACEF-74D86C76FAB6}" type="datetime1">
              <a:rPr lang="en-US" smtClean="0"/>
              <a:t>4/18/2017</a:t>
            </a:fld>
            <a:endParaRPr lang="en-US"/>
          </a:p>
        </p:txBody>
      </p:sp>
      <p:sp>
        <p:nvSpPr>
          <p:cNvPr id="3" name="Footer Placeholder 2"/>
          <p:cNvSpPr>
            <a:spLocks noGrp="1"/>
          </p:cNvSpPr>
          <p:nvPr>
            <p:ph type="ftr" sz="quarter" idx="11"/>
          </p:nvPr>
        </p:nvSpPr>
        <p:spPr/>
        <p:txBody>
          <a:bodyPr/>
          <a:lstStyle/>
          <a:p>
            <a:r>
              <a:rPr lang="en-US" smtClean="0"/>
              <a:t>Serivce Learning for Citizenship</a:t>
            </a:r>
            <a:endParaRPr lang="en-US"/>
          </a:p>
        </p:txBody>
      </p:sp>
      <p:sp>
        <p:nvSpPr>
          <p:cNvPr id="4" name="Slide Number Placeholder 3"/>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2265963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50C8094E-1264-4260-BC94-86425A92444B}" type="datetime1">
              <a:rPr lang="en-US" smtClean="0"/>
              <a:t>4/18/2017</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smtClean="0"/>
              <a:t>Serivce Learning for Citizenship</a:t>
            </a:r>
            <a:endParaRPr lang="en-US"/>
          </a:p>
        </p:txBody>
      </p:sp>
      <p:sp>
        <p:nvSpPr>
          <p:cNvPr id="11" name="Slide Number Placeholder 10"/>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329808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8CB0AD7-2765-428F-BDA3-37ABA2E65BE2}" type="datetime1">
              <a:rPr lang="en-US" smtClean="0"/>
              <a:t>4/18/2017</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smtClean="0"/>
              <a:t>Serivce Learning for Citizenship</a:t>
            </a:r>
            <a:endParaRPr lang="en-US"/>
          </a:p>
        </p:txBody>
      </p:sp>
      <p:sp>
        <p:nvSpPr>
          <p:cNvPr id="10" name="Slide Number Placeholder 9"/>
          <p:cNvSpPr>
            <a:spLocks noGrp="1"/>
          </p:cNvSpPr>
          <p:nvPr>
            <p:ph type="sldNum" sz="quarter" idx="12"/>
          </p:nvPr>
        </p:nvSpPr>
        <p:spPr/>
        <p:txBody>
          <a:bodyPr/>
          <a:lstStyle/>
          <a:p>
            <a:fld id="{E7483D99-9A81-49F8-9605-F1EFD1379446}" type="slidenum">
              <a:rPr lang="en-US" smtClean="0"/>
              <a:t>‹#›</a:t>
            </a:fld>
            <a:endParaRPr lang="en-US"/>
          </a:p>
        </p:txBody>
      </p:sp>
    </p:spTree>
    <p:extLst>
      <p:ext uri="{BB962C8B-B14F-4D97-AF65-F5344CB8AC3E}">
        <p14:creationId xmlns:p14="http://schemas.microsoft.com/office/powerpoint/2010/main" val="1573779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2B86076-028C-4B69-90E5-91A4C5EDAB2C}" type="datetime1">
              <a:rPr lang="en-US" smtClean="0"/>
              <a:t>4/18/2017</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smtClean="0"/>
              <a:t>Serivce Learning for Citizenship</a:t>
            </a:r>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E7483D99-9A81-49F8-9605-F1EFD1379446}" type="slidenum">
              <a:rPr lang="en-US" smtClean="0"/>
              <a:t>‹#›</a:t>
            </a:fld>
            <a:endParaRPr lang="en-US"/>
          </a:p>
        </p:txBody>
      </p:sp>
    </p:spTree>
    <p:extLst>
      <p:ext uri="{BB962C8B-B14F-4D97-AF65-F5344CB8AC3E}">
        <p14:creationId xmlns:p14="http://schemas.microsoft.com/office/powerpoint/2010/main" val="767892504"/>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E2B86076-028C-4B69-90E5-91A4C5EDAB2C}" type="datetime1">
              <a:rPr lang="en-US" smtClean="0"/>
              <a:t>4/18/2017</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smtClean="0"/>
              <a:t>Serivce Learning for Citizenship</a:t>
            </a:r>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E7483D99-9A81-49F8-9605-F1EFD1379446}" type="slidenum">
              <a:rPr lang="en-US" smtClean="0"/>
              <a:t>‹#›</a:t>
            </a:fld>
            <a:endParaRPr lang="en-US"/>
          </a:p>
        </p:txBody>
      </p:sp>
    </p:spTree>
    <p:extLst>
      <p:ext uri="{BB962C8B-B14F-4D97-AF65-F5344CB8AC3E}">
        <p14:creationId xmlns:p14="http://schemas.microsoft.com/office/powerpoint/2010/main" val="1753623977"/>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hf hd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Service Learning for Citizenship</a:t>
            </a:r>
            <a:endParaRPr lang="en-US" dirty="0"/>
          </a:p>
        </p:txBody>
      </p:sp>
      <p:sp>
        <p:nvSpPr>
          <p:cNvPr id="7" name="Subtitle 6"/>
          <p:cNvSpPr>
            <a:spLocks noGrp="1"/>
          </p:cNvSpPr>
          <p:nvPr>
            <p:ph type="subTitle" idx="1"/>
          </p:nvPr>
        </p:nvSpPr>
        <p:spPr/>
        <p:txBody>
          <a:bodyPr>
            <a:normAutofit lnSpcReduction="10000"/>
          </a:bodyPr>
          <a:lstStyle/>
          <a:p>
            <a:r>
              <a:rPr lang="en-US" dirty="0" smtClean="0"/>
              <a:t>Roseanne Mirabella, PhD</a:t>
            </a:r>
          </a:p>
          <a:p>
            <a:r>
              <a:rPr lang="en-US" dirty="0" smtClean="0"/>
              <a:t>Professor</a:t>
            </a:r>
          </a:p>
          <a:p>
            <a:r>
              <a:rPr lang="en-US" dirty="0" smtClean="0"/>
              <a:t>Political Science and Public Affairs</a:t>
            </a:r>
            <a:endParaRPr lang="en-US" dirty="0"/>
          </a:p>
        </p:txBody>
      </p:sp>
      <p:sp>
        <p:nvSpPr>
          <p:cNvPr id="4" name="Footer Placeholder 3"/>
          <p:cNvSpPr>
            <a:spLocks noGrp="1"/>
          </p:cNvSpPr>
          <p:nvPr>
            <p:ph type="ftr" sz="quarter" idx="11"/>
          </p:nvPr>
        </p:nvSpPr>
        <p:spPr/>
        <p:txBody>
          <a:bodyPr/>
          <a:lstStyle/>
          <a:p>
            <a:r>
              <a:rPr lang="en-US" smtClean="0"/>
              <a:t>Serivce Learning for Citizenship</a:t>
            </a:r>
            <a:endParaRPr lang="en-US"/>
          </a:p>
        </p:txBody>
      </p:sp>
      <p:sp>
        <p:nvSpPr>
          <p:cNvPr id="5" name="Slide Number Placeholder 4"/>
          <p:cNvSpPr>
            <a:spLocks noGrp="1"/>
          </p:cNvSpPr>
          <p:nvPr>
            <p:ph type="sldNum" sz="quarter" idx="12"/>
          </p:nvPr>
        </p:nvSpPr>
        <p:spPr/>
        <p:txBody>
          <a:bodyPr/>
          <a:lstStyle/>
          <a:p>
            <a:fld id="{E7483D99-9A81-49F8-9605-F1EFD1379446}" type="slidenum">
              <a:rPr lang="en-US" smtClean="0"/>
              <a:t>1</a:t>
            </a:fld>
            <a:endParaRPr lang="en-US"/>
          </a:p>
        </p:txBody>
      </p:sp>
    </p:spTree>
    <p:extLst>
      <p:ext uri="{BB962C8B-B14F-4D97-AF65-F5344CB8AC3E}">
        <p14:creationId xmlns:p14="http://schemas.microsoft.com/office/powerpoint/2010/main" val="49986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pPr eaLnBrk="1" hangingPunct="1"/>
            <a:r>
              <a:rPr lang="en-US" altLang="en-US" smtClean="0"/>
              <a:t>Interdisciplinarity and Connections</a:t>
            </a:r>
          </a:p>
        </p:txBody>
      </p:sp>
      <p:sp>
        <p:nvSpPr>
          <p:cNvPr id="3" name="Content Placeholder 2"/>
          <p:cNvSpPr>
            <a:spLocks noGrp="1"/>
          </p:cNvSpPr>
          <p:nvPr>
            <p:ph idx="1"/>
          </p:nvPr>
        </p:nvSpPr>
        <p:spPr/>
        <p:txBody>
          <a:bodyPr rtlCol="0">
            <a:normAutofit fontScale="92500" lnSpcReduction="10000"/>
          </a:bodyPr>
          <a:lstStyle/>
          <a:p>
            <a:pPr>
              <a:defRPr/>
            </a:pPr>
            <a:r>
              <a:rPr lang="en-US" dirty="0" smtClean="0"/>
              <a:t>Introduce cross-disciplinary instruction</a:t>
            </a:r>
          </a:p>
          <a:p>
            <a:pPr lvl="1">
              <a:defRPr/>
            </a:pPr>
            <a:r>
              <a:rPr lang="en-US" dirty="0" smtClean="0"/>
              <a:t>Include an introduction to the ideas of political philosophy, which although they “cannot per se tell us what public administrators should or should not do… can make clearer for us the values that are intimated in the administrative ideas, which we espouse, and also the administrative practices, which we choose to follow” (Spicer, 2005, pp. 684-5). </a:t>
            </a:r>
          </a:p>
          <a:p>
            <a:pPr lvl="1">
              <a:defRPr/>
            </a:pPr>
            <a:r>
              <a:rPr lang="en-US" dirty="0" smtClean="0"/>
              <a:t>Oldfield proposes some instructional tools to introduce students to class disparities </a:t>
            </a:r>
          </a:p>
          <a:p>
            <a:pPr lvl="2">
              <a:defRPr/>
            </a:pPr>
            <a:r>
              <a:rPr lang="en-US" dirty="0" smtClean="0"/>
              <a:t>One could imagine how different the conversations in our fund development courses might be if statistics on the distribution of wealth in society were introduced as a starting point for the conversation. </a:t>
            </a:r>
          </a:p>
          <a:p>
            <a:pPr lvl="1">
              <a:defRPr/>
            </a:pPr>
            <a:r>
              <a:rPr lang="en-US" dirty="0" smtClean="0"/>
              <a:t>Our revised interdisciplinary curriculum should include philosophy and history” (Spicer, 2005, p. 685) as these other modes of inquiry can help our students to appreciate the context of our value systems and how they have evolved over time. </a:t>
            </a:r>
          </a:p>
          <a:p>
            <a:pPr>
              <a:defRPr/>
            </a:pPr>
            <a:endParaRPr lang="en-US" dirty="0" smtClean="0"/>
          </a:p>
        </p:txBody>
      </p:sp>
      <p:sp>
        <p:nvSpPr>
          <p:cNvPr id="2" name="Footer Placeholder 1"/>
          <p:cNvSpPr>
            <a:spLocks noGrp="1"/>
          </p:cNvSpPr>
          <p:nvPr>
            <p:ph type="ftr" sz="quarter" idx="11"/>
          </p:nvPr>
        </p:nvSpPr>
        <p:spPr/>
        <p:txBody>
          <a:bodyPr/>
          <a:lstStyle/>
          <a:p>
            <a:r>
              <a:rPr lang="en-US" smtClean="0"/>
              <a:t>Serivce Learning for Citizenship</a:t>
            </a:r>
            <a:endParaRPr lang="en-US"/>
          </a:p>
        </p:txBody>
      </p:sp>
      <p:sp>
        <p:nvSpPr>
          <p:cNvPr id="4" name="Slide Number Placeholder 3"/>
          <p:cNvSpPr>
            <a:spLocks noGrp="1"/>
          </p:cNvSpPr>
          <p:nvPr>
            <p:ph type="sldNum" sz="quarter" idx="12"/>
          </p:nvPr>
        </p:nvSpPr>
        <p:spPr/>
        <p:txBody>
          <a:bodyPr/>
          <a:lstStyle/>
          <a:p>
            <a:fld id="{E7483D99-9A81-49F8-9605-F1EFD1379446}" type="slidenum">
              <a:rPr lang="en-US" smtClean="0"/>
              <a:t>10</a:t>
            </a:fld>
            <a:endParaRPr lang="en-US"/>
          </a:p>
        </p:txBody>
      </p:sp>
    </p:spTree>
    <p:extLst>
      <p:ext uri="{BB962C8B-B14F-4D97-AF65-F5344CB8AC3E}">
        <p14:creationId xmlns:p14="http://schemas.microsoft.com/office/powerpoint/2010/main" val="1682756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Democratic Feminist Theory of Management</a:t>
            </a:r>
          </a:p>
        </p:txBody>
      </p:sp>
      <p:sp>
        <p:nvSpPr>
          <p:cNvPr id="3" name="Content Placeholder 2"/>
          <p:cNvSpPr>
            <a:spLocks noGrp="1"/>
          </p:cNvSpPr>
          <p:nvPr>
            <p:ph idx="1"/>
          </p:nvPr>
        </p:nvSpPr>
        <p:spPr/>
        <p:txBody>
          <a:bodyPr rtlCol="0">
            <a:normAutofit/>
          </a:bodyPr>
          <a:lstStyle/>
          <a:p>
            <a:pPr>
              <a:defRPr/>
            </a:pPr>
            <a:r>
              <a:rPr lang="en-US" dirty="0" smtClean="0"/>
              <a:t>Ending the subordination of </a:t>
            </a:r>
            <a:r>
              <a:rPr lang="en-US" dirty="0" err="1" smtClean="0"/>
              <a:t>caregiving</a:t>
            </a:r>
            <a:r>
              <a:rPr lang="en-US" dirty="0" smtClean="0"/>
              <a:t> to performance, productivity and profit (Nickel and Eikenberry)</a:t>
            </a:r>
          </a:p>
          <a:p>
            <a:pPr>
              <a:defRPr/>
            </a:pPr>
            <a:r>
              <a:rPr lang="en-US" dirty="0" smtClean="0"/>
              <a:t>A care-centered approach of public (and nonprofit) management that would place values of care at the center of our practice rather than at the periphery (</a:t>
            </a:r>
            <a:r>
              <a:rPr lang="en-US" dirty="0" err="1" smtClean="0"/>
              <a:t>Burnier</a:t>
            </a:r>
            <a:r>
              <a:rPr lang="en-US" dirty="0" smtClean="0"/>
              <a:t>)</a:t>
            </a:r>
          </a:p>
          <a:p>
            <a:pPr>
              <a:defRPr/>
            </a:pPr>
            <a:r>
              <a:rPr lang="en-US" dirty="0" smtClean="0"/>
              <a:t>A revaluing of care and recognition of its importance in our curriculum</a:t>
            </a:r>
          </a:p>
        </p:txBody>
      </p:sp>
      <p:sp>
        <p:nvSpPr>
          <p:cNvPr id="4" name="Footer Placeholder 3"/>
          <p:cNvSpPr>
            <a:spLocks noGrp="1"/>
          </p:cNvSpPr>
          <p:nvPr>
            <p:ph type="ftr" sz="quarter" idx="11"/>
          </p:nvPr>
        </p:nvSpPr>
        <p:spPr/>
        <p:txBody>
          <a:bodyPr/>
          <a:lstStyle/>
          <a:p>
            <a:r>
              <a:rPr lang="en-US" smtClean="0"/>
              <a:t>Serivce Learning for Citizenship</a:t>
            </a:r>
            <a:endParaRPr lang="en-US"/>
          </a:p>
        </p:txBody>
      </p:sp>
      <p:sp>
        <p:nvSpPr>
          <p:cNvPr id="5" name="Slide Number Placeholder 4"/>
          <p:cNvSpPr>
            <a:spLocks noGrp="1"/>
          </p:cNvSpPr>
          <p:nvPr>
            <p:ph type="sldNum" sz="quarter" idx="12"/>
          </p:nvPr>
        </p:nvSpPr>
        <p:spPr/>
        <p:txBody>
          <a:bodyPr/>
          <a:lstStyle/>
          <a:p>
            <a:fld id="{E7483D99-9A81-49F8-9605-F1EFD1379446}" type="slidenum">
              <a:rPr lang="en-US" smtClean="0"/>
              <a:t>11</a:t>
            </a:fld>
            <a:endParaRPr lang="en-US"/>
          </a:p>
        </p:txBody>
      </p:sp>
    </p:spTree>
    <p:extLst>
      <p:ext uri="{BB962C8B-B14F-4D97-AF65-F5344CB8AC3E}">
        <p14:creationId xmlns:p14="http://schemas.microsoft.com/office/powerpoint/2010/main" val="1278748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defRPr/>
            </a:pPr>
            <a:r>
              <a:rPr lang="en-US" dirty="0" smtClean="0"/>
              <a:t>Accountability:  Ongoing Discourse to Move Towards Consensus</a:t>
            </a:r>
          </a:p>
        </p:txBody>
      </p:sp>
      <p:sp>
        <p:nvSpPr>
          <p:cNvPr id="25603" name="Content Placeholder 2"/>
          <p:cNvSpPr>
            <a:spLocks noGrp="1"/>
          </p:cNvSpPr>
          <p:nvPr>
            <p:ph idx="1"/>
          </p:nvPr>
        </p:nvSpPr>
        <p:spPr/>
        <p:txBody>
          <a:bodyPr/>
          <a:lstStyle/>
          <a:p>
            <a:pPr eaLnBrk="1" hangingPunct="1"/>
            <a:r>
              <a:rPr lang="en-US" altLang="en-US" smtClean="0"/>
              <a:t>Pursue a public administration grounded in realism (Catlaw)</a:t>
            </a:r>
          </a:p>
          <a:p>
            <a:pPr eaLnBrk="1" hangingPunct="1"/>
            <a:r>
              <a:rPr lang="en-US" altLang="en-US" smtClean="0"/>
              <a:t>Embrace the aporia, there is no way out</a:t>
            </a:r>
          </a:p>
          <a:p>
            <a:pPr eaLnBrk="1" hangingPunct="1"/>
            <a:r>
              <a:rPr lang="en-US" altLang="en-US" smtClean="0"/>
              <a:t>Accountability as discourse; teacher and student as co-seekers of knowledge</a:t>
            </a:r>
          </a:p>
          <a:p>
            <a:pPr eaLnBrk="1" hangingPunct="1"/>
            <a:r>
              <a:rPr lang="en-US" altLang="en-US" smtClean="0"/>
              <a:t>A move from ‘power over’ towards ‘power with’ (Follett)</a:t>
            </a:r>
          </a:p>
        </p:txBody>
      </p:sp>
      <p:sp>
        <p:nvSpPr>
          <p:cNvPr id="3" name="Footer Placeholder 2"/>
          <p:cNvSpPr>
            <a:spLocks noGrp="1"/>
          </p:cNvSpPr>
          <p:nvPr>
            <p:ph type="ftr" sz="quarter" idx="11"/>
          </p:nvPr>
        </p:nvSpPr>
        <p:spPr/>
        <p:txBody>
          <a:bodyPr/>
          <a:lstStyle/>
          <a:p>
            <a:r>
              <a:rPr lang="en-US" smtClean="0"/>
              <a:t>Serivce Learning for Citizenship</a:t>
            </a:r>
            <a:endParaRPr lang="en-US"/>
          </a:p>
        </p:txBody>
      </p:sp>
      <p:sp>
        <p:nvSpPr>
          <p:cNvPr id="4" name="Slide Number Placeholder 3"/>
          <p:cNvSpPr>
            <a:spLocks noGrp="1"/>
          </p:cNvSpPr>
          <p:nvPr>
            <p:ph type="sldNum" sz="quarter" idx="12"/>
          </p:nvPr>
        </p:nvSpPr>
        <p:spPr/>
        <p:txBody>
          <a:bodyPr/>
          <a:lstStyle/>
          <a:p>
            <a:fld id="{E7483D99-9A81-49F8-9605-F1EFD1379446}" type="slidenum">
              <a:rPr lang="en-US" smtClean="0"/>
              <a:t>12</a:t>
            </a:fld>
            <a:endParaRPr lang="en-US"/>
          </a:p>
        </p:txBody>
      </p:sp>
    </p:spTree>
    <p:extLst>
      <p:ext uri="{BB962C8B-B14F-4D97-AF65-F5344CB8AC3E}">
        <p14:creationId xmlns:p14="http://schemas.microsoft.com/office/powerpoint/2010/main" val="2590694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Ending Lipservice to Praxis</a:t>
            </a:r>
          </a:p>
        </p:txBody>
      </p:sp>
      <p:sp>
        <p:nvSpPr>
          <p:cNvPr id="3" name="Content Placeholder 2"/>
          <p:cNvSpPr>
            <a:spLocks noGrp="1"/>
          </p:cNvSpPr>
          <p:nvPr>
            <p:ph idx="1"/>
          </p:nvPr>
        </p:nvSpPr>
        <p:spPr/>
        <p:txBody>
          <a:bodyPr rtlCol="0">
            <a:normAutofit/>
          </a:bodyPr>
          <a:lstStyle/>
          <a:p>
            <a:pPr>
              <a:defRPr/>
            </a:pPr>
            <a:r>
              <a:rPr lang="en-US" dirty="0" smtClean="0"/>
              <a:t>Move from curriculum focused inward on the organization and its survival to curriculum  focused outward on governance issues in the community</a:t>
            </a:r>
          </a:p>
          <a:p>
            <a:pPr>
              <a:defRPr/>
            </a:pPr>
            <a:r>
              <a:rPr lang="en-US" dirty="0" smtClean="0"/>
              <a:t>Encourage students to practice administration with multiple lenses</a:t>
            </a:r>
          </a:p>
          <a:p>
            <a:pPr>
              <a:defRPr/>
            </a:pPr>
            <a:r>
              <a:rPr lang="en-US" dirty="0" smtClean="0"/>
              <a:t>Prepare practitioners that will be “nimble, agile, creative, and above all, intellectually able”  (Marshall)</a:t>
            </a:r>
          </a:p>
        </p:txBody>
      </p:sp>
      <p:sp>
        <p:nvSpPr>
          <p:cNvPr id="2" name="Footer Placeholder 1"/>
          <p:cNvSpPr>
            <a:spLocks noGrp="1"/>
          </p:cNvSpPr>
          <p:nvPr>
            <p:ph type="ftr" sz="quarter" idx="11"/>
          </p:nvPr>
        </p:nvSpPr>
        <p:spPr/>
        <p:txBody>
          <a:bodyPr/>
          <a:lstStyle/>
          <a:p>
            <a:r>
              <a:rPr lang="en-US" smtClean="0"/>
              <a:t>Serivce Learning for Citizenship</a:t>
            </a:r>
            <a:endParaRPr lang="en-US"/>
          </a:p>
        </p:txBody>
      </p:sp>
      <p:sp>
        <p:nvSpPr>
          <p:cNvPr id="4" name="Slide Number Placeholder 3"/>
          <p:cNvSpPr>
            <a:spLocks noGrp="1"/>
          </p:cNvSpPr>
          <p:nvPr>
            <p:ph type="sldNum" sz="quarter" idx="12"/>
          </p:nvPr>
        </p:nvSpPr>
        <p:spPr/>
        <p:txBody>
          <a:bodyPr/>
          <a:lstStyle/>
          <a:p>
            <a:fld id="{E7483D99-9A81-49F8-9605-F1EFD1379446}" type="slidenum">
              <a:rPr lang="en-US" smtClean="0"/>
              <a:t>13</a:t>
            </a:fld>
            <a:endParaRPr lang="en-US"/>
          </a:p>
        </p:txBody>
      </p:sp>
    </p:spTree>
    <p:extLst>
      <p:ext uri="{BB962C8B-B14F-4D97-AF65-F5344CB8AC3E}">
        <p14:creationId xmlns:p14="http://schemas.microsoft.com/office/powerpoint/2010/main" val="317709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Service Learning for Citizenship</a:t>
            </a:r>
            <a:endParaRPr lang="en-US" dirty="0"/>
          </a:p>
        </p:txBody>
      </p:sp>
      <p:sp>
        <p:nvSpPr>
          <p:cNvPr id="5" name="Content Placeholder 4"/>
          <p:cNvSpPr>
            <a:spLocks noGrp="1"/>
          </p:cNvSpPr>
          <p:nvPr>
            <p:ph idx="1"/>
          </p:nvPr>
        </p:nvSpPr>
        <p:spPr/>
        <p:txBody>
          <a:bodyPr>
            <a:normAutofit fontScale="92500"/>
          </a:bodyPr>
          <a:lstStyle/>
          <a:p>
            <a:r>
              <a:rPr lang="en-US" dirty="0" smtClean="0"/>
              <a:t>Boyer’s scholarship of engagement is a call for universities to become grounded in action.</a:t>
            </a:r>
          </a:p>
          <a:p>
            <a:pPr lvl="1"/>
            <a:r>
              <a:rPr lang="en-US" dirty="0" smtClean="0"/>
              <a:t>His scholarship of engagement suggests an interactive university</a:t>
            </a:r>
          </a:p>
          <a:p>
            <a:pPr lvl="1"/>
            <a:r>
              <a:rPr lang="en-US" dirty="0" smtClean="0"/>
              <a:t>“Metropolitan University”</a:t>
            </a:r>
          </a:p>
          <a:p>
            <a:pPr lvl="2"/>
            <a:r>
              <a:rPr lang="en-US" dirty="0" smtClean="0"/>
              <a:t>Collaborates, partners, and identifies with communities in its region.</a:t>
            </a:r>
          </a:p>
          <a:p>
            <a:r>
              <a:rPr lang="en-US" dirty="0" smtClean="0"/>
              <a:t>There is increasing evidence that service learning as a pedagogical approach can encourage citizen participation among college students </a:t>
            </a:r>
            <a:r>
              <a:rPr lang="en-US" sz="2000" dirty="0" smtClean="0"/>
              <a:t>(Bennett, et. al., 2016; Harris, 2010; </a:t>
            </a:r>
            <a:r>
              <a:rPr lang="en-US" sz="2000" dirty="0" err="1" smtClean="0"/>
              <a:t>Himley</a:t>
            </a:r>
            <a:r>
              <a:rPr lang="en-US" sz="2000" dirty="0" smtClean="0"/>
              <a:t>, 2004; Paradise, 2011; and Thompson, et. al., 2010; )</a:t>
            </a:r>
          </a:p>
          <a:p>
            <a:r>
              <a:rPr lang="en-US" dirty="0" smtClean="0"/>
              <a:t>Students report that service learning contributes to their civic education.</a:t>
            </a:r>
          </a:p>
          <a:p>
            <a:endParaRPr lang="en-US" sz="2000" dirty="0" smtClean="0"/>
          </a:p>
          <a:p>
            <a:endParaRPr lang="en-US" sz="2000" dirty="0" smtClean="0"/>
          </a:p>
        </p:txBody>
      </p:sp>
      <p:sp>
        <p:nvSpPr>
          <p:cNvPr id="6" name="Footer Placeholder 5"/>
          <p:cNvSpPr>
            <a:spLocks noGrp="1"/>
          </p:cNvSpPr>
          <p:nvPr>
            <p:ph type="ftr" sz="quarter" idx="11"/>
          </p:nvPr>
        </p:nvSpPr>
        <p:spPr/>
        <p:txBody>
          <a:bodyPr/>
          <a:lstStyle/>
          <a:p>
            <a:r>
              <a:rPr lang="en-US" smtClean="0"/>
              <a:t>Serivce Learning for Citizenship</a:t>
            </a:r>
            <a:endParaRPr lang="en-US"/>
          </a:p>
        </p:txBody>
      </p:sp>
      <p:sp>
        <p:nvSpPr>
          <p:cNvPr id="7" name="Slide Number Placeholder 6"/>
          <p:cNvSpPr>
            <a:spLocks noGrp="1"/>
          </p:cNvSpPr>
          <p:nvPr>
            <p:ph type="sldNum" sz="quarter" idx="12"/>
          </p:nvPr>
        </p:nvSpPr>
        <p:spPr/>
        <p:txBody>
          <a:bodyPr/>
          <a:lstStyle/>
          <a:p>
            <a:fld id="{E7483D99-9A81-49F8-9605-F1EFD1379446}" type="slidenum">
              <a:rPr lang="en-US" smtClean="0"/>
              <a:t>2</a:t>
            </a:fld>
            <a:endParaRPr lang="en-US"/>
          </a:p>
        </p:txBody>
      </p:sp>
    </p:spTree>
    <p:extLst>
      <p:ext uri="{BB962C8B-B14F-4D97-AF65-F5344CB8AC3E}">
        <p14:creationId xmlns:p14="http://schemas.microsoft.com/office/powerpoint/2010/main" val="24298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 and the Role of Service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Service is the third leg of the ‘three legged stool’</a:t>
            </a:r>
          </a:p>
          <a:p>
            <a:pPr lvl="1"/>
            <a:r>
              <a:rPr lang="en-US" dirty="0" smtClean="0"/>
              <a:t>Mode 1 – Knowledge for knowledge’s sake</a:t>
            </a:r>
          </a:p>
          <a:p>
            <a:pPr lvl="1"/>
            <a:r>
              <a:rPr lang="en-US" dirty="0" smtClean="0"/>
              <a:t>Mode 2 – Knowledge for the benefit of society</a:t>
            </a:r>
          </a:p>
          <a:p>
            <a:pPr lvl="2"/>
            <a:r>
              <a:rPr lang="en-US" dirty="0" smtClean="0"/>
              <a:t>Action Research</a:t>
            </a:r>
          </a:p>
          <a:p>
            <a:r>
              <a:rPr lang="en-US" dirty="0" smtClean="0"/>
              <a:t>Service to Community</a:t>
            </a:r>
          </a:p>
          <a:p>
            <a:pPr lvl="1"/>
            <a:r>
              <a:rPr lang="en-US" dirty="0" smtClean="0"/>
              <a:t>Service learning is a relatively new discourse</a:t>
            </a:r>
          </a:p>
          <a:p>
            <a:pPr lvl="1"/>
            <a:r>
              <a:rPr lang="en-US" dirty="0" smtClean="0"/>
              <a:t>Integrates the service function into the learning function</a:t>
            </a:r>
          </a:p>
          <a:p>
            <a:r>
              <a:rPr lang="en-US" dirty="0" smtClean="0"/>
              <a:t>Service learning bridges and bonds higher education and society</a:t>
            </a:r>
          </a:p>
          <a:p>
            <a:pPr lvl="1"/>
            <a:r>
              <a:rPr lang="en-US" dirty="0" smtClean="0"/>
              <a:t>Active participation in the civic domain</a:t>
            </a:r>
          </a:p>
          <a:p>
            <a:pPr lvl="1"/>
            <a:r>
              <a:rPr lang="en-US" dirty="0" smtClean="0"/>
              <a:t>Encourages social responsibility</a:t>
            </a:r>
          </a:p>
          <a:p>
            <a:pPr lvl="1"/>
            <a:r>
              <a:rPr lang="en-US" dirty="0" smtClean="0"/>
              <a:t>Engages higher education with local communities</a:t>
            </a:r>
            <a:endParaRPr lang="en-US" dirty="0"/>
          </a:p>
        </p:txBody>
      </p:sp>
      <p:sp>
        <p:nvSpPr>
          <p:cNvPr id="4" name="Footer Placeholder 3"/>
          <p:cNvSpPr>
            <a:spLocks noGrp="1"/>
          </p:cNvSpPr>
          <p:nvPr>
            <p:ph type="ftr" sz="quarter" idx="11"/>
          </p:nvPr>
        </p:nvSpPr>
        <p:spPr/>
        <p:txBody>
          <a:bodyPr/>
          <a:lstStyle/>
          <a:p>
            <a:r>
              <a:rPr lang="en-US" smtClean="0"/>
              <a:t>Serivce Learning for Citizenship</a:t>
            </a:r>
            <a:endParaRPr lang="en-US"/>
          </a:p>
        </p:txBody>
      </p:sp>
      <p:sp>
        <p:nvSpPr>
          <p:cNvPr id="5" name="Slide Number Placeholder 4"/>
          <p:cNvSpPr>
            <a:spLocks noGrp="1"/>
          </p:cNvSpPr>
          <p:nvPr>
            <p:ph type="sldNum" sz="quarter" idx="12"/>
          </p:nvPr>
        </p:nvSpPr>
        <p:spPr/>
        <p:txBody>
          <a:bodyPr/>
          <a:lstStyle/>
          <a:p>
            <a:fld id="{E7483D99-9A81-49F8-9605-F1EFD1379446}" type="slidenum">
              <a:rPr lang="en-US" smtClean="0"/>
              <a:t>3</a:t>
            </a:fld>
            <a:endParaRPr lang="en-US"/>
          </a:p>
        </p:txBody>
      </p:sp>
    </p:spTree>
    <p:extLst>
      <p:ext uri="{BB962C8B-B14F-4D97-AF65-F5344CB8AC3E}">
        <p14:creationId xmlns:p14="http://schemas.microsoft.com/office/powerpoint/2010/main" val="1656145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625" y="149431"/>
            <a:ext cx="10396882" cy="1913965"/>
          </a:xfrm>
        </p:spPr>
        <p:txBody>
          <a:bodyPr>
            <a:normAutofit/>
          </a:bodyPr>
          <a:lstStyle/>
          <a:p>
            <a:r>
              <a:rPr lang="en-US" dirty="0" smtClean="0"/>
              <a:t>Civic Engagement as ALL three legs of stool</a:t>
            </a:r>
            <a:endParaRPr lang="en-US" dirty="0"/>
          </a:p>
        </p:txBody>
      </p:sp>
      <p:sp>
        <p:nvSpPr>
          <p:cNvPr id="3" name="Content Placeholder 2"/>
          <p:cNvSpPr>
            <a:spLocks noGrp="1"/>
          </p:cNvSpPr>
          <p:nvPr>
            <p:ph idx="1"/>
          </p:nvPr>
        </p:nvSpPr>
        <p:spPr/>
        <p:txBody>
          <a:bodyPr>
            <a:normAutofit fontScale="92500" lnSpcReduction="20000"/>
          </a:bodyPr>
          <a:lstStyle/>
          <a:p>
            <a:r>
              <a:rPr lang="en-US" dirty="0"/>
              <a:t>Civic engagement is not merely a substitute </a:t>
            </a:r>
            <a:r>
              <a:rPr lang="en-US" dirty="0" smtClean="0"/>
              <a:t>for professional </a:t>
            </a:r>
            <a:r>
              <a:rPr lang="en-US" dirty="0"/>
              <a:t>service or application but is a particular way of doing teaching</a:t>
            </a:r>
            <a:r>
              <a:rPr lang="en-US" dirty="0" smtClean="0"/>
              <a:t>,  research</a:t>
            </a:r>
            <a:r>
              <a:rPr lang="en-US" dirty="0"/>
              <a:t>, and service in and with the </a:t>
            </a:r>
            <a:r>
              <a:rPr lang="en-US" dirty="0" smtClean="0"/>
              <a:t>community.</a:t>
            </a:r>
          </a:p>
          <a:p>
            <a:r>
              <a:rPr lang="en-US" dirty="0" smtClean="0"/>
              <a:t>Civic Engagement is at the nexus of teaching, research and service.</a:t>
            </a:r>
          </a:p>
          <a:p>
            <a:r>
              <a:rPr lang="en-US" dirty="0" smtClean="0"/>
              <a:t>Service Learning:</a:t>
            </a:r>
          </a:p>
          <a:p>
            <a:pPr lvl="1"/>
            <a:r>
              <a:rPr lang="en-US" dirty="0" smtClean="0"/>
              <a:t>Promotes good relationships with local community.</a:t>
            </a:r>
          </a:p>
          <a:p>
            <a:pPr lvl="1"/>
            <a:r>
              <a:rPr lang="en-US" dirty="0" smtClean="0"/>
              <a:t>Brings research to practice resulting in meaningful change.</a:t>
            </a:r>
          </a:p>
          <a:p>
            <a:pPr lvl="1"/>
            <a:r>
              <a:rPr lang="en-US" dirty="0" smtClean="0"/>
              <a:t>Engages students and faculty in conversations regarding social justice.</a:t>
            </a:r>
          </a:p>
          <a:p>
            <a:pPr lvl="1"/>
            <a:r>
              <a:rPr lang="en-US" dirty="0" smtClean="0"/>
              <a:t>Encourages civic engagement among all students.</a:t>
            </a:r>
          </a:p>
          <a:p>
            <a:pPr lvl="1"/>
            <a:r>
              <a:rPr lang="en-US" dirty="0" smtClean="0"/>
              <a:t>Enlarges campus discourse of the relationship between knowledge and community impact.</a:t>
            </a:r>
          </a:p>
          <a:p>
            <a:pPr lvl="1"/>
            <a:endParaRPr lang="en-US" dirty="0" smtClean="0"/>
          </a:p>
          <a:p>
            <a:endParaRPr lang="en-US" dirty="0"/>
          </a:p>
          <a:p>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t>Serivce Learning for Citizenship</a:t>
            </a:r>
            <a:endParaRPr lang="en-US"/>
          </a:p>
        </p:txBody>
      </p:sp>
      <p:sp>
        <p:nvSpPr>
          <p:cNvPr id="5" name="Slide Number Placeholder 4"/>
          <p:cNvSpPr>
            <a:spLocks noGrp="1"/>
          </p:cNvSpPr>
          <p:nvPr>
            <p:ph type="sldNum" sz="quarter" idx="12"/>
          </p:nvPr>
        </p:nvSpPr>
        <p:spPr/>
        <p:txBody>
          <a:bodyPr/>
          <a:lstStyle/>
          <a:p>
            <a:fld id="{E7483D99-9A81-49F8-9605-F1EFD1379446}" type="slidenum">
              <a:rPr lang="en-US" smtClean="0"/>
              <a:t>4</a:t>
            </a:fld>
            <a:endParaRPr lang="en-US"/>
          </a:p>
        </p:txBody>
      </p:sp>
    </p:spTree>
    <p:extLst>
      <p:ext uri="{BB962C8B-B14F-4D97-AF65-F5344CB8AC3E}">
        <p14:creationId xmlns:p14="http://schemas.microsoft.com/office/powerpoint/2010/main" val="3426624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115877" y="3102358"/>
            <a:ext cx="674137" cy="169598"/>
          </a:xfrm>
          <a:prstGeom prst="rect">
            <a:avLst/>
          </a:prstGeom>
        </p:spPr>
        <p:txBody>
          <a:bodyPr vert="horz" wrap="square" lIns="0" tIns="0" rIns="0" bIns="0" rtlCol="0">
            <a:spAutoFit/>
          </a:bodyPr>
          <a:lstStyle/>
          <a:p>
            <a:pPr marL="23326"/>
            <a:r>
              <a:rPr sz="1102" spc="-9" dirty="0">
                <a:solidFill>
                  <a:srgbClr val="121212"/>
                </a:solidFill>
                <a:latin typeface="Arial"/>
                <a:cs typeface="Arial"/>
              </a:rPr>
              <a:t>Re</a:t>
            </a:r>
            <a:r>
              <a:rPr sz="1102" spc="55" dirty="0">
                <a:solidFill>
                  <a:srgbClr val="121212"/>
                </a:solidFill>
                <a:latin typeface="Arial"/>
                <a:cs typeface="Arial"/>
              </a:rPr>
              <a:t>s</a:t>
            </a:r>
            <a:r>
              <a:rPr sz="1102" spc="-9" dirty="0">
                <a:solidFill>
                  <a:srgbClr val="121212"/>
                </a:solidFill>
                <a:latin typeface="Arial"/>
                <a:cs typeface="Arial"/>
              </a:rPr>
              <a:t>ea</a:t>
            </a:r>
            <a:r>
              <a:rPr sz="1102" spc="55" dirty="0">
                <a:solidFill>
                  <a:srgbClr val="121212"/>
                </a:solidFill>
                <a:latin typeface="Arial"/>
                <a:cs typeface="Arial"/>
              </a:rPr>
              <a:t>rc</a:t>
            </a:r>
            <a:r>
              <a:rPr sz="1102" dirty="0">
                <a:solidFill>
                  <a:srgbClr val="121212"/>
                </a:solidFill>
                <a:latin typeface="Arial"/>
                <a:cs typeface="Arial"/>
              </a:rPr>
              <a:t>h</a:t>
            </a:r>
            <a:endParaRPr sz="1102">
              <a:latin typeface="Arial"/>
              <a:cs typeface="Arial"/>
            </a:endParaRPr>
          </a:p>
        </p:txBody>
      </p:sp>
      <p:sp>
        <p:nvSpPr>
          <p:cNvPr id="3" name="object 3"/>
          <p:cNvSpPr txBox="1"/>
          <p:nvPr/>
        </p:nvSpPr>
        <p:spPr>
          <a:xfrm>
            <a:off x="6128480" y="2027465"/>
            <a:ext cx="815262" cy="169598"/>
          </a:xfrm>
          <a:prstGeom prst="rect">
            <a:avLst/>
          </a:prstGeom>
        </p:spPr>
        <p:txBody>
          <a:bodyPr vert="horz" wrap="square" lIns="0" tIns="0" rIns="0" bIns="0" rtlCol="0">
            <a:spAutoFit/>
          </a:bodyPr>
          <a:lstStyle/>
          <a:p>
            <a:pPr marL="23326"/>
            <a:r>
              <a:rPr sz="1102" dirty="0">
                <a:solidFill>
                  <a:srgbClr val="121212"/>
                </a:solidFill>
                <a:latin typeface="Arial"/>
                <a:cs typeface="Arial"/>
              </a:rPr>
              <a:t>C</a:t>
            </a:r>
            <a:r>
              <a:rPr sz="1102" spc="46" dirty="0">
                <a:solidFill>
                  <a:srgbClr val="121212"/>
                </a:solidFill>
                <a:latin typeface="Arial"/>
                <a:cs typeface="Arial"/>
              </a:rPr>
              <a:t>o</a:t>
            </a:r>
            <a:r>
              <a:rPr sz="1102" spc="64" dirty="0">
                <a:solidFill>
                  <a:srgbClr val="121212"/>
                </a:solidFill>
                <a:latin typeface="Arial"/>
                <a:cs typeface="Arial"/>
              </a:rPr>
              <a:t>mm</a:t>
            </a:r>
            <a:r>
              <a:rPr sz="1102" spc="46" dirty="0">
                <a:solidFill>
                  <a:srgbClr val="121212"/>
                </a:solidFill>
                <a:latin typeface="Arial"/>
                <a:cs typeface="Arial"/>
              </a:rPr>
              <a:t>u</a:t>
            </a:r>
            <a:r>
              <a:rPr sz="1102" spc="64" dirty="0">
                <a:solidFill>
                  <a:srgbClr val="121212"/>
                </a:solidFill>
                <a:latin typeface="Arial"/>
                <a:cs typeface="Arial"/>
              </a:rPr>
              <a:t>ni</a:t>
            </a:r>
            <a:r>
              <a:rPr sz="1102" spc="46" dirty="0">
                <a:solidFill>
                  <a:srgbClr val="121212"/>
                </a:solidFill>
                <a:latin typeface="Arial"/>
                <a:cs typeface="Arial"/>
              </a:rPr>
              <a:t>t</a:t>
            </a:r>
            <a:r>
              <a:rPr sz="1102" dirty="0">
                <a:solidFill>
                  <a:srgbClr val="121212"/>
                </a:solidFill>
                <a:latin typeface="Arial"/>
                <a:cs typeface="Arial"/>
              </a:rPr>
              <a:t>y</a:t>
            </a:r>
            <a:endParaRPr sz="1102">
              <a:latin typeface="Arial"/>
              <a:cs typeface="Arial"/>
            </a:endParaRPr>
          </a:p>
        </p:txBody>
      </p:sp>
      <p:sp>
        <p:nvSpPr>
          <p:cNvPr id="4" name="object 4"/>
          <p:cNvSpPr txBox="1"/>
          <p:nvPr/>
        </p:nvSpPr>
        <p:spPr>
          <a:xfrm>
            <a:off x="4349575" y="3102358"/>
            <a:ext cx="665972" cy="169598"/>
          </a:xfrm>
          <a:prstGeom prst="rect">
            <a:avLst/>
          </a:prstGeom>
        </p:spPr>
        <p:txBody>
          <a:bodyPr vert="horz" wrap="square" lIns="0" tIns="0" rIns="0" bIns="0" rtlCol="0">
            <a:spAutoFit/>
          </a:bodyPr>
          <a:lstStyle/>
          <a:p>
            <a:pPr marL="23326"/>
            <a:r>
              <a:rPr sz="1102" spc="28" dirty="0">
                <a:solidFill>
                  <a:srgbClr val="121212"/>
                </a:solidFill>
                <a:latin typeface="Arial"/>
                <a:cs typeface="Arial"/>
              </a:rPr>
              <a:t>Teaching</a:t>
            </a:r>
            <a:endParaRPr sz="1102">
              <a:latin typeface="Arial"/>
              <a:cs typeface="Arial"/>
            </a:endParaRPr>
          </a:p>
        </p:txBody>
      </p:sp>
      <p:sp>
        <p:nvSpPr>
          <p:cNvPr id="5" name="object 5"/>
          <p:cNvSpPr txBox="1"/>
          <p:nvPr/>
        </p:nvSpPr>
        <p:spPr>
          <a:xfrm>
            <a:off x="4310333" y="1888934"/>
            <a:ext cx="721956" cy="339195"/>
          </a:xfrm>
          <a:prstGeom prst="rect">
            <a:avLst/>
          </a:prstGeom>
        </p:spPr>
        <p:txBody>
          <a:bodyPr vert="horz" wrap="square" lIns="0" tIns="0" rIns="0" bIns="0" rtlCol="0">
            <a:spAutoFit/>
          </a:bodyPr>
          <a:lstStyle/>
          <a:p>
            <a:pPr marL="24492" marR="9330" indent="-2333"/>
            <a:r>
              <a:rPr sz="1102" spc="46" dirty="0">
                <a:solidFill>
                  <a:srgbClr val="121212"/>
                </a:solidFill>
                <a:latin typeface="Arial"/>
                <a:cs typeface="Arial"/>
              </a:rPr>
              <a:t>Distance  </a:t>
            </a:r>
            <a:r>
              <a:rPr sz="1102" spc="-9" dirty="0">
                <a:solidFill>
                  <a:srgbClr val="121212"/>
                </a:solidFill>
                <a:latin typeface="Arial"/>
                <a:cs typeface="Arial"/>
              </a:rPr>
              <a:t>E</a:t>
            </a:r>
            <a:r>
              <a:rPr sz="1102" spc="46" dirty="0">
                <a:solidFill>
                  <a:srgbClr val="121212"/>
                </a:solidFill>
                <a:latin typeface="Arial"/>
                <a:cs typeface="Arial"/>
              </a:rPr>
              <a:t>d</a:t>
            </a:r>
            <a:r>
              <a:rPr sz="1102" spc="64" dirty="0">
                <a:solidFill>
                  <a:srgbClr val="121212"/>
                </a:solidFill>
                <a:latin typeface="Arial"/>
                <a:cs typeface="Arial"/>
              </a:rPr>
              <a:t>u</a:t>
            </a:r>
            <a:r>
              <a:rPr sz="1102" spc="55" dirty="0">
                <a:solidFill>
                  <a:srgbClr val="121212"/>
                </a:solidFill>
                <a:latin typeface="Arial"/>
                <a:cs typeface="Arial"/>
              </a:rPr>
              <a:t>c</a:t>
            </a:r>
            <a:r>
              <a:rPr sz="1102" spc="-9" dirty="0">
                <a:solidFill>
                  <a:srgbClr val="121212"/>
                </a:solidFill>
                <a:latin typeface="Arial"/>
                <a:cs typeface="Arial"/>
              </a:rPr>
              <a:t>a</a:t>
            </a:r>
            <a:r>
              <a:rPr sz="1102" spc="64" dirty="0">
                <a:solidFill>
                  <a:srgbClr val="121212"/>
                </a:solidFill>
                <a:latin typeface="Arial"/>
                <a:cs typeface="Arial"/>
              </a:rPr>
              <a:t>t</a:t>
            </a:r>
            <a:r>
              <a:rPr sz="1102" spc="55" dirty="0">
                <a:solidFill>
                  <a:srgbClr val="121212"/>
                </a:solidFill>
                <a:latin typeface="Arial"/>
                <a:cs typeface="Arial"/>
              </a:rPr>
              <a:t>i</a:t>
            </a:r>
            <a:r>
              <a:rPr sz="1102" spc="46" dirty="0">
                <a:solidFill>
                  <a:srgbClr val="121212"/>
                </a:solidFill>
                <a:latin typeface="Arial"/>
                <a:cs typeface="Arial"/>
              </a:rPr>
              <a:t>o</a:t>
            </a:r>
            <a:r>
              <a:rPr sz="1102" dirty="0">
                <a:solidFill>
                  <a:srgbClr val="121212"/>
                </a:solidFill>
                <a:latin typeface="Arial"/>
                <a:cs typeface="Arial"/>
              </a:rPr>
              <a:t>n</a:t>
            </a:r>
            <a:endParaRPr sz="1102">
              <a:latin typeface="Arial"/>
              <a:cs typeface="Arial"/>
            </a:endParaRPr>
          </a:p>
        </p:txBody>
      </p:sp>
      <p:sp>
        <p:nvSpPr>
          <p:cNvPr id="6" name="object 6"/>
          <p:cNvSpPr txBox="1"/>
          <p:nvPr/>
        </p:nvSpPr>
        <p:spPr>
          <a:xfrm>
            <a:off x="3924116" y="5049150"/>
            <a:ext cx="634482" cy="339195"/>
          </a:xfrm>
          <a:prstGeom prst="rect">
            <a:avLst/>
          </a:prstGeom>
        </p:spPr>
        <p:txBody>
          <a:bodyPr vert="horz" wrap="square" lIns="0" tIns="0" rIns="0" bIns="0" rtlCol="0">
            <a:spAutoFit/>
          </a:bodyPr>
          <a:lstStyle/>
          <a:p>
            <a:pPr marL="23326" marR="9330"/>
            <a:r>
              <a:rPr sz="1102" spc="28" dirty="0">
                <a:solidFill>
                  <a:srgbClr val="121212"/>
                </a:solidFill>
                <a:latin typeface="Arial"/>
                <a:cs typeface="Arial"/>
              </a:rPr>
              <a:t>Service  </a:t>
            </a:r>
            <a:r>
              <a:rPr sz="1102" spc="46" dirty="0">
                <a:solidFill>
                  <a:srgbClr val="121212"/>
                </a:solidFill>
                <a:latin typeface="Arial"/>
                <a:cs typeface="Arial"/>
              </a:rPr>
              <a:t>L</a:t>
            </a:r>
            <a:r>
              <a:rPr sz="1102" spc="-9" dirty="0">
                <a:solidFill>
                  <a:srgbClr val="121212"/>
                </a:solidFill>
                <a:latin typeface="Arial"/>
                <a:cs typeface="Arial"/>
              </a:rPr>
              <a:t>ea</a:t>
            </a:r>
            <a:r>
              <a:rPr sz="1102" spc="64" dirty="0">
                <a:solidFill>
                  <a:srgbClr val="121212"/>
                </a:solidFill>
                <a:latin typeface="Arial"/>
                <a:cs typeface="Arial"/>
              </a:rPr>
              <a:t>r</a:t>
            </a:r>
            <a:r>
              <a:rPr sz="1102" spc="46" dirty="0">
                <a:solidFill>
                  <a:srgbClr val="121212"/>
                </a:solidFill>
                <a:latin typeface="Arial"/>
                <a:cs typeface="Arial"/>
              </a:rPr>
              <a:t>n</a:t>
            </a:r>
            <a:r>
              <a:rPr sz="1102" spc="55" dirty="0">
                <a:solidFill>
                  <a:srgbClr val="121212"/>
                </a:solidFill>
                <a:latin typeface="Arial"/>
                <a:cs typeface="Arial"/>
              </a:rPr>
              <a:t>i</a:t>
            </a:r>
            <a:r>
              <a:rPr sz="1102" spc="64" dirty="0">
                <a:solidFill>
                  <a:srgbClr val="121212"/>
                </a:solidFill>
                <a:latin typeface="Arial"/>
                <a:cs typeface="Arial"/>
              </a:rPr>
              <a:t>n</a:t>
            </a:r>
            <a:r>
              <a:rPr sz="1102" dirty="0">
                <a:solidFill>
                  <a:srgbClr val="121212"/>
                </a:solidFill>
                <a:latin typeface="Arial"/>
                <a:cs typeface="Arial"/>
              </a:rPr>
              <a:t>g</a:t>
            </a:r>
            <a:endParaRPr sz="1102">
              <a:latin typeface="Arial"/>
              <a:cs typeface="Arial"/>
            </a:endParaRPr>
          </a:p>
        </p:txBody>
      </p:sp>
      <p:sp>
        <p:nvSpPr>
          <p:cNvPr id="7" name="object 7"/>
          <p:cNvSpPr txBox="1"/>
          <p:nvPr/>
        </p:nvSpPr>
        <p:spPr>
          <a:xfrm>
            <a:off x="8212433" y="1888934"/>
            <a:ext cx="674137" cy="339195"/>
          </a:xfrm>
          <a:prstGeom prst="rect">
            <a:avLst/>
          </a:prstGeom>
        </p:spPr>
        <p:txBody>
          <a:bodyPr vert="horz" wrap="square" lIns="0" tIns="0" rIns="0" bIns="0" rtlCol="0">
            <a:spAutoFit/>
          </a:bodyPr>
          <a:lstStyle/>
          <a:p>
            <a:pPr marL="169114" marR="9330" indent="-146954"/>
            <a:r>
              <a:rPr sz="1102" spc="-9" dirty="0">
                <a:solidFill>
                  <a:srgbClr val="121212"/>
                </a:solidFill>
                <a:latin typeface="Arial"/>
                <a:cs typeface="Arial"/>
              </a:rPr>
              <a:t>Re</a:t>
            </a:r>
            <a:r>
              <a:rPr sz="1102" spc="55" dirty="0">
                <a:solidFill>
                  <a:srgbClr val="121212"/>
                </a:solidFill>
                <a:latin typeface="Arial"/>
                <a:cs typeface="Arial"/>
              </a:rPr>
              <a:t>s</a:t>
            </a:r>
            <a:r>
              <a:rPr sz="1102" spc="-9" dirty="0">
                <a:solidFill>
                  <a:srgbClr val="121212"/>
                </a:solidFill>
                <a:latin typeface="Arial"/>
                <a:cs typeface="Arial"/>
              </a:rPr>
              <a:t>ea</a:t>
            </a:r>
            <a:r>
              <a:rPr sz="1102" spc="55" dirty="0">
                <a:solidFill>
                  <a:srgbClr val="121212"/>
                </a:solidFill>
                <a:latin typeface="Arial"/>
                <a:cs typeface="Arial"/>
              </a:rPr>
              <a:t>rc</a:t>
            </a:r>
            <a:r>
              <a:rPr sz="1102" dirty="0">
                <a:solidFill>
                  <a:srgbClr val="121212"/>
                </a:solidFill>
                <a:latin typeface="Arial"/>
                <a:cs typeface="Arial"/>
              </a:rPr>
              <a:t>h  </a:t>
            </a:r>
            <a:r>
              <a:rPr sz="1102" spc="28" dirty="0">
                <a:solidFill>
                  <a:srgbClr val="121212"/>
                </a:solidFill>
                <a:latin typeface="Arial"/>
                <a:cs typeface="Arial"/>
              </a:rPr>
              <a:t>Site</a:t>
            </a:r>
            <a:endParaRPr sz="1102">
              <a:latin typeface="Arial"/>
              <a:cs typeface="Arial"/>
            </a:endParaRPr>
          </a:p>
        </p:txBody>
      </p:sp>
      <p:sp>
        <p:nvSpPr>
          <p:cNvPr id="8" name="object 8"/>
          <p:cNvSpPr txBox="1"/>
          <p:nvPr/>
        </p:nvSpPr>
        <p:spPr>
          <a:xfrm>
            <a:off x="8040216" y="4929498"/>
            <a:ext cx="901570" cy="513795"/>
          </a:xfrm>
          <a:prstGeom prst="rect">
            <a:avLst/>
          </a:prstGeom>
        </p:spPr>
        <p:txBody>
          <a:bodyPr vert="horz" wrap="square" lIns="0" tIns="0" rIns="0" bIns="0" rtlCol="0">
            <a:spAutoFit/>
          </a:bodyPr>
          <a:lstStyle/>
          <a:p>
            <a:pPr marL="167948" marR="9330" indent="-145788">
              <a:lnSpc>
                <a:spcPct val="101299"/>
              </a:lnSpc>
            </a:pPr>
            <a:r>
              <a:rPr sz="1102" spc="-9" dirty="0">
                <a:solidFill>
                  <a:srgbClr val="121212"/>
                </a:solidFill>
                <a:latin typeface="Arial"/>
                <a:cs typeface="Arial"/>
              </a:rPr>
              <a:t>Pa</a:t>
            </a:r>
            <a:r>
              <a:rPr sz="1102" spc="64" dirty="0">
                <a:solidFill>
                  <a:srgbClr val="121212"/>
                </a:solidFill>
                <a:latin typeface="Arial"/>
                <a:cs typeface="Arial"/>
              </a:rPr>
              <a:t>r</a:t>
            </a:r>
            <a:r>
              <a:rPr sz="1102" spc="46" dirty="0">
                <a:solidFill>
                  <a:srgbClr val="121212"/>
                </a:solidFill>
                <a:latin typeface="Arial"/>
                <a:cs typeface="Arial"/>
              </a:rPr>
              <a:t>t</a:t>
            </a:r>
            <a:r>
              <a:rPr sz="1102" spc="55" dirty="0">
                <a:solidFill>
                  <a:srgbClr val="121212"/>
                </a:solidFill>
                <a:latin typeface="Arial"/>
                <a:cs typeface="Arial"/>
              </a:rPr>
              <a:t>ici</a:t>
            </a:r>
            <a:r>
              <a:rPr sz="1102" spc="64" dirty="0">
                <a:solidFill>
                  <a:srgbClr val="121212"/>
                </a:solidFill>
                <a:latin typeface="Arial"/>
                <a:cs typeface="Arial"/>
              </a:rPr>
              <a:t>p</a:t>
            </a:r>
            <a:r>
              <a:rPr sz="1102" spc="-9" dirty="0">
                <a:solidFill>
                  <a:srgbClr val="121212"/>
                </a:solidFill>
                <a:latin typeface="Arial"/>
                <a:cs typeface="Arial"/>
              </a:rPr>
              <a:t>a</a:t>
            </a:r>
            <a:r>
              <a:rPr sz="1102" spc="46" dirty="0">
                <a:solidFill>
                  <a:srgbClr val="121212"/>
                </a:solidFill>
                <a:latin typeface="Arial"/>
                <a:cs typeface="Arial"/>
              </a:rPr>
              <a:t>t</a:t>
            </a:r>
            <a:r>
              <a:rPr sz="1102" spc="64" dirty="0">
                <a:solidFill>
                  <a:srgbClr val="121212"/>
                </a:solidFill>
                <a:latin typeface="Arial"/>
                <a:cs typeface="Arial"/>
              </a:rPr>
              <a:t>o</a:t>
            </a:r>
            <a:r>
              <a:rPr sz="1102" spc="55" dirty="0">
                <a:solidFill>
                  <a:srgbClr val="121212"/>
                </a:solidFill>
                <a:latin typeface="Arial"/>
                <a:cs typeface="Arial"/>
              </a:rPr>
              <a:t>r</a:t>
            </a:r>
            <a:r>
              <a:rPr sz="1102" dirty="0">
                <a:solidFill>
                  <a:srgbClr val="121212"/>
                </a:solidFill>
                <a:latin typeface="Arial"/>
                <a:cs typeface="Arial"/>
              </a:rPr>
              <a:t>y  </a:t>
            </a:r>
            <a:r>
              <a:rPr sz="1102" spc="46" dirty="0">
                <a:solidFill>
                  <a:srgbClr val="121212"/>
                </a:solidFill>
                <a:latin typeface="Arial"/>
                <a:cs typeface="Arial"/>
              </a:rPr>
              <a:t>Action  </a:t>
            </a:r>
            <a:r>
              <a:rPr sz="1102" spc="18" dirty="0">
                <a:solidFill>
                  <a:srgbClr val="121212"/>
                </a:solidFill>
                <a:latin typeface="Arial"/>
                <a:cs typeface="Arial"/>
              </a:rPr>
              <a:t>Research</a:t>
            </a:r>
            <a:endParaRPr sz="1102">
              <a:latin typeface="Arial"/>
              <a:cs typeface="Arial"/>
            </a:endParaRPr>
          </a:p>
        </p:txBody>
      </p:sp>
      <p:sp>
        <p:nvSpPr>
          <p:cNvPr id="9" name="object 9"/>
          <p:cNvSpPr txBox="1"/>
          <p:nvPr/>
        </p:nvSpPr>
        <p:spPr>
          <a:xfrm>
            <a:off x="6100388" y="4910618"/>
            <a:ext cx="887573" cy="508794"/>
          </a:xfrm>
          <a:prstGeom prst="rect">
            <a:avLst/>
          </a:prstGeom>
        </p:spPr>
        <p:txBody>
          <a:bodyPr vert="horz" wrap="square" lIns="0" tIns="0" rIns="0" bIns="0" rtlCol="0">
            <a:spAutoFit/>
          </a:bodyPr>
          <a:lstStyle/>
          <a:p>
            <a:pPr marL="23326" marR="9330" indent="1166" algn="ctr"/>
            <a:r>
              <a:rPr sz="1102" spc="-9" dirty="0">
                <a:solidFill>
                  <a:srgbClr val="121212"/>
                </a:solidFill>
                <a:latin typeface="Arial"/>
                <a:cs typeface="Arial"/>
              </a:rPr>
              <a:t>P</a:t>
            </a:r>
            <a:r>
              <a:rPr sz="1102" spc="55" dirty="0">
                <a:solidFill>
                  <a:srgbClr val="121212"/>
                </a:solidFill>
                <a:latin typeface="Arial"/>
                <a:cs typeface="Arial"/>
              </a:rPr>
              <a:t>r</a:t>
            </a:r>
            <a:r>
              <a:rPr sz="1102" spc="64" dirty="0">
                <a:solidFill>
                  <a:srgbClr val="121212"/>
                </a:solidFill>
                <a:latin typeface="Arial"/>
                <a:cs typeface="Arial"/>
              </a:rPr>
              <a:t>o</a:t>
            </a:r>
            <a:r>
              <a:rPr sz="1102" spc="46" dirty="0">
                <a:solidFill>
                  <a:srgbClr val="121212"/>
                </a:solidFill>
                <a:latin typeface="Arial"/>
                <a:cs typeface="Arial"/>
              </a:rPr>
              <a:t>f</a:t>
            </a:r>
            <a:r>
              <a:rPr sz="1102" spc="-9" dirty="0">
                <a:solidFill>
                  <a:srgbClr val="121212"/>
                </a:solidFill>
                <a:latin typeface="Arial"/>
                <a:cs typeface="Arial"/>
              </a:rPr>
              <a:t>e</a:t>
            </a:r>
            <a:r>
              <a:rPr sz="1102" spc="55" dirty="0">
                <a:solidFill>
                  <a:srgbClr val="121212"/>
                </a:solidFill>
                <a:latin typeface="Arial"/>
                <a:cs typeface="Arial"/>
              </a:rPr>
              <a:t>s</a:t>
            </a:r>
            <a:r>
              <a:rPr sz="1102" spc="64" dirty="0">
                <a:solidFill>
                  <a:srgbClr val="121212"/>
                </a:solidFill>
                <a:latin typeface="Arial"/>
                <a:cs typeface="Arial"/>
              </a:rPr>
              <a:t>s</a:t>
            </a:r>
            <a:r>
              <a:rPr sz="1102" spc="55" dirty="0">
                <a:solidFill>
                  <a:srgbClr val="121212"/>
                </a:solidFill>
                <a:latin typeface="Arial"/>
                <a:cs typeface="Arial"/>
              </a:rPr>
              <a:t>i</a:t>
            </a:r>
            <a:r>
              <a:rPr sz="1102" spc="46" dirty="0">
                <a:solidFill>
                  <a:srgbClr val="121212"/>
                </a:solidFill>
                <a:latin typeface="Arial"/>
                <a:cs typeface="Arial"/>
              </a:rPr>
              <a:t>o</a:t>
            </a:r>
            <a:r>
              <a:rPr sz="1102" spc="64" dirty="0">
                <a:solidFill>
                  <a:srgbClr val="121212"/>
                </a:solidFill>
                <a:latin typeface="Arial"/>
                <a:cs typeface="Arial"/>
              </a:rPr>
              <a:t>n</a:t>
            </a:r>
            <a:r>
              <a:rPr sz="1102" spc="-9" dirty="0">
                <a:solidFill>
                  <a:srgbClr val="121212"/>
                </a:solidFill>
                <a:latin typeface="Arial"/>
                <a:cs typeface="Arial"/>
              </a:rPr>
              <a:t>al  </a:t>
            </a:r>
            <a:r>
              <a:rPr sz="1102" spc="46" dirty="0">
                <a:solidFill>
                  <a:srgbClr val="121212"/>
                </a:solidFill>
                <a:latin typeface="Arial"/>
                <a:cs typeface="Arial"/>
              </a:rPr>
              <a:t>Community  </a:t>
            </a:r>
            <a:r>
              <a:rPr sz="1102" spc="28" dirty="0">
                <a:solidFill>
                  <a:srgbClr val="121212"/>
                </a:solidFill>
                <a:latin typeface="Arial"/>
                <a:cs typeface="Arial"/>
              </a:rPr>
              <a:t>Service</a:t>
            </a:r>
            <a:endParaRPr sz="1102">
              <a:latin typeface="Arial"/>
              <a:cs typeface="Arial"/>
            </a:endParaRPr>
          </a:p>
        </p:txBody>
      </p:sp>
      <p:sp>
        <p:nvSpPr>
          <p:cNvPr id="10" name="object 10"/>
          <p:cNvSpPr txBox="1"/>
          <p:nvPr/>
        </p:nvSpPr>
        <p:spPr>
          <a:xfrm>
            <a:off x="6280932" y="3550181"/>
            <a:ext cx="548173" cy="169598"/>
          </a:xfrm>
          <a:prstGeom prst="rect">
            <a:avLst/>
          </a:prstGeom>
        </p:spPr>
        <p:txBody>
          <a:bodyPr vert="horz" wrap="square" lIns="0" tIns="0" rIns="0" bIns="0" rtlCol="0">
            <a:spAutoFit/>
          </a:bodyPr>
          <a:lstStyle/>
          <a:p>
            <a:pPr marL="23326"/>
            <a:r>
              <a:rPr sz="1102" spc="28" dirty="0">
                <a:solidFill>
                  <a:srgbClr val="121212"/>
                </a:solidFill>
                <a:latin typeface="Arial"/>
                <a:cs typeface="Arial"/>
              </a:rPr>
              <a:t>Service</a:t>
            </a:r>
            <a:endParaRPr sz="1102">
              <a:latin typeface="Arial"/>
              <a:cs typeface="Arial"/>
            </a:endParaRPr>
          </a:p>
        </p:txBody>
      </p:sp>
      <p:sp>
        <p:nvSpPr>
          <p:cNvPr id="11" name="object 11"/>
          <p:cNvSpPr/>
          <p:nvPr/>
        </p:nvSpPr>
        <p:spPr>
          <a:xfrm>
            <a:off x="3862051" y="2412358"/>
            <a:ext cx="2444620" cy="1471904"/>
          </a:xfrm>
          <a:custGeom>
            <a:avLst/>
            <a:gdLst/>
            <a:ahLst/>
            <a:cxnLst/>
            <a:rect l="l" t="t" r="r" b="b"/>
            <a:pathLst>
              <a:path w="1330960" h="801369">
                <a:moveTo>
                  <a:pt x="665226" y="0"/>
                </a:moveTo>
                <a:lnTo>
                  <a:pt x="604693" y="1634"/>
                </a:lnTo>
                <a:lnTo>
                  <a:pt x="545679" y="6445"/>
                </a:lnTo>
                <a:lnTo>
                  <a:pt x="488420" y="14291"/>
                </a:lnTo>
                <a:lnTo>
                  <a:pt x="433151" y="25032"/>
                </a:lnTo>
                <a:lnTo>
                  <a:pt x="380107" y="38527"/>
                </a:lnTo>
                <a:lnTo>
                  <a:pt x="329522" y="54638"/>
                </a:lnTo>
                <a:lnTo>
                  <a:pt x="281633" y="73222"/>
                </a:lnTo>
                <a:lnTo>
                  <a:pt x="236674" y="94140"/>
                </a:lnTo>
                <a:lnTo>
                  <a:pt x="194881" y="117252"/>
                </a:lnTo>
                <a:lnTo>
                  <a:pt x="156489" y="142417"/>
                </a:lnTo>
                <a:lnTo>
                  <a:pt x="121732" y="169495"/>
                </a:lnTo>
                <a:lnTo>
                  <a:pt x="90847" y="198345"/>
                </a:lnTo>
                <a:lnTo>
                  <a:pt x="64068" y="228828"/>
                </a:lnTo>
                <a:lnTo>
                  <a:pt x="41630" y="260802"/>
                </a:lnTo>
                <a:lnTo>
                  <a:pt x="10721" y="328665"/>
                </a:lnTo>
                <a:lnTo>
                  <a:pt x="0" y="400812"/>
                </a:lnTo>
                <a:lnTo>
                  <a:pt x="2719" y="437230"/>
                </a:lnTo>
                <a:lnTo>
                  <a:pt x="23770" y="507174"/>
                </a:lnTo>
                <a:lnTo>
                  <a:pt x="64068" y="572320"/>
                </a:lnTo>
                <a:lnTo>
                  <a:pt x="90847" y="602742"/>
                </a:lnTo>
                <a:lnTo>
                  <a:pt x="121732" y="631540"/>
                </a:lnTo>
                <a:lnTo>
                  <a:pt x="156489" y="658574"/>
                </a:lnTo>
                <a:lnTo>
                  <a:pt x="194881" y="683704"/>
                </a:lnTo>
                <a:lnTo>
                  <a:pt x="236674" y="706787"/>
                </a:lnTo>
                <a:lnTo>
                  <a:pt x="281633" y="727684"/>
                </a:lnTo>
                <a:lnTo>
                  <a:pt x="329522" y="746252"/>
                </a:lnTo>
                <a:lnTo>
                  <a:pt x="380107" y="762350"/>
                </a:lnTo>
                <a:lnTo>
                  <a:pt x="433151" y="775838"/>
                </a:lnTo>
                <a:lnTo>
                  <a:pt x="488420" y="786574"/>
                </a:lnTo>
                <a:lnTo>
                  <a:pt x="545679" y="794417"/>
                </a:lnTo>
                <a:lnTo>
                  <a:pt x="604693" y="799227"/>
                </a:lnTo>
                <a:lnTo>
                  <a:pt x="665226" y="800862"/>
                </a:lnTo>
                <a:lnTo>
                  <a:pt x="725758" y="799227"/>
                </a:lnTo>
                <a:lnTo>
                  <a:pt x="784772" y="794417"/>
                </a:lnTo>
                <a:lnTo>
                  <a:pt x="842031" y="786574"/>
                </a:lnTo>
                <a:lnTo>
                  <a:pt x="897300" y="775838"/>
                </a:lnTo>
                <a:lnTo>
                  <a:pt x="950344" y="762350"/>
                </a:lnTo>
                <a:lnTo>
                  <a:pt x="1000929" y="746252"/>
                </a:lnTo>
                <a:lnTo>
                  <a:pt x="1048818" y="727684"/>
                </a:lnTo>
                <a:lnTo>
                  <a:pt x="1093777" y="706787"/>
                </a:lnTo>
                <a:lnTo>
                  <a:pt x="1135570" y="683704"/>
                </a:lnTo>
                <a:lnTo>
                  <a:pt x="1173962" y="658574"/>
                </a:lnTo>
                <a:lnTo>
                  <a:pt x="1208719" y="631540"/>
                </a:lnTo>
                <a:lnTo>
                  <a:pt x="1239604" y="602742"/>
                </a:lnTo>
                <a:lnTo>
                  <a:pt x="1266383" y="572320"/>
                </a:lnTo>
                <a:lnTo>
                  <a:pt x="1288821" y="540417"/>
                </a:lnTo>
                <a:lnTo>
                  <a:pt x="1319730" y="472731"/>
                </a:lnTo>
                <a:lnTo>
                  <a:pt x="1330452" y="400812"/>
                </a:lnTo>
                <a:lnTo>
                  <a:pt x="1327732" y="364273"/>
                </a:lnTo>
                <a:lnTo>
                  <a:pt x="1306681" y="294128"/>
                </a:lnTo>
                <a:lnTo>
                  <a:pt x="1266383" y="228828"/>
                </a:lnTo>
                <a:lnTo>
                  <a:pt x="1239604" y="198345"/>
                </a:lnTo>
                <a:lnTo>
                  <a:pt x="1208719" y="169495"/>
                </a:lnTo>
                <a:lnTo>
                  <a:pt x="1173962" y="142417"/>
                </a:lnTo>
                <a:lnTo>
                  <a:pt x="1135570" y="117252"/>
                </a:lnTo>
                <a:lnTo>
                  <a:pt x="1093777" y="94140"/>
                </a:lnTo>
                <a:lnTo>
                  <a:pt x="1048818" y="73222"/>
                </a:lnTo>
                <a:lnTo>
                  <a:pt x="1000929" y="54638"/>
                </a:lnTo>
                <a:lnTo>
                  <a:pt x="950344" y="38527"/>
                </a:lnTo>
                <a:lnTo>
                  <a:pt x="897300" y="25032"/>
                </a:lnTo>
                <a:lnTo>
                  <a:pt x="842031" y="14291"/>
                </a:lnTo>
                <a:lnTo>
                  <a:pt x="784772" y="6445"/>
                </a:lnTo>
                <a:lnTo>
                  <a:pt x="725758" y="1634"/>
                </a:lnTo>
                <a:lnTo>
                  <a:pt x="665226" y="0"/>
                </a:lnTo>
                <a:close/>
              </a:path>
            </a:pathLst>
          </a:custGeom>
          <a:ln w="6095">
            <a:solidFill>
              <a:srgbClr val="121212"/>
            </a:solidFill>
          </a:ln>
        </p:spPr>
        <p:txBody>
          <a:bodyPr wrap="square" lIns="0" tIns="0" rIns="0" bIns="0" rtlCol="0"/>
          <a:lstStyle/>
          <a:p>
            <a:endParaRPr sz="3306"/>
          </a:p>
        </p:txBody>
      </p:sp>
      <p:sp>
        <p:nvSpPr>
          <p:cNvPr id="12" name="object 12"/>
          <p:cNvSpPr/>
          <p:nvPr/>
        </p:nvSpPr>
        <p:spPr>
          <a:xfrm>
            <a:off x="6778801" y="2455746"/>
            <a:ext cx="2367643" cy="1383263"/>
          </a:xfrm>
          <a:custGeom>
            <a:avLst/>
            <a:gdLst/>
            <a:ahLst/>
            <a:cxnLst/>
            <a:rect l="l" t="t" r="r" b="b"/>
            <a:pathLst>
              <a:path w="1289050" h="753110">
                <a:moveTo>
                  <a:pt x="644651" y="0"/>
                </a:moveTo>
                <a:lnTo>
                  <a:pt x="586001" y="1537"/>
                </a:lnTo>
                <a:lnTo>
                  <a:pt x="528821" y="6061"/>
                </a:lnTo>
                <a:lnTo>
                  <a:pt x="473339" y="13440"/>
                </a:lnTo>
                <a:lnTo>
                  <a:pt x="419783" y="23543"/>
                </a:lnTo>
                <a:lnTo>
                  <a:pt x="368381" y="36238"/>
                </a:lnTo>
                <a:lnTo>
                  <a:pt x="319362" y="51392"/>
                </a:lnTo>
                <a:lnTo>
                  <a:pt x="272953" y="68875"/>
                </a:lnTo>
                <a:lnTo>
                  <a:pt x="229383" y="88555"/>
                </a:lnTo>
                <a:lnTo>
                  <a:pt x="188880" y="110299"/>
                </a:lnTo>
                <a:lnTo>
                  <a:pt x="151672" y="133977"/>
                </a:lnTo>
                <a:lnTo>
                  <a:pt x="117987" y="159456"/>
                </a:lnTo>
                <a:lnTo>
                  <a:pt x="88053" y="186605"/>
                </a:lnTo>
                <a:lnTo>
                  <a:pt x="62098" y="215292"/>
                </a:lnTo>
                <a:lnTo>
                  <a:pt x="23039" y="276754"/>
                </a:lnTo>
                <a:lnTo>
                  <a:pt x="2636" y="342787"/>
                </a:lnTo>
                <a:lnTo>
                  <a:pt x="0" y="377190"/>
                </a:lnTo>
                <a:lnTo>
                  <a:pt x="2636" y="411351"/>
                </a:lnTo>
                <a:lnTo>
                  <a:pt x="23039" y="476983"/>
                </a:lnTo>
                <a:lnTo>
                  <a:pt x="62098" y="538137"/>
                </a:lnTo>
                <a:lnTo>
                  <a:pt x="88053" y="566702"/>
                </a:lnTo>
                <a:lnTo>
                  <a:pt x="117987" y="593747"/>
                </a:lnTo>
                <a:lnTo>
                  <a:pt x="151672" y="619140"/>
                </a:lnTo>
                <a:lnTo>
                  <a:pt x="188880" y="642747"/>
                </a:lnTo>
                <a:lnTo>
                  <a:pt x="229383" y="664434"/>
                </a:lnTo>
                <a:lnTo>
                  <a:pt x="272953" y="684070"/>
                </a:lnTo>
                <a:lnTo>
                  <a:pt x="319362" y="701519"/>
                </a:lnTo>
                <a:lnTo>
                  <a:pt x="368381" y="716650"/>
                </a:lnTo>
                <a:lnTo>
                  <a:pt x="419783" y="729329"/>
                </a:lnTo>
                <a:lnTo>
                  <a:pt x="473339" y="739422"/>
                </a:lnTo>
                <a:lnTo>
                  <a:pt x="528821" y="746796"/>
                </a:lnTo>
                <a:lnTo>
                  <a:pt x="586001" y="751318"/>
                </a:lnTo>
                <a:lnTo>
                  <a:pt x="644651" y="752856"/>
                </a:lnTo>
                <a:lnTo>
                  <a:pt x="703295" y="751318"/>
                </a:lnTo>
                <a:lnTo>
                  <a:pt x="760456" y="746796"/>
                </a:lnTo>
                <a:lnTo>
                  <a:pt x="815907" y="739422"/>
                </a:lnTo>
                <a:lnTo>
                  <a:pt x="869424" y="729329"/>
                </a:lnTo>
                <a:lnTo>
                  <a:pt x="920778" y="716650"/>
                </a:lnTo>
                <a:lnTo>
                  <a:pt x="969743" y="701519"/>
                </a:lnTo>
                <a:lnTo>
                  <a:pt x="1016093" y="684070"/>
                </a:lnTo>
                <a:lnTo>
                  <a:pt x="1059602" y="664434"/>
                </a:lnTo>
                <a:lnTo>
                  <a:pt x="1100042" y="642747"/>
                </a:lnTo>
                <a:lnTo>
                  <a:pt x="1137187" y="619140"/>
                </a:lnTo>
                <a:lnTo>
                  <a:pt x="1170810" y="593747"/>
                </a:lnTo>
                <a:lnTo>
                  <a:pt x="1200686" y="566702"/>
                </a:lnTo>
                <a:lnTo>
                  <a:pt x="1226587" y="538137"/>
                </a:lnTo>
                <a:lnTo>
                  <a:pt x="1265558" y="476983"/>
                </a:lnTo>
                <a:lnTo>
                  <a:pt x="1285912" y="411351"/>
                </a:lnTo>
                <a:lnTo>
                  <a:pt x="1288542" y="377190"/>
                </a:lnTo>
                <a:lnTo>
                  <a:pt x="1285912" y="342787"/>
                </a:lnTo>
                <a:lnTo>
                  <a:pt x="1265558" y="276754"/>
                </a:lnTo>
                <a:lnTo>
                  <a:pt x="1226587" y="215292"/>
                </a:lnTo>
                <a:lnTo>
                  <a:pt x="1200686" y="186605"/>
                </a:lnTo>
                <a:lnTo>
                  <a:pt x="1170810" y="159456"/>
                </a:lnTo>
                <a:lnTo>
                  <a:pt x="1137187" y="133977"/>
                </a:lnTo>
                <a:lnTo>
                  <a:pt x="1100042" y="110299"/>
                </a:lnTo>
                <a:lnTo>
                  <a:pt x="1059602" y="88555"/>
                </a:lnTo>
                <a:lnTo>
                  <a:pt x="1016093" y="68875"/>
                </a:lnTo>
                <a:lnTo>
                  <a:pt x="969743" y="51392"/>
                </a:lnTo>
                <a:lnTo>
                  <a:pt x="920778" y="36238"/>
                </a:lnTo>
                <a:lnTo>
                  <a:pt x="869424" y="23543"/>
                </a:lnTo>
                <a:lnTo>
                  <a:pt x="815907" y="13440"/>
                </a:lnTo>
                <a:lnTo>
                  <a:pt x="760456" y="6061"/>
                </a:lnTo>
                <a:lnTo>
                  <a:pt x="703295" y="1537"/>
                </a:lnTo>
                <a:lnTo>
                  <a:pt x="644651" y="0"/>
                </a:lnTo>
                <a:close/>
              </a:path>
            </a:pathLst>
          </a:custGeom>
          <a:ln w="6095">
            <a:solidFill>
              <a:srgbClr val="121212"/>
            </a:solidFill>
          </a:ln>
        </p:spPr>
        <p:txBody>
          <a:bodyPr wrap="square" lIns="0" tIns="0" rIns="0" bIns="0" rtlCol="0"/>
          <a:lstStyle/>
          <a:p>
            <a:endParaRPr sz="3306"/>
          </a:p>
        </p:txBody>
      </p:sp>
      <p:sp>
        <p:nvSpPr>
          <p:cNvPr id="13" name="object 13"/>
          <p:cNvSpPr/>
          <p:nvPr/>
        </p:nvSpPr>
        <p:spPr>
          <a:xfrm>
            <a:off x="5397403" y="2412359"/>
            <a:ext cx="2367643" cy="1382097"/>
          </a:xfrm>
          <a:custGeom>
            <a:avLst/>
            <a:gdLst/>
            <a:ahLst/>
            <a:cxnLst/>
            <a:rect l="l" t="t" r="r" b="b"/>
            <a:pathLst>
              <a:path w="1289050" h="752475">
                <a:moveTo>
                  <a:pt x="643890" y="0"/>
                </a:moveTo>
                <a:lnTo>
                  <a:pt x="585246" y="1537"/>
                </a:lnTo>
                <a:lnTo>
                  <a:pt x="528085" y="6059"/>
                </a:lnTo>
                <a:lnTo>
                  <a:pt x="472634" y="13433"/>
                </a:lnTo>
                <a:lnTo>
                  <a:pt x="419117" y="23526"/>
                </a:lnTo>
                <a:lnTo>
                  <a:pt x="367763" y="36205"/>
                </a:lnTo>
                <a:lnTo>
                  <a:pt x="318798" y="51336"/>
                </a:lnTo>
                <a:lnTo>
                  <a:pt x="272448" y="68785"/>
                </a:lnTo>
                <a:lnTo>
                  <a:pt x="228939" y="88421"/>
                </a:lnTo>
                <a:lnTo>
                  <a:pt x="188499" y="110109"/>
                </a:lnTo>
                <a:lnTo>
                  <a:pt x="151354" y="133715"/>
                </a:lnTo>
                <a:lnTo>
                  <a:pt x="117731" y="159108"/>
                </a:lnTo>
                <a:lnTo>
                  <a:pt x="87855" y="186153"/>
                </a:lnTo>
                <a:lnTo>
                  <a:pt x="61954" y="214718"/>
                </a:lnTo>
                <a:lnTo>
                  <a:pt x="22983" y="275872"/>
                </a:lnTo>
                <a:lnTo>
                  <a:pt x="2629" y="341504"/>
                </a:lnTo>
                <a:lnTo>
                  <a:pt x="0" y="375666"/>
                </a:lnTo>
                <a:lnTo>
                  <a:pt x="2629" y="409948"/>
                </a:lnTo>
                <a:lnTo>
                  <a:pt x="22983" y="475780"/>
                </a:lnTo>
                <a:lnTo>
                  <a:pt x="61954" y="537088"/>
                </a:lnTo>
                <a:lnTo>
                  <a:pt x="87855" y="565714"/>
                </a:lnTo>
                <a:lnTo>
                  <a:pt x="117731" y="592811"/>
                </a:lnTo>
                <a:lnTo>
                  <a:pt x="151354" y="618247"/>
                </a:lnTo>
                <a:lnTo>
                  <a:pt x="188499" y="641889"/>
                </a:lnTo>
                <a:lnTo>
                  <a:pt x="228939" y="663605"/>
                </a:lnTo>
                <a:lnTo>
                  <a:pt x="272448" y="683263"/>
                </a:lnTo>
                <a:lnTo>
                  <a:pt x="318798" y="700729"/>
                </a:lnTo>
                <a:lnTo>
                  <a:pt x="367763" y="715872"/>
                </a:lnTo>
                <a:lnTo>
                  <a:pt x="419117" y="728558"/>
                </a:lnTo>
                <a:lnTo>
                  <a:pt x="472634" y="738656"/>
                </a:lnTo>
                <a:lnTo>
                  <a:pt x="528085" y="746033"/>
                </a:lnTo>
                <a:lnTo>
                  <a:pt x="585246" y="750556"/>
                </a:lnTo>
                <a:lnTo>
                  <a:pt x="643890" y="752094"/>
                </a:lnTo>
                <a:lnTo>
                  <a:pt x="702540" y="750556"/>
                </a:lnTo>
                <a:lnTo>
                  <a:pt x="759720" y="746033"/>
                </a:lnTo>
                <a:lnTo>
                  <a:pt x="815202" y="738656"/>
                </a:lnTo>
                <a:lnTo>
                  <a:pt x="868758" y="728558"/>
                </a:lnTo>
                <a:lnTo>
                  <a:pt x="920160" y="715872"/>
                </a:lnTo>
                <a:lnTo>
                  <a:pt x="969179" y="700729"/>
                </a:lnTo>
                <a:lnTo>
                  <a:pt x="1015588" y="683263"/>
                </a:lnTo>
                <a:lnTo>
                  <a:pt x="1059158" y="663605"/>
                </a:lnTo>
                <a:lnTo>
                  <a:pt x="1099661" y="641889"/>
                </a:lnTo>
                <a:lnTo>
                  <a:pt x="1136869" y="618247"/>
                </a:lnTo>
                <a:lnTo>
                  <a:pt x="1170554" y="592811"/>
                </a:lnTo>
                <a:lnTo>
                  <a:pt x="1200488" y="565714"/>
                </a:lnTo>
                <a:lnTo>
                  <a:pt x="1226443" y="537088"/>
                </a:lnTo>
                <a:lnTo>
                  <a:pt x="1265502" y="475780"/>
                </a:lnTo>
                <a:lnTo>
                  <a:pt x="1285905" y="409948"/>
                </a:lnTo>
                <a:lnTo>
                  <a:pt x="1288542" y="375666"/>
                </a:lnTo>
                <a:lnTo>
                  <a:pt x="1285905" y="341504"/>
                </a:lnTo>
                <a:lnTo>
                  <a:pt x="1265502" y="275872"/>
                </a:lnTo>
                <a:lnTo>
                  <a:pt x="1226443" y="214718"/>
                </a:lnTo>
                <a:lnTo>
                  <a:pt x="1200488" y="186153"/>
                </a:lnTo>
                <a:lnTo>
                  <a:pt x="1170554" y="159108"/>
                </a:lnTo>
                <a:lnTo>
                  <a:pt x="1136869" y="133715"/>
                </a:lnTo>
                <a:lnTo>
                  <a:pt x="1099661" y="110108"/>
                </a:lnTo>
                <a:lnTo>
                  <a:pt x="1059158" y="88421"/>
                </a:lnTo>
                <a:lnTo>
                  <a:pt x="1015588" y="68785"/>
                </a:lnTo>
                <a:lnTo>
                  <a:pt x="969179" y="51336"/>
                </a:lnTo>
                <a:lnTo>
                  <a:pt x="920160" y="36205"/>
                </a:lnTo>
                <a:lnTo>
                  <a:pt x="868758" y="23526"/>
                </a:lnTo>
                <a:lnTo>
                  <a:pt x="815202" y="13433"/>
                </a:lnTo>
                <a:lnTo>
                  <a:pt x="759720" y="6059"/>
                </a:lnTo>
                <a:lnTo>
                  <a:pt x="702540" y="1537"/>
                </a:lnTo>
                <a:lnTo>
                  <a:pt x="643890" y="0"/>
                </a:lnTo>
                <a:close/>
              </a:path>
            </a:pathLst>
          </a:custGeom>
          <a:ln w="6095">
            <a:solidFill>
              <a:srgbClr val="121212"/>
            </a:solidFill>
          </a:ln>
        </p:spPr>
        <p:txBody>
          <a:bodyPr wrap="square" lIns="0" tIns="0" rIns="0" bIns="0" rtlCol="0"/>
          <a:lstStyle/>
          <a:p>
            <a:endParaRPr sz="3306"/>
          </a:p>
        </p:txBody>
      </p:sp>
      <p:sp>
        <p:nvSpPr>
          <p:cNvPr id="14" name="object 14"/>
          <p:cNvSpPr/>
          <p:nvPr/>
        </p:nvSpPr>
        <p:spPr>
          <a:xfrm>
            <a:off x="5320426" y="1649582"/>
            <a:ext cx="2444620" cy="1473070"/>
          </a:xfrm>
          <a:custGeom>
            <a:avLst/>
            <a:gdLst/>
            <a:ahLst/>
            <a:cxnLst/>
            <a:rect l="l" t="t" r="r" b="b"/>
            <a:pathLst>
              <a:path w="1330960" h="802005">
                <a:moveTo>
                  <a:pt x="665226" y="0"/>
                </a:moveTo>
                <a:lnTo>
                  <a:pt x="604693" y="1634"/>
                </a:lnTo>
                <a:lnTo>
                  <a:pt x="545679" y="6445"/>
                </a:lnTo>
                <a:lnTo>
                  <a:pt x="488420" y="14291"/>
                </a:lnTo>
                <a:lnTo>
                  <a:pt x="433151" y="25032"/>
                </a:lnTo>
                <a:lnTo>
                  <a:pt x="380107" y="38527"/>
                </a:lnTo>
                <a:lnTo>
                  <a:pt x="329522" y="54638"/>
                </a:lnTo>
                <a:lnTo>
                  <a:pt x="281633" y="73222"/>
                </a:lnTo>
                <a:lnTo>
                  <a:pt x="236674" y="94140"/>
                </a:lnTo>
                <a:lnTo>
                  <a:pt x="194881" y="117252"/>
                </a:lnTo>
                <a:lnTo>
                  <a:pt x="156489" y="142417"/>
                </a:lnTo>
                <a:lnTo>
                  <a:pt x="121732" y="169495"/>
                </a:lnTo>
                <a:lnTo>
                  <a:pt x="90847" y="198345"/>
                </a:lnTo>
                <a:lnTo>
                  <a:pt x="64068" y="228828"/>
                </a:lnTo>
                <a:lnTo>
                  <a:pt x="41630" y="260802"/>
                </a:lnTo>
                <a:lnTo>
                  <a:pt x="10721" y="328665"/>
                </a:lnTo>
                <a:lnTo>
                  <a:pt x="0" y="400812"/>
                </a:lnTo>
                <a:lnTo>
                  <a:pt x="2719" y="437237"/>
                </a:lnTo>
                <a:lnTo>
                  <a:pt x="23770" y="507230"/>
                </a:lnTo>
                <a:lnTo>
                  <a:pt x="64068" y="572464"/>
                </a:lnTo>
                <a:lnTo>
                  <a:pt x="90847" y="602939"/>
                </a:lnTo>
                <a:lnTo>
                  <a:pt x="121732" y="631796"/>
                </a:lnTo>
                <a:lnTo>
                  <a:pt x="156489" y="658892"/>
                </a:lnTo>
                <a:lnTo>
                  <a:pt x="194881" y="684085"/>
                </a:lnTo>
                <a:lnTo>
                  <a:pt x="236674" y="707232"/>
                </a:lnTo>
                <a:lnTo>
                  <a:pt x="281633" y="728190"/>
                </a:lnTo>
                <a:lnTo>
                  <a:pt x="329522" y="746816"/>
                </a:lnTo>
                <a:lnTo>
                  <a:pt x="380107" y="762968"/>
                </a:lnTo>
                <a:lnTo>
                  <a:pt x="433151" y="776504"/>
                </a:lnTo>
                <a:lnTo>
                  <a:pt x="488420" y="787280"/>
                </a:lnTo>
                <a:lnTo>
                  <a:pt x="545679" y="795153"/>
                </a:lnTo>
                <a:lnTo>
                  <a:pt x="604693" y="799982"/>
                </a:lnTo>
                <a:lnTo>
                  <a:pt x="665226" y="801624"/>
                </a:lnTo>
                <a:lnTo>
                  <a:pt x="725758" y="799982"/>
                </a:lnTo>
                <a:lnTo>
                  <a:pt x="784772" y="795153"/>
                </a:lnTo>
                <a:lnTo>
                  <a:pt x="842031" y="787280"/>
                </a:lnTo>
                <a:lnTo>
                  <a:pt x="897300" y="776504"/>
                </a:lnTo>
                <a:lnTo>
                  <a:pt x="950344" y="762968"/>
                </a:lnTo>
                <a:lnTo>
                  <a:pt x="1000929" y="746816"/>
                </a:lnTo>
                <a:lnTo>
                  <a:pt x="1048818" y="728190"/>
                </a:lnTo>
                <a:lnTo>
                  <a:pt x="1093777" y="707232"/>
                </a:lnTo>
                <a:lnTo>
                  <a:pt x="1135570" y="684085"/>
                </a:lnTo>
                <a:lnTo>
                  <a:pt x="1173962" y="658892"/>
                </a:lnTo>
                <a:lnTo>
                  <a:pt x="1208719" y="631796"/>
                </a:lnTo>
                <a:lnTo>
                  <a:pt x="1239604" y="602939"/>
                </a:lnTo>
                <a:lnTo>
                  <a:pt x="1266383" y="572464"/>
                </a:lnTo>
                <a:lnTo>
                  <a:pt x="1288821" y="540514"/>
                </a:lnTo>
                <a:lnTo>
                  <a:pt x="1319730" y="472757"/>
                </a:lnTo>
                <a:lnTo>
                  <a:pt x="1330452" y="400812"/>
                </a:lnTo>
                <a:lnTo>
                  <a:pt x="1327732" y="364273"/>
                </a:lnTo>
                <a:lnTo>
                  <a:pt x="1306681" y="294128"/>
                </a:lnTo>
                <a:lnTo>
                  <a:pt x="1266383" y="228828"/>
                </a:lnTo>
                <a:lnTo>
                  <a:pt x="1239604" y="198345"/>
                </a:lnTo>
                <a:lnTo>
                  <a:pt x="1208719" y="169495"/>
                </a:lnTo>
                <a:lnTo>
                  <a:pt x="1173962" y="142417"/>
                </a:lnTo>
                <a:lnTo>
                  <a:pt x="1135570" y="117252"/>
                </a:lnTo>
                <a:lnTo>
                  <a:pt x="1093777" y="94140"/>
                </a:lnTo>
                <a:lnTo>
                  <a:pt x="1048818" y="73222"/>
                </a:lnTo>
                <a:lnTo>
                  <a:pt x="1000929" y="54638"/>
                </a:lnTo>
                <a:lnTo>
                  <a:pt x="950344" y="38527"/>
                </a:lnTo>
                <a:lnTo>
                  <a:pt x="897300" y="25032"/>
                </a:lnTo>
                <a:lnTo>
                  <a:pt x="842031" y="14291"/>
                </a:lnTo>
                <a:lnTo>
                  <a:pt x="784772" y="6445"/>
                </a:lnTo>
                <a:lnTo>
                  <a:pt x="725758" y="1634"/>
                </a:lnTo>
                <a:lnTo>
                  <a:pt x="665226" y="0"/>
                </a:lnTo>
                <a:close/>
              </a:path>
            </a:pathLst>
          </a:custGeom>
          <a:ln w="16002">
            <a:solidFill>
              <a:srgbClr val="121212"/>
            </a:solidFill>
          </a:ln>
        </p:spPr>
        <p:txBody>
          <a:bodyPr wrap="square" lIns="0" tIns="0" rIns="0" bIns="0" rtlCol="0"/>
          <a:lstStyle/>
          <a:p>
            <a:endParaRPr sz="3306"/>
          </a:p>
        </p:txBody>
      </p:sp>
      <p:sp>
        <p:nvSpPr>
          <p:cNvPr id="15" name="object 15"/>
          <p:cNvSpPr/>
          <p:nvPr/>
        </p:nvSpPr>
        <p:spPr>
          <a:xfrm>
            <a:off x="7009734" y="2681080"/>
            <a:ext cx="1459074" cy="2241680"/>
          </a:xfrm>
          <a:custGeom>
            <a:avLst/>
            <a:gdLst/>
            <a:ahLst/>
            <a:cxnLst/>
            <a:rect l="l" t="t" r="r" b="b"/>
            <a:pathLst>
              <a:path w="794385" h="1220470">
                <a:moveTo>
                  <a:pt x="0" y="0"/>
                </a:moveTo>
                <a:lnTo>
                  <a:pt x="794004" y="1219962"/>
                </a:lnTo>
              </a:path>
            </a:pathLst>
          </a:custGeom>
          <a:ln w="6096">
            <a:solidFill>
              <a:srgbClr val="121212"/>
            </a:solidFill>
          </a:ln>
        </p:spPr>
        <p:txBody>
          <a:bodyPr wrap="square" lIns="0" tIns="0" rIns="0" bIns="0" rtlCol="0"/>
          <a:lstStyle/>
          <a:p>
            <a:endParaRPr sz="3306"/>
          </a:p>
        </p:txBody>
      </p:sp>
      <p:sp>
        <p:nvSpPr>
          <p:cNvPr id="16" name="object 16"/>
          <p:cNvSpPr/>
          <p:nvPr/>
        </p:nvSpPr>
        <p:spPr>
          <a:xfrm>
            <a:off x="6549268" y="2725868"/>
            <a:ext cx="0" cy="2196193"/>
          </a:xfrm>
          <a:custGeom>
            <a:avLst/>
            <a:gdLst/>
            <a:ahLst/>
            <a:cxnLst/>
            <a:rect l="l" t="t" r="r" b="b"/>
            <a:pathLst>
              <a:path h="1195705">
                <a:moveTo>
                  <a:pt x="0" y="0"/>
                </a:moveTo>
                <a:lnTo>
                  <a:pt x="0" y="1195578"/>
                </a:lnTo>
              </a:path>
            </a:pathLst>
          </a:custGeom>
          <a:ln w="6096">
            <a:solidFill>
              <a:srgbClr val="121212"/>
            </a:solidFill>
          </a:ln>
        </p:spPr>
        <p:txBody>
          <a:bodyPr wrap="square" lIns="0" tIns="0" rIns="0" bIns="0" rtlCol="0"/>
          <a:lstStyle/>
          <a:p>
            <a:endParaRPr sz="3306"/>
          </a:p>
        </p:txBody>
      </p:sp>
      <p:sp>
        <p:nvSpPr>
          <p:cNvPr id="17" name="object 17"/>
          <p:cNvSpPr/>
          <p:nvPr/>
        </p:nvSpPr>
        <p:spPr>
          <a:xfrm>
            <a:off x="4245540" y="2770653"/>
            <a:ext cx="1613030" cy="2241680"/>
          </a:xfrm>
          <a:custGeom>
            <a:avLst/>
            <a:gdLst/>
            <a:ahLst/>
            <a:cxnLst/>
            <a:rect l="l" t="t" r="r" b="b"/>
            <a:pathLst>
              <a:path w="878205" h="1220470">
                <a:moveTo>
                  <a:pt x="877824" y="0"/>
                </a:moveTo>
                <a:lnTo>
                  <a:pt x="0" y="1219962"/>
                </a:lnTo>
              </a:path>
            </a:pathLst>
          </a:custGeom>
          <a:ln w="6095">
            <a:solidFill>
              <a:srgbClr val="121212"/>
            </a:solidFill>
          </a:ln>
        </p:spPr>
        <p:txBody>
          <a:bodyPr wrap="square" lIns="0" tIns="0" rIns="0" bIns="0" rtlCol="0"/>
          <a:lstStyle/>
          <a:p>
            <a:endParaRPr sz="3306"/>
          </a:p>
        </p:txBody>
      </p:sp>
      <p:sp>
        <p:nvSpPr>
          <p:cNvPr id="18" name="object 18"/>
          <p:cNvSpPr/>
          <p:nvPr/>
        </p:nvSpPr>
        <p:spPr>
          <a:xfrm>
            <a:off x="5089494" y="2143637"/>
            <a:ext cx="537677" cy="537677"/>
          </a:xfrm>
          <a:custGeom>
            <a:avLst/>
            <a:gdLst/>
            <a:ahLst/>
            <a:cxnLst/>
            <a:rect l="l" t="t" r="r" b="b"/>
            <a:pathLst>
              <a:path w="292735" h="292734">
                <a:moveTo>
                  <a:pt x="0" y="0"/>
                </a:moveTo>
                <a:lnTo>
                  <a:pt x="292608" y="292608"/>
                </a:lnTo>
              </a:path>
            </a:pathLst>
          </a:custGeom>
          <a:ln w="6096">
            <a:solidFill>
              <a:srgbClr val="121212"/>
            </a:solidFill>
          </a:ln>
        </p:spPr>
        <p:txBody>
          <a:bodyPr wrap="square" lIns="0" tIns="0" rIns="0" bIns="0" rtlCol="0"/>
          <a:lstStyle/>
          <a:p>
            <a:endParaRPr sz="3306"/>
          </a:p>
        </p:txBody>
      </p:sp>
      <p:sp>
        <p:nvSpPr>
          <p:cNvPr id="19" name="object 19"/>
          <p:cNvSpPr/>
          <p:nvPr/>
        </p:nvSpPr>
        <p:spPr>
          <a:xfrm>
            <a:off x="5780893" y="2501933"/>
            <a:ext cx="1690007" cy="215770"/>
          </a:xfrm>
          <a:custGeom>
            <a:avLst/>
            <a:gdLst/>
            <a:ahLst/>
            <a:cxnLst/>
            <a:rect l="l" t="t" r="r" b="b"/>
            <a:pathLst>
              <a:path w="920114" h="117475">
                <a:moveTo>
                  <a:pt x="0" y="117348"/>
                </a:moveTo>
                <a:lnTo>
                  <a:pt x="919733" y="117348"/>
                </a:lnTo>
                <a:lnTo>
                  <a:pt x="919733" y="0"/>
                </a:lnTo>
                <a:lnTo>
                  <a:pt x="0" y="0"/>
                </a:lnTo>
                <a:lnTo>
                  <a:pt x="0" y="117348"/>
                </a:lnTo>
                <a:close/>
              </a:path>
            </a:pathLst>
          </a:custGeom>
          <a:solidFill>
            <a:srgbClr val="D9DADA"/>
          </a:solidFill>
        </p:spPr>
        <p:txBody>
          <a:bodyPr wrap="square" lIns="0" tIns="0" rIns="0" bIns="0" rtlCol="0"/>
          <a:lstStyle/>
          <a:p>
            <a:endParaRPr sz="3306"/>
          </a:p>
        </p:txBody>
      </p:sp>
      <p:sp>
        <p:nvSpPr>
          <p:cNvPr id="20" name="object 20"/>
          <p:cNvSpPr txBox="1"/>
          <p:nvPr/>
        </p:nvSpPr>
        <p:spPr>
          <a:xfrm>
            <a:off x="6131257" y="2521527"/>
            <a:ext cx="846751" cy="169598"/>
          </a:xfrm>
          <a:prstGeom prst="rect">
            <a:avLst/>
          </a:prstGeom>
        </p:spPr>
        <p:txBody>
          <a:bodyPr vert="horz" wrap="square" lIns="0" tIns="0" rIns="0" bIns="0" rtlCol="0">
            <a:spAutoFit/>
          </a:bodyPr>
          <a:lstStyle/>
          <a:p>
            <a:pPr marL="23326"/>
            <a:r>
              <a:rPr sz="1102" spc="-9" dirty="0">
                <a:solidFill>
                  <a:srgbClr val="121212"/>
                </a:solidFill>
                <a:latin typeface="Arial"/>
                <a:cs typeface="Arial"/>
              </a:rPr>
              <a:t>Engagement</a:t>
            </a:r>
            <a:endParaRPr sz="1102">
              <a:latin typeface="Arial"/>
              <a:cs typeface="Arial"/>
            </a:endParaRPr>
          </a:p>
        </p:txBody>
      </p:sp>
      <p:sp>
        <p:nvSpPr>
          <p:cNvPr id="21" name="object 21"/>
          <p:cNvSpPr/>
          <p:nvPr/>
        </p:nvSpPr>
        <p:spPr>
          <a:xfrm>
            <a:off x="7547176" y="2007877"/>
            <a:ext cx="613488" cy="628650"/>
          </a:xfrm>
          <a:custGeom>
            <a:avLst/>
            <a:gdLst/>
            <a:ahLst/>
            <a:cxnLst/>
            <a:rect l="l" t="t" r="r" b="b"/>
            <a:pathLst>
              <a:path w="334010" h="342265">
                <a:moveTo>
                  <a:pt x="333756" y="0"/>
                </a:moveTo>
                <a:lnTo>
                  <a:pt x="0" y="342138"/>
                </a:lnTo>
              </a:path>
            </a:pathLst>
          </a:custGeom>
          <a:ln w="6096">
            <a:solidFill>
              <a:srgbClr val="121212"/>
            </a:solidFill>
          </a:ln>
        </p:spPr>
        <p:txBody>
          <a:bodyPr wrap="square" lIns="0" tIns="0" rIns="0" bIns="0" rtlCol="0"/>
          <a:lstStyle/>
          <a:p>
            <a:endParaRPr sz="3306"/>
          </a:p>
        </p:txBody>
      </p:sp>
      <p:sp>
        <p:nvSpPr>
          <p:cNvPr id="22" name="object 22"/>
          <p:cNvSpPr txBox="1"/>
          <p:nvPr/>
        </p:nvSpPr>
        <p:spPr>
          <a:xfrm>
            <a:off x="2540697" y="5663027"/>
            <a:ext cx="4697963" cy="226088"/>
          </a:xfrm>
          <a:prstGeom prst="rect">
            <a:avLst/>
          </a:prstGeom>
        </p:spPr>
        <p:txBody>
          <a:bodyPr vert="horz" wrap="square" lIns="0" tIns="0" rIns="0" bIns="0" rtlCol="0">
            <a:spAutoFit/>
          </a:bodyPr>
          <a:lstStyle/>
          <a:p>
            <a:pPr marL="23326"/>
            <a:r>
              <a:rPr sz="1469" spc="-9" dirty="0">
                <a:latin typeface="Times New Roman"/>
                <a:cs typeface="Times New Roman"/>
              </a:rPr>
              <a:t>Fig. 1    Engagement of faculty work in and with   </a:t>
            </a:r>
            <a:r>
              <a:rPr sz="1469" spc="83" dirty="0">
                <a:latin typeface="Times New Roman"/>
                <a:cs typeface="Times New Roman"/>
              </a:rPr>
              <a:t> </a:t>
            </a:r>
            <a:r>
              <a:rPr sz="1469" spc="-9" dirty="0">
                <a:latin typeface="Times New Roman"/>
                <a:cs typeface="Times New Roman"/>
              </a:rPr>
              <a:t>community</a:t>
            </a:r>
            <a:endParaRPr sz="1469">
              <a:latin typeface="Times New Roman"/>
              <a:cs typeface="Times New Roman"/>
            </a:endParaRPr>
          </a:p>
        </p:txBody>
      </p:sp>
      <p:sp>
        <p:nvSpPr>
          <p:cNvPr id="23" name="TextBox 22"/>
          <p:cNvSpPr txBox="1"/>
          <p:nvPr/>
        </p:nvSpPr>
        <p:spPr>
          <a:xfrm>
            <a:off x="2457061" y="349899"/>
            <a:ext cx="7557796" cy="770724"/>
          </a:xfrm>
          <a:prstGeom prst="rect">
            <a:avLst/>
          </a:prstGeom>
          <a:noFill/>
        </p:spPr>
        <p:txBody>
          <a:bodyPr wrap="square" rtlCol="0">
            <a:spAutoFit/>
          </a:bodyPr>
          <a:lstStyle/>
          <a:p>
            <a:r>
              <a:rPr lang="en-US" sz="2204" dirty="0"/>
              <a:t>Source:  Thomson, et. al: (2011) </a:t>
            </a:r>
            <a:r>
              <a:rPr lang="en-US" sz="2204" i="1" dirty="0"/>
              <a:t>Service Learning and Community Engagement:  A Comparison of Three National Contexts </a:t>
            </a:r>
          </a:p>
        </p:txBody>
      </p:sp>
    </p:spTree>
    <p:extLst>
      <p:ext uri="{BB962C8B-B14F-4D97-AF65-F5344CB8AC3E}">
        <p14:creationId xmlns:p14="http://schemas.microsoft.com/office/powerpoint/2010/main" val="3270623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Center for Community Service and Civic Engagement (CCRE) and </a:t>
            </a:r>
            <a:br>
              <a:rPr lang="en-US" dirty="0" smtClean="0"/>
            </a:br>
            <a:r>
              <a:rPr lang="en-US" dirty="0" smtClean="0"/>
              <a:t>Service Learning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Service learning and the university core</a:t>
            </a:r>
          </a:p>
          <a:p>
            <a:pPr lvl="1"/>
            <a:r>
              <a:rPr lang="en-US" dirty="0" smtClean="0"/>
              <a:t>Over </a:t>
            </a:r>
            <a:r>
              <a:rPr lang="en-US" dirty="0"/>
              <a:t>430 students participated in our service learning program through their Journey of Transformation courses. </a:t>
            </a:r>
            <a:endParaRPr lang="en-US" dirty="0" smtClean="0"/>
          </a:p>
          <a:p>
            <a:r>
              <a:rPr lang="en-US" dirty="0"/>
              <a:t>Seton Hall Experiential Learning and Leadership through Service (SHELLS) </a:t>
            </a:r>
            <a:endParaRPr lang="en-US" dirty="0" smtClean="0"/>
          </a:p>
          <a:p>
            <a:r>
              <a:rPr lang="en-US" dirty="0" smtClean="0"/>
              <a:t>Honors Capstone Projects</a:t>
            </a:r>
          </a:p>
          <a:p>
            <a:pPr lvl="1"/>
            <a:r>
              <a:rPr lang="en-US" dirty="0" smtClean="0"/>
              <a:t>Latino Initiative</a:t>
            </a:r>
          </a:p>
          <a:p>
            <a:pPr lvl="1"/>
            <a:r>
              <a:rPr lang="en-US" dirty="0" smtClean="0"/>
              <a:t>Girls Inc.</a:t>
            </a:r>
          </a:p>
          <a:p>
            <a:r>
              <a:rPr lang="en-US" dirty="0" smtClean="0"/>
              <a:t>Literacy Project </a:t>
            </a:r>
          </a:p>
          <a:p>
            <a:pPr lvl="1"/>
            <a:r>
              <a:rPr lang="en-US" dirty="0" smtClean="0"/>
              <a:t>SHU students providing tutoring and mentoring to local elementary students.</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smtClean="0"/>
              <a:t>Serivce Learning for Citizenship</a:t>
            </a:r>
            <a:endParaRPr lang="en-US"/>
          </a:p>
        </p:txBody>
      </p:sp>
      <p:sp>
        <p:nvSpPr>
          <p:cNvPr id="5" name="Slide Number Placeholder 4"/>
          <p:cNvSpPr>
            <a:spLocks noGrp="1"/>
          </p:cNvSpPr>
          <p:nvPr>
            <p:ph type="sldNum" sz="quarter" idx="12"/>
          </p:nvPr>
        </p:nvSpPr>
        <p:spPr/>
        <p:txBody>
          <a:bodyPr/>
          <a:lstStyle/>
          <a:p>
            <a:fld id="{E7483D99-9A81-49F8-9605-F1EFD1379446}" type="slidenum">
              <a:rPr lang="en-US" smtClean="0"/>
              <a:t>6</a:t>
            </a:fld>
            <a:endParaRPr lang="en-US"/>
          </a:p>
        </p:txBody>
      </p:sp>
    </p:spTree>
    <p:extLst>
      <p:ext uri="{BB962C8B-B14F-4D97-AF65-F5344CB8AC3E}">
        <p14:creationId xmlns:p14="http://schemas.microsoft.com/office/powerpoint/2010/main" val="2691890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Learning and CCRE</a:t>
            </a:r>
            <a:endParaRPr lang="en-US" dirty="0"/>
          </a:p>
        </p:txBody>
      </p:sp>
      <p:sp>
        <p:nvSpPr>
          <p:cNvPr id="6" name="Content Placeholder 5"/>
          <p:cNvSpPr>
            <a:spLocks noGrp="1"/>
          </p:cNvSpPr>
          <p:nvPr>
            <p:ph sz="half" idx="1"/>
          </p:nvPr>
        </p:nvSpPr>
        <p:spPr/>
        <p:txBody>
          <a:bodyPr>
            <a:normAutofit fontScale="85000" lnSpcReduction="20000"/>
          </a:bodyPr>
          <a:lstStyle/>
          <a:p>
            <a:pPr lvl="0"/>
            <a:r>
              <a:rPr lang="en-US" dirty="0"/>
              <a:t>92% reported that the community participation they experienced helped them to understand how they can become more involved in their communities.</a:t>
            </a:r>
          </a:p>
          <a:p>
            <a:r>
              <a:rPr lang="en-US" dirty="0"/>
              <a:t> </a:t>
            </a:r>
            <a:r>
              <a:rPr lang="en-US" dirty="0" smtClean="0"/>
              <a:t>79</a:t>
            </a:r>
            <a:r>
              <a:rPr lang="en-US" dirty="0"/>
              <a:t>% said the work they performed in the community helped them to understand how to better communicate and formulate their own ideas in a real world context.</a:t>
            </a:r>
          </a:p>
          <a:p>
            <a:r>
              <a:rPr lang="en-US" dirty="0"/>
              <a:t> </a:t>
            </a:r>
            <a:r>
              <a:rPr lang="en-US" dirty="0" smtClean="0"/>
              <a:t>60</a:t>
            </a:r>
            <a:r>
              <a:rPr lang="en-US" dirty="0"/>
              <a:t>% said participation in the service learning program helped them to better understand the material from the required lectures and readings in their respective courses.</a:t>
            </a:r>
          </a:p>
          <a:p>
            <a:r>
              <a:rPr lang="en-US" dirty="0"/>
              <a:t> </a:t>
            </a:r>
            <a:r>
              <a:rPr lang="en-US" dirty="0" smtClean="0"/>
              <a:t>55</a:t>
            </a:r>
            <a:r>
              <a:rPr lang="en-US" dirty="0"/>
              <a:t>% said they will integrate service learning into their future career plans</a:t>
            </a:r>
            <a:r>
              <a:rPr lang="en-US" dirty="0" smtClean="0"/>
              <a:t>.</a:t>
            </a:r>
            <a:endParaRPr lang="en-US" dirty="0"/>
          </a:p>
        </p:txBody>
      </p:sp>
      <p:sp>
        <p:nvSpPr>
          <p:cNvPr id="7" name="Content Placeholder 6"/>
          <p:cNvSpPr>
            <a:spLocks noGrp="1"/>
          </p:cNvSpPr>
          <p:nvPr>
            <p:ph sz="half" idx="2"/>
          </p:nvPr>
        </p:nvSpPr>
        <p:spPr/>
        <p:txBody>
          <a:bodyPr>
            <a:normAutofit fontScale="85000" lnSpcReduction="20000"/>
          </a:bodyPr>
          <a:lstStyle/>
          <a:p>
            <a:pPr lvl="0"/>
            <a:r>
              <a:rPr lang="en-US" dirty="0" smtClean="0"/>
              <a:t>64% reported that service learning made them more aware of the roles of health professional in disciplines other than their own.</a:t>
            </a:r>
          </a:p>
          <a:p>
            <a:r>
              <a:rPr lang="en-US" dirty="0" smtClean="0"/>
              <a:t> 80% report that participating in the community help them to enhance their leadership skills.</a:t>
            </a:r>
          </a:p>
          <a:p>
            <a:r>
              <a:rPr lang="en-US" dirty="0" smtClean="0"/>
              <a:t> 84% completed the program believing that they can make a real difference in their respective communities.</a:t>
            </a:r>
          </a:p>
          <a:p>
            <a:r>
              <a:rPr lang="en-US" dirty="0" smtClean="0"/>
              <a:t> 100% of the students completed the program believing that they have a responsibility to serve the community.</a:t>
            </a:r>
          </a:p>
          <a:p>
            <a:endParaRPr lang="en-US" dirty="0"/>
          </a:p>
        </p:txBody>
      </p:sp>
      <p:sp>
        <p:nvSpPr>
          <p:cNvPr id="4" name="Footer Placeholder 3"/>
          <p:cNvSpPr>
            <a:spLocks noGrp="1"/>
          </p:cNvSpPr>
          <p:nvPr>
            <p:ph type="ftr" sz="quarter" idx="11"/>
          </p:nvPr>
        </p:nvSpPr>
        <p:spPr/>
        <p:txBody>
          <a:bodyPr/>
          <a:lstStyle/>
          <a:p>
            <a:r>
              <a:rPr lang="en-US" smtClean="0"/>
              <a:t>Serivce Learning for Citizenship</a:t>
            </a:r>
            <a:endParaRPr lang="en-US"/>
          </a:p>
        </p:txBody>
      </p:sp>
      <p:sp>
        <p:nvSpPr>
          <p:cNvPr id="5" name="Slide Number Placeholder 4"/>
          <p:cNvSpPr>
            <a:spLocks noGrp="1"/>
          </p:cNvSpPr>
          <p:nvPr>
            <p:ph type="sldNum" sz="quarter" idx="12"/>
          </p:nvPr>
        </p:nvSpPr>
        <p:spPr/>
        <p:txBody>
          <a:bodyPr/>
          <a:lstStyle/>
          <a:p>
            <a:fld id="{E7483D99-9A81-49F8-9605-F1EFD1379446}" type="slidenum">
              <a:rPr lang="en-US" smtClean="0"/>
              <a:t>7</a:t>
            </a:fld>
            <a:endParaRPr lang="en-US"/>
          </a:p>
        </p:txBody>
      </p:sp>
    </p:spTree>
    <p:extLst>
      <p:ext uri="{BB962C8B-B14F-4D97-AF65-F5344CB8AC3E}">
        <p14:creationId xmlns:p14="http://schemas.microsoft.com/office/powerpoint/2010/main" val="29026776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Service Learning and Neoliberalism</a:t>
            </a:r>
            <a:endParaRPr lang="en-US" dirty="0"/>
          </a:p>
        </p:txBody>
      </p:sp>
      <p:sp>
        <p:nvSpPr>
          <p:cNvPr id="3" name="Content Placeholder 2"/>
          <p:cNvSpPr>
            <a:spLocks noGrp="1"/>
          </p:cNvSpPr>
          <p:nvPr>
            <p:ph idx="1"/>
          </p:nvPr>
        </p:nvSpPr>
        <p:spPr>
          <a:xfrm>
            <a:off x="838200" y="2617694"/>
            <a:ext cx="10515600" cy="3424332"/>
          </a:xfrm>
        </p:spPr>
        <p:txBody>
          <a:bodyPr>
            <a:normAutofit/>
          </a:bodyPr>
          <a:lstStyle/>
          <a:p>
            <a:pPr marL="0" lvl="0" indent="0" eaLnBrk="0" fontAlgn="base" hangingPunct="0">
              <a:lnSpc>
                <a:spcPct val="100000"/>
              </a:lnSpc>
              <a:spcBef>
                <a:spcPct val="0"/>
              </a:spcBef>
              <a:spcAft>
                <a:spcPct val="0"/>
              </a:spcAft>
              <a:buNone/>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r>
              <a:rPr lang="en-US" dirty="0" smtClean="0"/>
              <a:t>Advent of neoliberalism requires a more robust conceptual framework for service learning to incorporate democratic and justice goals into the curriculum.</a:t>
            </a:r>
          </a:p>
          <a:p>
            <a:r>
              <a:rPr lang="en-US" dirty="0" smtClean="0"/>
              <a:t>Care must be taken lest service learning experiences give license to reification of current power structures (white supremacy, class privilege, etc.).</a:t>
            </a:r>
          </a:p>
          <a:p>
            <a:r>
              <a:rPr lang="en-US" dirty="0" smtClean="0"/>
              <a:t>Experiences must be based on interdependence instead of reciprocity, where communities of privilege (universities) maintain power over local communities in the exchange relationship.</a:t>
            </a:r>
            <a:endParaRPr lang="en-US" dirty="0"/>
          </a:p>
        </p:txBody>
      </p:sp>
      <p:sp>
        <p:nvSpPr>
          <p:cNvPr id="4" name="Footer Placeholder 3"/>
          <p:cNvSpPr>
            <a:spLocks noGrp="1"/>
          </p:cNvSpPr>
          <p:nvPr>
            <p:ph type="ftr" sz="quarter" idx="11"/>
          </p:nvPr>
        </p:nvSpPr>
        <p:spPr/>
        <p:txBody>
          <a:bodyPr/>
          <a:lstStyle/>
          <a:p>
            <a:r>
              <a:rPr lang="en-US" smtClean="0"/>
              <a:t>Serivce Learning for Citizenship</a:t>
            </a:r>
            <a:endParaRPr lang="en-US"/>
          </a:p>
        </p:txBody>
      </p:sp>
      <p:sp>
        <p:nvSpPr>
          <p:cNvPr id="5" name="Slide Number Placeholder 4"/>
          <p:cNvSpPr>
            <a:spLocks noGrp="1"/>
          </p:cNvSpPr>
          <p:nvPr>
            <p:ph type="sldNum" sz="quarter" idx="12"/>
          </p:nvPr>
        </p:nvSpPr>
        <p:spPr/>
        <p:txBody>
          <a:bodyPr/>
          <a:lstStyle/>
          <a:p>
            <a:fld id="{E7483D99-9A81-49F8-9605-F1EFD1379446}" type="slidenum">
              <a:rPr lang="en-US" smtClean="0"/>
              <a:t>8</a:t>
            </a:fld>
            <a:endParaRPr lang="en-US"/>
          </a:p>
        </p:txBody>
      </p:sp>
    </p:spTree>
    <p:extLst>
      <p:ext uri="{BB962C8B-B14F-4D97-AF65-F5344CB8AC3E}">
        <p14:creationId xmlns:p14="http://schemas.microsoft.com/office/powerpoint/2010/main" val="3323600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Reframing Authority</a:t>
            </a:r>
          </a:p>
        </p:txBody>
      </p:sp>
      <p:sp>
        <p:nvSpPr>
          <p:cNvPr id="3" name="Content Placeholder 2"/>
          <p:cNvSpPr>
            <a:spLocks noGrp="1"/>
          </p:cNvSpPr>
          <p:nvPr>
            <p:ph idx="1"/>
          </p:nvPr>
        </p:nvSpPr>
        <p:spPr/>
        <p:txBody>
          <a:bodyPr rtlCol="0">
            <a:normAutofit/>
          </a:bodyPr>
          <a:lstStyle/>
          <a:p>
            <a:pPr>
              <a:defRPr/>
            </a:pPr>
            <a:r>
              <a:rPr lang="en-US" dirty="0" smtClean="0"/>
              <a:t>Reframing our understanding of authority, will free us from the ‘iron cage’ (H. Mark </a:t>
            </a:r>
            <a:r>
              <a:rPr lang="en-US" dirty="0" err="1" smtClean="0"/>
              <a:t>Roeliffs</a:t>
            </a:r>
            <a:r>
              <a:rPr lang="en-US" dirty="0" smtClean="0"/>
              <a:t>)</a:t>
            </a:r>
          </a:p>
          <a:p>
            <a:pPr lvl="1">
              <a:defRPr/>
            </a:pPr>
            <a:r>
              <a:rPr lang="en-US" dirty="0" smtClean="0"/>
              <a:t> supplanting negative freedom with a positive understanding of freedom</a:t>
            </a:r>
          </a:p>
          <a:p>
            <a:pPr lvl="2">
              <a:defRPr/>
            </a:pPr>
            <a:r>
              <a:rPr lang="en-US" dirty="0" smtClean="0"/>
              <a:t>engagement with moral considerations, the notion of charity and concepts of care. </a:t>
            </a:r>
          </a:p>
          <a:p>
            <a:pPr lvl="1">
              <a:defRPr/>
            </a:pPr>
            <a:r>
              <a:rPr lang="en-US" dirty="0" smtClean="0"/>
              <a:t>introduce theories of positive freedom into the education of our students </a:t>
            </a:r>
          </a:p>
          <a:p>
            <a:pPr lvl="2">
              <a:defRPr/>
            </a:pPr>
            <a:r>
              <a:rPr lang="en-US" dirty="0" smtClean="0"/>
              <a:t>reframing authority and embracing a form of citizenship where “individuals have private freedom </a:t>
            </a:r>
            <a:r>
              <a:rPr lang="en-US" i="1" dirty="0" smtClean="0"/>
              <a:t>and</a:t>
            </a:r>
            <a:r>
              <a:rPr lang="en-US" dirty="0" smtClean="0"/>
              <a:t> have the freedom of citizens to deliberate about the common good” (</a:t>
            </a:r>
            <a:r>
              <a:rPr lang="en-US" dirty="0" err="1" smtClean="0"/>
              <a:t>Tijsterman</a:t>
            </a:r>
            <a:r>
              <a:rPr lang="en-US" dirty="0" smtClean="0"/>
              <a:t>, , p. 80).</a:t>
            </a:r>
          </a:p>
        </p:txBody>
      </p:sp>
      <p:sp>
        <p:nvSpPr>
          <p:cNvPr id="2" name="Footer Placeholder 1"/>
          <p:cNvSpPr>
            <a:spLocks noGrp="1"/>
          </p:cNvSpPr>
          <p:nvPr>
            <p:ph type="ftr" sz="quarter" idx="11"/>
          </p:nvPr>
        </p:nvSpPr>
        <p:spPr/>
        <p:txBody>
          <a:bodyPr/>
          <a:lstStyle/>
          <a:p>
            <a:r>
              <a:rPr lang="en-US" smtClean="0"/>
              <a:t>Serivce Learning for Citizenship</a:t>
            </a:r>
            <a:endParaRPr lang="en-US"/>
          </a:p>
        </p:txBody>
      </p:sp>
      <p:sp>
        <p:nvSpPr>
          <p:cNvPr id="4" name="Slide Number Placeholder 3"/>
          <p:cNvSpPr>
            <a:spLocks noGrp="1"/>
          </p:cNvSpPr>
          <p:nvPr>
            <p:ph type="sldNum" sz="quarter" idx="12"/>
          </p:nvPr>
        </p:nvSpPr>
        <p:spPr/>
        <p:txBody>
          <a:bodyPr/>
          <a:lstStyle/>
          <a:p>
            <a:fld id="{E7483D99-9A81-49F8-9605-F1EFD1379446}" type="slidenum">
              <a:rPr lang="en-US" smtClean="0"/>
              <a:t>9</a:t>
            </a:fld>
            <a:endParaRPr lang="en-US"/>
          </a:p>
        </p:txBody>
      </p:sp>
    </p:spTree>
    <p:extLst>
      <p:ext uri="{BB962C8B-B14F-4D97-AF65-F5344CB8AC3E}">
        <p14:creationId xmlns:p14="http://schemas.microsoft.com/office/powerpoint/2010/main" val="609751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433</TotalTime>
  <Words>1028</Words>
  <Application>Microsoft Office PowerPoint</Application>
  <PresentationFormat>Widescreen</PresentationFormat>
  <Paragraphs>121</Paragraphs>
  <Slides>13</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Gill Sans MT</vt:lpstr>
      <vt:lpstr>Times New Roman</vt:lpstr>
      <vt:lpstr>1_Parcel</vt:lpstr>
      <vt:lpstr>Parcel</vt:lpstr>
      <vt:lpstr>Service Learning for Citizenship</vt:lpstr>
      <vt:lpstr>Service Learning for Citizenship</vt:lpstr>
      <vt:lpstr>Faculty and the Role of Service</vt:lpstr>
      <vt:lpstr>Civic Engagement as ALL three legs of stool</vt:lpstr>
      <vt:lpstr>PowerPoint Presentation</vt:lpstr>
      <vt:lpstr>Center for Community Service and Civic Engagement (CCRE) and  Service Learning</vt:lpstr>
      <vt:lpstr>Service Learning and CCRE</vt:lpstr>
      <vt:lpstr>Service Learning and Neoliberalism</vt:lpstr>
      <vt:lpstr>Reframing Authority</vt:lpstr>
      <vt:lpstr>Interdisciplinarity and Connections</vt:lpstr>
      <vt:lpstr>Democratic Feminist Theory of Management</vt:lpstr>
      <vt:lpstr>Accountability:  Ongoing Discourse to Move Towards Consensus</vt:lpstr>
      <vt:lpstr>Ending Lipservice to Praxis</vt:lpstr>
    </vt:vector>
  </TitlesOfParts>
  <Company>Seton Hall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 User</dc:creator>
  <cp:lastModifiedBy>Danielle N Pollaro</cp:lastModifiedBy>
  <cp:revision>16</cp:revision>
  <dcterms:created xsi:type="dcterms:W3CDTF">2017-04-09T17:34:18Z</dcterms:created>
  <dcterms:modified xsi:type="dcterms:W3CDTF">2017-04-18T15:00:21Z</dcterms:modified>
</cp:coreProperties>
</file>