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56" r:id="rId6"/>
    <p:sldId id="257" r:id="rId7"/>
    <p:sldId id="258" r:id="rId8"/>
    <p:sldId id="259"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247267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104838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308650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2717944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178142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292434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95358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243889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121815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388215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D4515-EDBD-4BAC-9C71-8B2B7D47971D}" type="datetimeFigureOut">
              <a:rPr lang="en-US" smtClean="0"/>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D6ABB1-F6E6-4C67-B103-09B72FFA66FD}" type="slidenum">
              <a:rPr lang="en-US" smtClean="0"/>
              <a:t>‹#›</a:t>
            </a:fld>
            <a:endParaRPr lang="en-US" dirty="0"/>
          </a:p>
        </p:txBody>
      </p:sp>
    </p:spTree>
    <p:extLst>
      <p:ext uri="{BB962C8B-B14F-4D97-AF65-F5344CB8AC3E}">
        <p14:creationId xmlns:p14="http://schemas.microsoft.com/office/powerpoint/2010/main" val="671988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D4515-EDBD-4BAC-9C71-8B2B7D47971D}" type="datetimeFigureOut">
              <a:rPr lang="en-US" smtClean="0"/>
              <a:t>10/26/2016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6ABB1-F6E6-4C67-B103-09B72FFA66FD}" type="slidenum">
              <a:rPr lang="en-US" smtClean="0"/>
              <a:t>‹#›</a:t>
            </a:fld>
            <a:endParaRPr lang="en-US" dirty="0"/>
          </a:p>
        </p:txBody>
      </p:sp>
    </p:spTree>
    <p:extLst>
      <p:ext uri="{BB962C8B-B14F-4D97-AF65-F5344CB8AC3E}">
        <p14:creationId xmlns:p14="http://schemas.microsoft.com/office/powerpoint/2010/main" val="188935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094" y="430306"/>
            <a:ext cx="10515600" cy="1855694"/>
          </a:xfrm>
        </p:spPr>
        <p:txBody>
          <a:bodyPr>
            <a:normAutofit fontScale="90000"/>
          </a:bodyPr>
          <a:lstStyle/>
          <a:p>
            <a:pPr algn="ctr"/>
            <a:r>
              <a:rPr lang="en-US" b="1" i="1" dirty="0" smtClean="0">
                <a:solidFill>
                  <a:schemeClr val="accent1">
                    <a:lumMod val="75000"/>
                  </a:schemeClr>
                </a:solidFill>
              </a:rPr>
              <a:t>Teaching Workshop </a:t>
            </a:r>
            <a:br>
              <a:rPr lang="en-US" b="1" i="1" dirty="0" smtClean="0">
                <a:solidFill>
                  <a:schemeClr val="accent1">
                    <a:lumMod val="75000"/>
                  </a:schemeClr>
                </a:solidFill>
              </a:rPr>
            </a:br>
            <a:r>
              <a:rPr lang="en-US" sz="2200" b="1" i="1" dirty="0" smtClean="0">
                <a:solidFill>
                  <a:schemeClr val="accent1">
                    <a:lumMod val="75000"/>
                  </a:schemeClr>
                </a:solidFill>
              </a:rPr>
              <a:t>October 19, 2016</a:t>
            </a:r>
            <a:r>
              <a:rPr lang="en-US" b="1" i="1" dirty="0" smtClean="0">
                <a:solidFill>
                  <a:schemeClr val="accent1">
                    <a:lumMod val="75000"/>
                  </a:schemeClr>
                </a:solidFill>
              </a:rPr>
              <a:t/>
            </a:r>
            <a:br>
              <a:rPr lang="en-US" b="1" i="1" dirty="0" smtClean="0">
                <a:solidFill>
                  <a:schemeClr val="accent1">
                    <a:lumMod val="75000"/>
                  </a:schemeClr>
                </a:solidFill>
              </a:rPr>
            </a:br>
            <a:r>
              <a:rPr lang="en-US" sz="2000" b="1" i="1" dirty="0" smtClean="0">
                <a:solidFill>
                  <a:schemeClr val="accent1">
                    <a:lumMod val="75000"/>
                  </a:schemeClr>
                </a:solidFill>
              </a:rPr>
              <a:t>Karen E. Boroff</a:t>
            </a:r>
            <a:r>
              <a:rPr lang="en-US" dirty="0" smtClean="0"/>
              <a:t/>
            </a:r>
            <a:br>
              <a:rPr lang="en-US" dirty="0" smtClean="0"/>
            </a:br>
            <a:endParaRPr lang="en-US" dirty="0"/>
          </a:p>
        </p:txBody>
      </p:sp>
      <p:pic>
        <p:nvPicPr>
          <p:cNvPr id="5" name="Picture 2" descr="Important!  First Day of class assignment enclos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6973" y="2590800"/>
            <a:ext cx="10363098" cy="326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64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Unanticipated Events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Churn on registrants after the initial mailing</a:t>
            </a:r>
          </a:p>
          <a:p>
            <a:pPr marL="0" indent="0">
              <a:buNone/>
            </a:pPr>
            <a:r>
              <a:rPr lang="en-US" dirty="0"/>
              <a:t>	</a:t>
            </a:r>
            <a:r>
              <a:rPr lang="en-US" dirty="0" smtClean="0"/>
              <a:t>Banner notice to faculty</a:t>
            </a:r>
          </a:p>
          <a:p>
            <a:pPr marL="0" indent="0">
              <a:buNone/>
            </a:pPr>
            <a:r>
              <a:rPr lang="en-US" dirty="0"/>
              <a:t>	</a:t>
            </a:r>
            <a:r>
              <a:rPr lang="en-US" dirty="0" smtClean="0"/>
              <a:t>Banner notice to new registrant</a:t>
            </a:r>
          </a:p>
          <a:p>
            <a:pPr marL="0" indent="0">
              <a:buNone/>
            </a:pPr>
            <a:r>
              <a:rPr lang="en-US" dirty="0"/>
              <a:t>	</a:t>
            </a:r>
            <a:r>
              <a:rPr lang="en-US" dirty="0" smtClean="0"/>
              <a:t>Daily checking of rosters</a:t>
            </a:r>
          </a:p>
          <a:p>
            <a:pPr marL="0" indent="0">
              <a:buNone/>
            </a:pPr>
            <a:endParaRPr lang="en-US" dirty="0"/>
          </a:p>
          <a:p>
            <a:pPr marL="0" indent="0">
              <a:buNone/>
            </a:pPr>
            <a:r>
              <a:rPr lang="en-US" dirty="0" smtClean="0"/>
              <a:t>.  Forum shopping for the late registrants</a:t>
            </a:r>
          </a:p>
          <a:p>
            <a:pPr marL="0" indent="0">
              <a:buNone/>
            </a:pPr>
            <a:endParaRPr lang="en-US" dirty="0"/>
          </a:p>
          <a:p>
            <a:pPr marL="0" indent="0">
              <a:buNone/>
            </a:pPr>
            <a:r>
              <a:rPr lang="en-US" dirty="0" smtClean="0"/>
              <a:t>.  Preparation for waitlist students</a:t>
            </a:r>
          </a:p>
          <a:p>
            <a:pPr marL="0" indent="0">
              <a:buNone/>
            </a:pPr>
            <a:endParaRPr lang="en-US" dirty="0"/>
          </a:p>
          <a:p>
            <a:pPr marL="0" indent="0">
              <a:buNone/>
            </a:pPr>
            <a:r>
              <a:rPr lang="en-US" dirty="0" smtClean="0"/>
              <a:t>.  Missed assignments; by Day 2, 60 points out of 1000 are gone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105" y="519672"/>
            <a:ext cx="3084140" cy="3084140"/>
          </a:xfrm>
          <a:prstGeom prst="rect">
            <a:avLst/>
          </a:prstGeom>
        </p:spPr>
      </p:pic>
    </p:spTree>
    <p:extLst>
      <p:ext uri="{BB962C8B-B14F-4D97-AF65-F5344CB8AC3E}">
        <p14:creationId xmlns:p14="http://schemas.microsoft.com/office/powerpoint/2010/main" val="384013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Begin before the Beginning and End after the End</a:t>
            </a:r>
            <a:endParaRPr lang="en-US" dirty="0"/>
          </a:p>
        </p:txBody>
      </p:sp>
      <p:sp>
        <p:nvSpPr>
          <p:cNvPr id="3" name="Content Placeholder 2"/>
          <p:cNvSpPr>
            <a:spLocks noGrp="1"/>
          </p:cNvSpPr>
          <p:nvPr>
            <p:ph idx="1"/>
          </p:nvPr>
        </p:nvSpPr>
        <p:spPr/>
        <p:txBody>
          <a:bodyPr/>
          <a:lstStyle/>
          <a:p>
            <a:pPr marL="0" indent="0">
              <a:buNone/>
            </a:pPr>
            <a:r>
              <a:rPr lang="en-US" dirty="0" smtClean="0"/>
              <a:t>Why?</a:t>
            </a:r>
          </a:p>
          <a:p>
            <a:pPr marL="0" indent="0">
              <a:buNone/>
            </a:pPr>
            <a:endParaRPr lang="en-US" dirty="0" smtClean="0"/>
          </a:p>
          <a:p>
            <a:pPr marL="0" indent="0">
              <a:buNone/>
            </a:pPr>
            <a:endParaRPr lang="en-US" dirty="0"/>
          </a:p>
          <a:p>
            <a:pPr marL="0" indent="0">
              <a:buNone/>
            </a:pPr>
            <a:r>
              <a:rPr lang="en-US" dirty="0" smtClean="0"/>
              <a:t>                             </a:t>
            </a:r>
          </a:p>
          <a:p>
            <a:pPr marL="0" indent="0">
              <a:buNone/>
            </a:pPr>
            <a:r>
              <a:rPr lang="en-US" dirty="0"/>
              <a:t>	</a:t>
            </a:r>
            <a:r>
              <a:rPr lang="en-US" dirty="0" smtClean="0"/>
              <a:t>		The Tactics</a:t>
            </a:r>
          </a:p>
          <a:p>
            <a:pPr marL="0" indent="0">
              <a:buNone/>
            </a:pPr>
            <a:endParaRPr lang="en-US" dirty="0" smtClean="0"/>
          </a:p>
          <a:p>
            <a:pPr marL="0" indent="0">
              <a:buNone/>
            </a:pPr>
            <a:endParaRPr lang="en-US" dirty="0"/>
          </a:p>
          <a:p>
            <a:pPr marL="0" indent="0">
              <a:buNone/>
            </a:pPr>
            <a:r>
              <a:rPr lang="en-US" dirty="0" smtClean="0"/>
              <a:t>						Unanticipated Events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8114" y="2967316"/>
            <a:ext cx="2639898" cy="171225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0152" y="1411941"/>
            <a:ext cx="1922929" cy="192292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04013" y="4365531"/>
            <a:ext cx="2143125" cy="2143125"/>
          </a:xfrm>
          <a:prstGeom prst="rect">
            <a:avLst/>
          </a:prstGeom>
        </p:spPr>
      </p:pic>
    </p:spTree>
    <p:extLst>
      <p:ext uri="{BB962C8B-B14F-4D97-AF65-F5344CB8AC3E}">
        <p14:creationId xmlns:p14="http://schemas.microsoft.com/office/powerpoint/2010/main" val="426539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pPr marL="0" indent="0">
              <a:buNone/>
            </a:pPr>
            <a:r>
              <a:rPr lang="en-US" dirty="0" smtClean="0"/>
              <a:t>Formation over the entire 4-year experience at Seton Hall</a:t>
            </a:r>
          </a:p>
          <a:p>
            <a:pPr marL="0" indent="0">
              <a:buNone/>
            </a:pPr>
            <a:endParaRPr lang="en-US" dirty="0"/>
          </a:p>
          <a:p>
            <a:pPr marL="0" indent="0">
              <a:buNone/>
            </a:pPr>
            <a:r>
              <a:rPr lang="en-US" dirty="0" smtClean="0"/>
              <a:t>Relationship is more than my semester with you</a:t>
            </a:r>
          </a:p>
          <a:p>
            <a:pPr marL="0" indent="0">
              <a:buNone/>
            </a:pPr>
            <a:endParaRPr lang="en-US" dirty="0"/>
          </a:p>
          <a:p>
            <a:pPr marL="0" indent="0">
              <a:buNone/>
            </a:pPr>
            <a:r>
              <a:rPr lang="en-US" dirty="0" smtClean="0"/>
              <a:t>Expectations need time to vest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8941" y="2918011"/>
            <a:ext cx="3234869" cy="3234869"/>
          </a:xfrm>
          <a:prstGeom prst="rect">
            <a:avLst/>
          </a:prstGeom>
        </p:spPr>
      </p:pic>
    </p:spTree>
    <p:extLst>
      <p:ext uri="{BB962C8B-B14F-4D97-AF65-F5344CB8AC3E}">
        <p14:creationId xmlns:p14="http://schemas.microsoft.com/office/powerpoint/2010/main" val="2444440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Tactics</a:t>
            </a:r>
            <a:endParaRPr lang="en-US" dirty="0"/>
          </a:p>
        </p:txBody>
      </p:sp>
      <p:sp>
        <p:nvSpPr>
          <p:cNvPr id="3" name="Content Placeholder 2"/>
          <p:cNvSpPr>
            <a:spLocks noGrp="1"/>
          </p:cNvSpPr>
          <p:nvPr>
            <p:ph idx="1"/>
          </p:nvPr>
        </p:nvSpPr>
        <p:spPr/>
        <p:txBody>
          <a:bodyPr>
            <a:normAutofit lnSpcReduction="10000"/>
          </a:bodyPr>
          <a:lstStyle/>
          <a:p>
            <a:r>
              <a:rPr lang="en-US" dirty="0" smtClean="0"/>
              <a:t>A series of e-mails</a:t>
            </a:r>
          </a:p>
          <a:p>
            <a:pPr marL="0" indent="0">
              <a:buNone/>
            </a:pPr>
            <a:endParaRPr lang="en-US" dirty="0" smtClean="0"/>
          </a:p>
          <a:p>
            <a:r>
              <a:rPr lang="en-US" dirty="0" smtClean="0"/>
              <a:t>A mailing to the home</a:t>
            </a:r>
          </a:p>
          <a:p>
            <a:endParaRPr lang="en-US" dirty="0" smtClean="0"/>
          </a:p>
          <a:p>
            <a:r>
              <a:rPr lang="en-US" dirty="0" smtClean="0"/>
              <a:t>Assignments due the first day of class</a:t>
            </a:r>
          </a:p>
          <a:p>
            <a:endParaRPr lang="en-US" dirty="0" smtClean="0"/>
          </a:p>
          <a:p>
            <a:r>
              <a:rPr lang="en-US" dirty="0" smtClean="0"/>
              <a:t>Reflection of a management style</a:t>
            </a:r>
          </a:p>
          <a:p>
            <a:endParaRPr lang="en-US" dirty="0"/>
          </a:p>
          <a:p>
            <a:r>
              <a:rPr lang="en-US" dirty="0" smtClean="0"/>
              <a:t>Post-semester commendation letters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0893" y="1147479"/>
            <a:ext cx="4754584" cy="3083861"/>
          </a:xfrm>
          <a:prstGeom prst="rect">
            <a:avLst/>
          </a:prstGeom>
        </p:spPr>
      </p:pic>
    </p:spTree>
    <p:extLst>
      <p:ext uri="{BB962C8B-B14F-4D97-AF65-F5344CB8AC3E}">
        <p14:creationId xmlns:p14="http://schemas.microsoft.com/office/powerpoint/2010/main" val="2668170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56851"/>
          </a:xfrm>
        </p:spPr>
        <p:txBody>
          <a:bodyPr>
            <a:normAutofit fontScale="90000"/>
          </a:bodyPr>
          <a:lstStyle/>
          <a:p>
            <a:r>
              <a:rPr lang="en-US" dirty="0" smtClean="0"/>
              <a:t>E-mail #1 June 24, 2016 </a:t>
            </a:r>
            <a:endParaRPr lang="en-US" dirty="0"/>
          </a:p>
        </p:txBody>
      </p:sp>
      <p:sp>
        <p:nvSpPr>
          <p:cNvPr id="5" name="Content Placeholder 4"/>
          <p:cNvSpPr>
            <a:spLocks noGrp="1"/>
          </p:cNvSpPr>
          <p:nvPr>
            <p:ph idx="1"/>
          </p:nvPr>
        </p:nvSpPr>
        <p:spPr>
          <a:xfrm>
            <a:off x="838200" y="1021976"/>
            <a:ext cx="10896600" cy="5585011"/>
          </a:xfrm>
        </p:spPr>
        <p:txBody>
          <a:bodyPr>
            <a:normAutofit fontScale="32500" lnSpcReduction="20000"/>
          </a:bodyPr>
          <a:lstStyle/>
          <a:p>
            <a:pPr marL="0" indent="0">
              <a:buNone/>
            </a:pPr>
            <a:r>
              <a:rPr lang="en-US" sz="4900" dirty="0"/>
              <a:t>Dear Students in BMGT 2501 AC and AD Sections,</a:t>
            </a:r>
          </a:p>
          <a:p>
            <a:pPr marL="0" indent="0">
              <a:buNone/>
            </a:pPr>
            <a:r>
              <a:rPr lang="en-US" sz="4900" dirty="0"/>
              <a:t> </a:t>
            </a:r>
          </a:p>
          <a:p>
            <a:pPr marL="0" indent="0">
              <a:buNone/>
            </a:pPr>
            <a:r>
              <a:rPr lang="en-US" sz="4900" dirty="0"/>
              <a:t>I hope you are enjoying your summer!</a:t>
            </a:r>
          </a:p>
          <a:p>
            <a:pPr marL="0" indent="0">
              <a:buNone/>
            </a:pPr>
            <a:r>
              <a:rPr lang="en-US" sz="4900" dirty="0" smtClean="0"/>
              <a:t>While </a:t>
            </a:r>
            <a:r>
              <a:rPr lang="en-US" sz="4900" dirty="0"/>
              <a:t>I shall have a more formal communication and mailing to you toward the latter part of the summer, I write to you now to alert you to the textbook that I shall be using for the course so that you can plan ahead and save yourself some money and worry.</a:t>
            </a:r>
          </a:p>
          <a:p>
            <a:pPr marL="0" indent="0">
              <a:buNone/>
            </a:pPr>
            <a:r>
              <a:rPr lang="en-US" sz="4900" dirty="0"/>
              <a:t> </a:t>
            </a:r>
          </a:p>
          <a:p>
            <a:pPr marL="0" indent="0">
              <a:buNone/>
            </a:pPr>
            <a:r>
              <a:rPr lang="en-US" sz="4900" dirty="0"/>
              <a:t>The required text is </a:t>
            </a:r>
            <a:r>
              <a:rPr lang="en-US" sz="4900" u="sng" dirty="0"/>
              <a:t>Management</a:t>
            </a:r>
            <a:r>
              <a:rPr lang="en-US" sz="4900" dirty="0"/>
              <a:t>, written by John Schermerhorn and published by Wiley.  Please make note of the edition—I am using the 11</a:t>
            </a:r>
            <a:r>
              <a:rPr lang="en-US" sz="4900" baseline="30000" dirty="0"/>
              <a:t>th</a:t>
            </a:r>
            <a:r>
              <a:rPr lang="en-US" sz="4900" dirty="0"/>
              <a:t> edition.  The book has since been updated with a 12</a:t>
            </a:r>
            <a:r>
              <a:rPr lang="en-US" sz="4900" baseline="30000" dirty="0"/>
              <a:t>th</a:t>
            </a:r>
            <a:r>
              <a:rPr lang="en-US" sz="4900" dirty="0"/>
              <a:t> and a 13</a:t>
            </a:r>
            <a:r>
              <a:rPr lang="en-US" sz="4900" baseline="30000" dirty="0"/>
              <a:t>th</a:t>
            </a:r>
            <a:r>
              <a:rPr lang="en-US" sz="4900" dirty="0"/>
              <a:t> edition, but those newer ones confusingly reconfigure material and drop out other important topics.  So, I am going to use an older edition.  The Seton Hall bookstore is uncertain how many copies of the 11</a:t>
            </a:r>
            <a:r>
              <a:rPr lang="en-US" sz="4900" baseline="30000" dirty="0"/>
              <a:t>th</a:t>
            </a:r>
            <a:r>
              <a:rPr lang="en-US" sz="4900" dirty="0"/>
              <a:t> edition it may be able to get, but you’ll probably be able to secure one on Amazon for quite a bit less money than if I were to require you to purchase the 13</a:t>
            </a:r>
            <a:r>
              <a:rPr lang="en-US" sz="4900" baseline="30000" dirty="0"/>
              <a:t>th</a:t>
            </a:r>
            <a:r>
              <a:rPr lang="en-US" sz="4900" dirty="0"/>
              <a:t> edition.  Please note that Schermerhorn also has a book entitled </a:t>
            </a:r>
            <a:r>
              <a:rPr lang="en-US" sz="4900" u="sng" dirty="0"/>
              <a:t>Introduction to Management</a:t>
            </a:r>
            <a:r>
              <a:rPr lang="en-US" sz="4900" dirty="0"/>
              <a:t>; do </a:t>
            </a:r>
            <a:r>
              <a:rPr lang="en-US" sz="4900" b="1" dirty="0"/>
              <a:t>NOT</a:t>
            </a:r>
            <a:r>
              <a:rPr lang="en-US" sz="4900" dirty="0"/>
              <a:t> make the mistake and purchase this.</a:t>
            </a:r>
          </a:p>
          <a:p>
            <a:pPr marL="0" indent="0">
              <a:buNone/>
            </a:pPr>
            <a:r>
              <a:rPr lang="en-US" sz="4900" dirty="0"/>
              <a:t> </a:t>
            </a:r>
          </a:p>
          <a:p>
            <a:pPr marL="0" indent="0">
              <a:buNone/>
            </a:pPr>
            <a:r>
              <a:rPr lang="en-US" sz="4900" dirty="0"/>
              <a:t>Let me know if you have any questions.</a:t>
            </a:r>
          </a:p>
          <a:p>
            <a:pPr marL="0" indent="0">
              <a:buNone/>
            </a:pPr>
            <a:r>
              <a:rPr lang="en-US" sz="4900" dirty="0"/>
              <a:t> </a:t>
            </a:r>
          </a:p>
          <a:p>
            <a:pPr marL="0" indent="0">
              <a:buNone/>
            </a:pPr>
            <a:r>
              <a:rPr lang="en-US" sz="4900" dirty="0"/>
              <a:t>Talk to you later in the summer!  My late summer mailing will be sent to your permanent address in Banner.  If you are changing that address or are living somewhere other than that location for the summer, please let me know, so that I can properly direct my August mailing to the correct location.</a:t>
            </a:r>
          </a:p>
          <a:p>
            <a:pPr marL="0" indent="0">
              <a:buNone/>
            </a:pPr>
            <a:r>
              <a:rPr lang="en-US" sz="4900" dirty="0"/>
              <a:t> </a:t>
            </a:r>
          </a:p>
          <a:p>
            <a:pPr marL="0" indent="0">
              <a:buNone/>
            </a:pPr>
            <a:r>
              <a:rPr lang="en-US" sz="4900" dirty="0"/>
              <a:t>Regards</a:t>
            </a:r>
            <a:r>
              <a:rPr lang="en-US" sz="4900" dirty="0" smtClean="0"/>
              <a:t>,</a:t>
            </a:r>
          </a:p>
          <a:p>
            <a:pPr marL="0" indent="0">
              <a:buNone/>
            </a:pPr>
            <a:r>
              <a:rPr lang="en-US" sz="4900" dirty="0" smtClean="0"/>
              <a:t>Karen </a:t>
            </a:r>
            <a:r>
              <a:rPr lang="en-US" sz="4900" dirty="0"/>
              <a:t>Boroff</a:t>
            </a:r>
          </a:p>
          <a:p>
            <a:pPr marL="0" indent="0">
              <a:buNone/>
            </a:pPr>
            <a:endParaRPr lang="en-US" dirty="0"/>
          </a:p>
        </p:txBody>
      </p:sp>
      <p:sp>
        <p:nvSpPr>
          <p:cNvPr id="6" name="Oval 5"/>
          <p:cNvSpPr/>
          <p:nvPr/>
        </p:nvSpPr>
        <p:spPr>
          <a:xfrm>
            <a:off x="4796118" y="4401671"/>
            <a:ext cx="5235388" cy="156882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7482" y="165846"/>
            <a:ext cx="2251636" cy="1460429"/>
          </a:xfrm>
          <a:prstGeom prst="rect">
            <a:avLst/>
          </a:prstGeom>
        </p:spPr>
      </p:pic>
    </p:spTree>
    <p:extLst>
      <p:ext uri="{BB962C8B-B14F-4D97-AF65-F5344CB8AC3E}">
        <p14:creationId xmlns:p14="http://schemas.microsoft.com/office/powerpoint/2010/main" val="2586106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2028"/>
          </a:xfrm>
        </p:spPr>
        <p:txBody>
          <a:bodyPr>
            <a:normAutofit fontScale="90000"/>
          </a:bodyPr>
          <a:lstStyle/>
          <a:p>
            <a:r>
              <a:rPr lang="en-US" dirty="0" smtClean="0"/>
              <a:t>E-mail #2 July 27, 2016</a:t>
            </a:r>
            <a:endParaRPr lang="en-US" dirty="0"/>
          </a:p>
        </p:txBody>
      </p:sp>
      <p:sp>
        <p:nvSpPr>
          <p:cNvPr id="3" name="Content Placeholder 2"/>
          <p:cNvSpPr>
            <a:spLocks noGrp="1"/>
          </p:cNvSpPr>
          <p:nvPr>
            <p:ph idx="1"/>
          </p:nvPr>
        </p:nvSpPr>
        <p:spPr>
          <a:xfrm>
            <a:off x="412376" y="833718"/>
            <a:ext cx="11349318" cy="5907741"/>
          </a:xfrm>
        </p:spPr>
        <p:txBody>
          <a:bodyPr>
            <a:noAutofit/>
          </a:bodyPr>
          <a:lstStyle/>
          <a:p>
            <a:pPr marL="0" indent="0">
              <a:buNone/>
            </a:pPr>
            <a:r>
              <a:rPr lang="en-US" sz="1800" dirty="0"/>
              <a:t>Dear Students,</a:t>
            </a:r>
          </a:p>
          <a:p>
            <a:pPr marL="0" indent="0">
              <a:buNone/>
            </a:pPr>
            <a:r>
              <a:rPr lang="en-US" sz="1800" dirty="0"/>
              <a:t> </a:t>
            </a:r>
            <a:r>
              <a:rPr lang="en-US" sz="1800" dirty="0" smtClean="0"/>
              <a:t>I </a:t>
            </a:r>
            <a:r>
              <a:rPr lang="en-US" sz="1800" dirty="0"/>
              <a:t>welcome you to Principles of Management, BMGT 2501 AD.  We meet on Tuesdays / Thursdays from 1100 to 1215 and our first day of class is August 30.</a:t>
            </a:r>
          </a:p>
          <a:p>
            <a:pPr marL="0" indent="0">
              <a:buNone/>
            </a:pPr>
            <a:r>
              <a:rPr lang="en-US" sz="1800" dirty="0"/>
              <a:t> </a:t>
            </a:r>
            <a:r>
              <a:rPr lang="en-US" sz="1800" dirty="0" smtClean="0"/>
              <a:t>Earlier </a:t>
            </a:r>
            <a:r>
              <a:rPr lang="en-US" sz="1800" dirty="0"/>
              <a:t>this week, I mailed to your homes, using your permanent address that is in Banner (or the update you gave me), the course syllabus and instructions for assignments due the first day of class.  If you do not receive your packet by August 8, </a:t>
            </a:r>
            <a:r>
              <a:rPr lang="en-US" sz="1800" b="1" i="1" dirty="0"/>
              <a:t>please email me or call me immediately.  My office phone is 973-761-9597; my home phone is 973-701-1948; my cell is 973-610-0640</a:t>
            </a:r>
            <a:r>
              <a:rPr lang="en-US" sz="1800" b="1" i="1" dirty="0" smtClean="0"/>
              <a:t>.</a:t>
            </a:r>
          </a:p>
          <a:p>
            <a:pPr marL="0" indent="0">
              <a:buNone/>
            </a:pPr>
            <a:endParaRPr lang="en-US" sz="1800" dirty="0"/>
          </a:p>
          <a:p>
            <a:pPr marL="0" indent="0">
              <a:buNone/>
            </a:pPr>
            <a:r>
              <a:rPr lang="en-US" sz="1800" dirty="0"/>
              <a:t> </a:t>
            </a:r>
            <a:r>
              <a:rPr lang="en-US" sz="1800" dirty="0" smtClean="0"/>
              <a:t>In </a:t>
            </a:r>
            <a:r>
              <a:rPr lang="en-US" sz="1800" dirty="0"/>
              <a:t>reading that material, you will see that you have a mandatory class assignment on Friday, November 11 for the late afternoon and into the evening—this is hosting a University-wide Pirate “tailgate” at Seton Hall, in between the women’s basketball game that day and the men’s basketball game thereafter, both being played at Walsh Gym.  Mark your calendars now or otherwise alert me to the specific allowable conflict exceptions, as noted in the cover letter that is part of the mailing that was sent to your home</a:t>
            </a:r>
            <a:r>
              <a:rPr lang="en-US" sz="1800" dirty="0" smtClean="0"/>
              <a:t>.</a:t>
            </a:r>
          </a:p>
          <a:p>
            <a:pPr marL="0" indent="0">
              <a:buNone/>
            </a:pPr>
            <a:endParaRPr lang="en-US" sz="1800" dirty="0"/>
          </a:p>
          <a:p>
            <a:pPr marL="0" indent="0">
              <a:buNone/>
            </a:pPr>
            <a:r>
              <a:rPr lang="en-US" sz="1800" dirty="0"/>
              <a:t> </a:t>
            </a:r>
            <a:r>
              <a:rPr lang="en-US" sz="1800" dirty="0" smtClean="0"/>
              <a:t>I </a:t>
            </a:r>
            <a:r>
              <a:rPr lang="en-US" sz="1800" dirty="0"/>
              <a:t>look forward to meeting you soon!  I am on campus most days, so if you happen to be on campus, stop by and introduce yourself.  Enjoy the rest of your summer!</a:t>
            </a:r>
          </a:p>
          <a:p>
            <a:pPr marL="0" indent="0">
              <a:buNone/>
            </a:pPr>
            <a:r>
              <a:rPr lang="en-US" sz="1800" dirty="0"/>
              <a:t> </a:t>
            </a:r>
            <a:r>
              <a:rPr lang="en-US" sz="1800" dirty="0" smtClean="0"/>
              <a:t>Regards</a:t>
            </a:r>
            <a:r>
              <a:rPr lang="en-US" sz="1800" dirty="0"/>
              <a:t>,</a:t>
            </a:r>
          </a:p>
          <a:p>
            <a:pPr marL="0" indent="0">
              <a:buNone/>
            </a:pPr>
            <a:r>
              <a:rPr lang="en-US" sz="1800" dirty="0"/>
              <a:t> </a:t>
            </a:r>
            <a:r>
              <a:rPr lang="en-US" sz="1800" dirty="0" smtClean="0"/>
              <a:t>Karen Boroff</a:t>
            </a:r>
            <a:endParaRPr lang="en-US" sz="1800" dirty="0"/>
          </a:p>
        </p:txBody>
      </p:sp>
      <p:sp>
        <p:nvSpPr>
          <p:cNvPr id="4" name="Oval 3"/>
          <p:cNvSpPr/>
          <p:nvPr/>
        </p:nvSpPr>
        <p:spPr>
          <a:xfrm>
            <a:off x="1120588" y="1873624"/>
            <a:ext cx="4823012" cy="155089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41223" y="134473"/>
            <a:ext cx="1686859" cy="1076924"/>
          </a:xfrm>
          <a:prstGeom prst="rect">
            <a:avLst/>
          </a:prstGeom>
        </p:spPr>
      </p:pic>
    </p:spTree>
    <p:extLst>
      <p:ext uri="{BB962C8B-B14F-4D97-AF65-F5344CB8AC3E}">
        <p14:creationId xmlns:p14="http://schemas.microsoft.com/office/powerpoint/2010/main" val="1767915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463"/>
          </a:xfrm>
        </p:spPr>
        <p:txBody>
          <a:bodyPr/>
          <a:lstStyle/>
          <a:p>
            <a:r>
              <a:rPr lang="en-US" dirty="0" smtClean="0"/>
              <a:t>E-mail #3 August 11, 2016</a:t>
            </a:r>
            <a:endParaRPr lang="en-US" dirty="0"/>
          </a:p>
        </p:txBody>
      </p:sp>
      <p:sp>
        <p:nvSpPr>
          <p:cNvPr id="3" name="Content Placeholder 2"/>
          <p:cNvSpPr>
            <a:spLocks noGrp="1"/>
          </p:cNvSpPr>
          <p:nvPr>
            <p:ph idx="1"/>
          </p:nvPr>
        </p:nvSpPr>
        <p:spPr>
          <a:xfrm>
            <a:off x="457200" y="1120588"/>
            <a:ext cx="10896600" cy="5477436"/>
          </a:xfrm>
        </p:spPr>
        <p:txBody>
          <a:bodyPr>
            <a:normAutofit fontScale="47500" lnSpcReduction="20000"/>
          </a:bodyPr>
          <a:lstStyle/>
          <a:p>
            <a:pPr marL="0" indent="0">
              <a:buNone/>
            </a:pPr>
            <a:r>
              <a:rPr lang="en-US" sz="3800" dirty="0"/>
              <a:t>Dear Students in BMGT 2501,</a:t>
            </a:r>
          </a:p>
          <a:p>
            <a:pPr marL="0" indent="0">
              <a:buNone/>
            </a:pPr>
            <a:r>
              <a:rPr lang="en-US" sz="3800" dirty="0"/>
              <a:t> </a:t>
            </a:r>
          </a:p>
          <a:p>
            <a:pPr marL="0" indent="0">
              <a:buNone/>
            </a:pPr>
            <a:r>
              <a:rPr lang="en-US" sz="3800" dirty="0"/>
              <a:t>Beginnings are so important, so I just want to be sure that we all start off the semester in a strong fashion.</a:t>
            </a:r>
          </a:p>
          <a:p>
            <a:pPr marL="0" indent="0">
              <a:buNone/>
            </a:pPr>
            <a:r>
              <a:rPr lang="en-US" sz="3800" dirty="0" smtClean="0"/>
              <a:t>By </a:t>
            </a:r>
            <a:r>
              <a:rPr lang="en-US" sz="3800" dirty="0"/>
              <a:t>now, you should have acquired your copy of Schermerhorn, 11</a:t>
            </a:r>
            <a:r>
              <a:rPr lang="en-US" sz="3800" baseline="30000" dirty="0"/>
              <a:t>th</a:t>
            </a:r>
            <a:r>
              <a:rPr lang="en-US" sz="3800" dirty="0"/>
              <a:t> edition.  This is an older edition of the textbook, and the bookstore, as I indicated in my earlier email on this, is unlikely to be able to stock it.  So, you will have to rely on the online purchase of it.  So, if you have not acquired the text, do so quickly to save yourself unnecessary stress as the semester begins.</a:t>
            </a:r>
          </a:p>
          <a:p>
            <a:pPr marL="0" indent="0">
              <a:buNone/>
            </a:pPr>
            <a:r>
              <a:rPr lang="en-US" sz="3800" dirty="0" smtClean="0"/>
              <a:t>I </a:t>
            </a:r>
            <a:r>
              <a:rPr lang="en-US" sz="3800" dirty="0"/>
              <a:t>have checked with our IT personnel, as is my practice, to ensure that all of my emails were delivered and that there were no snags in the SHU network.  Delivery has been confirmed</a:t>
            </a:r>
            <a:r>
              <a:rPr lang="en-US" sz="3800" dirty="0" smtClean="0"/>
              <a:t>.</a:t>
            </a:r>
          </a:p>
          <a:p>
            <a:pPr marL="0" indent="0">
              <a:buNone/>
            </a:pPr>
            <a:r>
              <a:rPr lang="en-US" sz="3800" dirty="0" smtClean="0"/>
              <a:t>Thank </a:t>
            </a:r>
            <a:r>
              <a:rPr lang="en-US" sz="3800" dirty="0"/>
              <a:t>you to the several of you who indicated that they did not receive the hard-copy mailing.  Your notice to me of its nonreceipt was due on August 8, so if you still have not received the mailing, you have to let me know.  Be aware that not a single mailing has been returned to me “undeliverable,” so the materials are resting in a mailbox somewhere!  Even so, I shall resend the packet to you, but you have to let me know right away.  Otherwise, you jeopardize meeting the first day of class assignment.  Know that I am on campus daily, so if you want to pick up your packet here on campus, let me know.  I’ll tape your packet to my office door (Jubilee 686), and you can get what you need in this way.</a:t>
            </a:r>
          </a:p>
          <a:p>
            <a:pPr marL="0" indent="0">
              <a:buNone/>
            </a:pPr>
            <a:endParaRPr lang="en-US" sz="3800" dirty="0"/>
          </a:p>
          <a:p>
            <a:pPr marL="0" indent="0">
              <a:buNone/>
            </a:pPr>
            <a:r>
              <a:rPr lang="en-US" sz="3800" dirty="0" smtClean="0"/>
              <a:t>Regards,</a:t>
            </a:r>
          </a:p>
          <a:p>
            <a:pPr marL="0" indent="0">
              <a:buNone/>
            </a:pPr>
            <a:r>
              <a:rPr lang="en-US" sz="3800" dirty="0" smtClean="0"/>
              <a:t>Karen Boroff</a:t>
            </a:r>
            <a:endParaRPr lang="en-US" sz="3800" dirty="0"/>
          </a:p>
        </p:txBody>
      </p:sp>
      <p:sp>
        <p:nvSpPr>
          <p:cNvPr id="4" name="Oval 3"/>
          <p:cNvSpPr/>
          <p:nvPr/>
        </p:nvSpPr>
        <p:spPr>
          <a:xfrm>
            <a:off x="5504328" y="2483224"/>
            <a:ext cx="3792071" cy="1981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208" y="89647"/>
            <a:ext cx="2639898" cy="1712259"/>
          </a:xfrm>
          <a:prstGeom prst="rect">
            <a:avLst/>
          </a:prstGeom>
        </p:spPr>
      </p:pic>
    </p:spTree>
    <p:extLst>
      <p:ext uri="{BB962C8B-B14F-4D97-AF65-F5344CB8AC3E}">
        <p14:creationId xmlns:p14="http://schemas.microsoft.com/office/powerpoint/2010/main" val="78901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69"/>
          </a:xfrm>
        </p:spPr>
        <p:txBody>
          <a:bodyPr>
            <a:normAutofit fontScale="90000"/>
          </a:bodyPr>
          <a:lstStyle/>
          <a:p>
            <a:r>
              <a:rPr lang="en-US" dirty="0" smtClean="0"/>
              <a:t>E-mail #4 August 22, 2016</a:t>
            </a:r>
            <a:endParaRPr lang="en-US" dirty="0"/>
          </a:p>
        </p:txBody>
      </p:sp>
      <p:sp>
        <p:nvSpPr>
          <p:cNvPr id="3" name="Content Placeholder 2"/>
          <p:cNvSpPr>
            <a:spLocks noGrp="1"/>
          </p:cNvSpPr>
          <p:nvPr>
            <p:ph idx="1"/>
          </p:nvPr>
        </p:nvSpPr>
        <p:spPr>
          <a:xfrm>
            <a:off x="358588" y="824754"/>
            <a:ext cx="11349318" cy="5827058"/>
          </a:xfrm>
        </p:spPr>
        <p:txBody>
          <a:bodyPr>
            <a:normAutofit fontScale="25000" lnSpcReduction="20000"/>
          </a:bodyPr>
          <a:lstStyle/>
          <a:p>
            <a:pPr marL="0" indent="0">
              <a:buNone/>
            </a:pPr>
            <a:r>
              <a:rPr lang="en-US" sz="4900" dirty="0"/>
              <a:t> </a:t>
            </a:r>
            <a:r>
              <a:rPr lang="en-US" sz="6400" dirty="0" smtClean="0"/>
              <a:t>Dear </a:t>
            </a:r>
            <a:r>
              <a:rPr lang="en-US" sz="6400" dirty="0"/>
              <a:t>Students in BMGT 2501,</a:t>
            </a:r>
          </a:p>
          <a:p>
            <a:pPr marL="0" indent="0">
              <a:buNone/>
            </a:pPr>
            <a:r>
              <a:rPr lang="en-US" sz="4900" dirty="0"/>
              <a:t> </a:t>
            </a:r>
          </a:p>
          <a:p>
            <a:pPr marL="0" indent="0">
              <a:buNone/>
            </a:pPr>
            <a:r>
              <a:rPr lang="en-US" sz="6400" dirty="0"/>
              <a:t>We are about ready to start BMGT 2501!</a:t>
            </a:r>
          </a:p>
          <a:p>
            <a:pPr marL="0" indent="0">
              <a:buNone/>
            </a:pPr>
            <a:r>
              <a:rPr lang="en-US" sz="6400" dirty="0"/>
              <a:t> </a:t>
            </a:r>
          </a:p>
          <a:p>
            <a:pPr marL="0" indent="0">
              <a:buNone/>
            </a:pPr>
            <a:r>
              <a:rPr lang="en-US" sz="6400" dirty="0"/>
              <a:t>As you reflect on management styles, you probably can already detect part of my style—I am a big believer in organizing, controlling and setting standards.</a:t>
            </a:r>
          </a:p>
          <a:p>
            <a:pPr marL="0" indent="0">
              <a:buNone/>
            </a:pPr>
            <a:r>
              <a:rPr lang="en-US" sz="6400" dirty="0" smtClean="0"/>
              <a:t>To </a:t>
            </a:r>
            <a:r>
              <a:rPr lang="en-US" sz="6400" dirty="0"/>
              <a:t>that end, I remind you one more time about</a:t>
            </a:r>
            <a:r>
              <a:rPr lang="en-US" sz="6400" dirty="0" smtClean="0"/>
              <a:t>:</a:t>
            </a:r>
            <a:endParaRPr lang="en-US" sz="6400" dirty="0"/>
          </a:p>
          <a:p>
            <a:pPr marL="0" indent="0">
              <a:buNone/>
            </a:pPr>
            <a:r>
              <a:rPr lang="en-US" sz="6400" dirty="0"/>
              <a:t>.  the textbook</a:t>
            </a:r>
          </a:p>
          <a:p>
            <a:pPr marL="0" indent="0">
              <a:buNone/>
            </a:pPr>
            <a:r>
              <a:rPr lang="en-US" sz="6400" dirty="0"/>
              <a:t>.  the first day of class assignments</a:t>
            </a:r>
          </a:p>
          <a:p>
            <a:pPr marL="0" indent="0">
              <a:buNone/>
            </a:pPr>
            <a:r>
              <a:rPr lang="en-US" sz="6400" dirty="0"/>
              <a:t>.  the critical mandatory class assignment in November, about which you have to notify me of your conflict, as highlighted in my prior emails and my cover letter to you.</a:t>
            </a:r>
          </a:p>
          <a:p>
            <a:pPr marL="0" indent="0">
              <a:buNone/>
            </a:pPr>
            <a:r>
              <a:rPr lang="en-US" sz="6400" dirty="0"/>
              <a:t> </a:t>
            </a:r>
            <a:r>
              <a:rPr lang="en-US" sz="6400" dirty="0" smtClean="0"/>
              <a:t>As </a:t>
            </a:r>
            <a:r>
              <a:rPr lang="en-US" sz="6400" dirty="0"/>
              <a:t>I expressed earlier, ALL your emails have been delivered to your mailbox.  Whether you opened these is part of your own internal discipline as a manager, working to your own high standards.  Since these have been delivered to your inbox, it will not be acceptable to tell me that the reason you do not have your assignment is that “I did not get the email”—this statement can lead to problematic integrity issues.  If your laptop has problems, there are still other ways to access one’s email, so “a broken computer since late June” would can cause professionalism issues.</a:t>
            </a:r>
          </a:p>
          <a:p>
            <a:pPr marL="0" indent="0">
              <a:buNone/>
            </a:pPr>
            <a:r>
              <a:rPr lang="en-US" sz="6400" dirty="0"/>
              <a:t> </a:t>
            </a:r>
            <a:r>
              <a:rPr lang="en-US" sz="6400" dirty="0" smtClean="0"/>
              <a:t>As </a:t>
            </a:r>
            <a:r>
              <a:rPr lang="en-US" sz="6400" dirty="0"/>
              <a:t>you will hear from me during the semester, part of my work is to make you the best you can be, which requires no half-measures on my part.  I want you to get the best positions and start your careers as strong as you can.  </a:t>
            </a:r>
          </a:p>
          <a:p>
            <a:pPr marL="0" indent="0">
              <a:buNone/>
            </a:pPr>
            <a:r>
              <a:rPr lang="en-US" sz="6400" dirty="0"/>
              <a:t> </a:t>
            </a:r>
            <a:r>
              <a:rPr lang="en-US" sz="6400" dirty="0" smtClean="0"/>
              <a:t>I </a:t>
            </a:r>
            <a:r>
              <a:rPr lang="en-US" sz="6400" dirty="0"/>
              <a:t>am on campus all this week, so stop by.  If I am away at a meeting, you’ll see a note on my door when I’ll be back.  I am very much looking forward to the semester!</a:t>
            </a:r>
          </a:p>
          <a:p>
            <a:pPr marL="0" indent="0">
              <a:buNone/>
            </a:pPr>
            <a:r>
              <a:rPr lang="en-US" sz="6400" dirty="0"/>
              <a:t> </a:t>
            </a:r>
          </a:p>
          <a:p>
            <a:pPr marL="0" indent="0">
              <a:buNone/>
            </a:pPr>
            <a:r>
              <a:rPr lang="en-US" sz="6400" dirty="0"/>
              <a:t>Regards, </a:t>
            </a:r>
          </a:p>
          <a:p>
            <a:pPr marL="0" indent="0">
              <a:buNone/>
            </a:pPr>
            <a:r>
              <a:rPr lang="en-US" sz="6400" dirty="0"/>
              <a:t> </a:t>
            </a:r>
            <a:r>
              <a:rPr lang="en-US" sz="6400" dirty="0" smtClean="0"/>
              <a:t>Karen </a:t>
            </a:r>
            <a:r>
              <a:rPr lang="en-US" sz="6400" dirty="0"/>
              <a:t>Boroff</a:t>
            </a:r>
          </a:p>
          <a:p>
            <a:pPr marL="0" indent="0">
              <a:buNone/>
            </a:pPr>
            <a:endParaRPr lang="en-US" dirty="0"/>
          </a:p>
          <a:p>
            <a:pPr marL="0" indent="0">
              <a:buNone/>
            </a:pPr>
            <a:endParaRPr lang="en-US" dirty="0"/>
          </a:p>
        </p:txBody>
      </p:sp>
      <p:sp>
        <p:nvSpPr>
          <p:cNvPr id="4" name="Oval 3"/>
          <p:cNvSpPr/>
          <p:nvPr/>
        </p:nvSpPr>
        <p:spPr>
          <a:xfrm>
            <a:off x="3487271" y="3227294"/>
            <a:ext cx="4294094" cy="168536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7455" y="85164"/>
            <a:ext cx="2639898" cy="1712259"/>
          </a:xfrm>
          <a:prstGeom prst="rect">
            <a:avLst/>
          </a:prstGeom>
        </p:spPr>
      </p:pic>
    </p:spTree>
    <p:extLst>
      <p:ext uri="{BB962C8B-B14F-4D97-AF65-F5344CB8AC3E}">
        <p14:creationId xmlns:p14="http://schemas.microsoft.com/office/powerpoint/2010/main" val="3094790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Commendation Letters</a:t>
            </a:r>
            <a:endParaRPr lang="en-US" dirty="0"/>
          </a:p>
        </p:txBody>
      </p:sp>
      <p:sp>
        <p:nvSpPr>
          <p:cNvPr id="3" name="Content Placeholder 2"/>
          <p:cNvSpPr>
            <a:spLocks noGrp="1"/>
          </p:cNvSpPr>
          <p:nvPr>
            <p:ph idx="1"/>
          </p:nvPr>
        </p:nvSpPr>
        <p:spPr/>
        <p:txBody>
          <a:bodyPr/>
          <a:lstStyle/>
          <a:p>
            <a:pPr marL="0" indent="0">
              <a:buNone/>
            </a:pPr>
            <a:r>
              <a:rPr lang="en-US" dirty="0" smtClean="0"/>
              <a:t>Letter to families for students earning an “A”</a:t>
            </a:r>
          </a:p>
          <a:p>
            <a:pPr marL="0" indent="0">
              <a:buNone/>
            </a:pPr>
            <a:endParaRPr lang="en-US" dirty="0"/>
          </a:p>
          <a:p>
            <a:pPr marL="0" indent="0">
              <a:buNone/>
            </a:pPr>
            <a:r>
              <a:rPr lang="en-US" dirty="0" smtClean="0"/>
              <a:t>Letter to families for students earning a grade of “A” in the class preparation  / participation dimension, regardless of overall grade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7784" y="295834"/>
            <a:ext cx="2639898" cy="1712259"/>
          </a:xfrm>
          <a:prstGeom prst="rect">
            <a:avLst/>
          </a:prstGeom>
        </p:spPr>
      </p:pic>
    </p:spTree>
    <p:extLst>
      <p:ext uri="{BB962C8B-B14F-4D97-AF65-F5344CB8AC3E}">
        <p14:creationId xmlns:p14="http://schemas.microsoft.com/office/powerpoint/2010/main" val="1162803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157</Words>
  <Application>Microsoft Office PowerPoint</Application>
  <PresentationFormat>Widescreen</PresentationFormat>
  <Paragraphs>91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Teaching Workshop  October 19, 2016 Karen E. Boroff </vt:lpstr>
      <vt:lpstr>Begin before the Beginning and End after the End</vt:lpstr>
      <vt:lpstr>Why?</vt:lpstr>
      <vt:lpstr>The Tactics</vt:lpstr>
      <vt:lpstr>E-mail #1 June 24, 2016 </vt:lpstr>
      <vt:lpstr>E-mail #2 July 27, 2016</vt:lpstr>
      <vt:lpstr>E-mail #3 August 11, 2016</vt:lpstr>
      <vt:lpstr>E-mail #4 August 22, 2016</vt:lpstr>
      <vt:lpstr>Commendation Letters</vt:lpstr>
      <vt:lpstr>Unanticipated Events</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#1</dc:title>
  <dc:creator>Karen Boroff</dc:creator>
  <cp:lastModifiedBy>Danielle N Pollaro</cp:lastModifiedBy>
  <cp:revision>8</cp:revision>
  <dcterms:created xsi:type="dcterms:W3CDTF">2016-10-19T12:18:38Z</dcterms:created>
  <dcterms:modified xsi:type="dcterms:W3CDTF">2016-10-26T16:22:06Z</dcterms:modified>
</cp:coreProperties>
</file>