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64" r:id="rId5"/>
    <p:sldId id="276" r:id="rId6"/>
    <p:sldId id="265" r:id="rId7"/>
    <p:sldId id="277" r:id="rId8"/>
    <p:sldId id="266" r:id="rId9"/>
    <p:sldId id="267" r:id="rId10"/>
    <p:sldId id="268" r:id="rId11"/>
    <p:sldId id="269" r:id="rId12"/>
    <p:sldId id="270" r:id="rId13"/>
    <p:sldId id="257" r:id="rId14"/>
    <p:sldId id="258" r:id="rId15"/>
    <p:sldId id="259" r:id="rId16"/>
    <p:sldId id="281" r:id="rId17"/>
    <p:sldId id="261" r:id="rId18"/>
    <p:sldId id="262" r:id="rId19"/>
    <p:sldId id="263" r:id="rId20"/>
    <p:sldId id="272" r:id="rId21"/>
    <p:sldId id="273" r:id="rId22"/>
    <p:sldId id="274" r:id="rId23"/>
    <p:sldId id="279"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3840" userDrawn="1">
          <p15:clr>
            <a:srgbClr val="A4A3A4"/>
          </p15:clr>
        </p15:guide>
        <p15:guide id="3" orient="horz" pos="2260" userDrawn="1">
          <p15:clr>
            <a:srgbClr val="A4A3A4"/>
          </p15:clr>
        </p15:guide>
        <p15:guide id="4" orient="horz" pos="3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580" autoAdjust="0"/>
  </p:normalViewPr>
  <p:slideViewPr>
    <p:cSldViewPr snapToGrid="0">
      <p:cViewPr varScale="1">
        <p:scale>
          <a:sx n="84" d="100"/>
          <a:sy n="84" d="100"/>
        </p:scale>
        <p:origin x="315" y="41"/>
      </p:cViewPr>
      <p:guideLst>
        <p:guide orient="horz" pos="1848"/>
        <p:guide pos="3840"/>
        <p:guide orient="horz" pos="2260"/>
        <p:guide orient="horz" pos="3624"/>
      </p:guideLst>
    </p:cSldViewPr>
  </p:slideViewPr>
  <p:outlineViewPr>
    <p:cViewPr>
      <p:scale>
        <a:sx n="33" d="100"/>
        <a:sy n="33" d="100"/>
      </p:scale>
      <p:origin x="0" y="-187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4C636-9122-4FC7-8A05-B7F6DD5C4A8F}"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BED8B-84BF-4B4C-9606-DD021627A595}" type="slidenum">
              <a:rPr lang="en-US" smtClean="0"/>
              <a:t>‹#›</a:t>
            </a:fld>
            <a:endParaRPr lang="en-US"/>
          </a:p>
        </p:txBody>
      </p:sp>
    </p:spTree>
    <p:extLst>
      <p:ext uri="{BB962C8B-B14F-4D97-AF65-F5344CB8AC3E}">
        <p14:creationId xmlns:p14="http://schemas.microsoft.com/office/powerpoint/2010/main" val="17501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b.law.duke.edu/cspd/publicdomainday/202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BED8B-84BF-4B4C-9606-DD021627A595}" type="slidenum">
              <a:rPr lang="en-US" smtClean="0"/>
              <a:t>6</a:t>
            </a:fld>
            <a:endParaRPr lang="en-US"/>
          </a:p>
        </p:txBody>
      </p:sp>
    </p:spTree>
    <p:extLst>
      <p:ext uri="{BB962C8B-B14F-4D97-AF65-F5344CB8AC3E}">
        <p14:creationId xmlns:p14="http://schemas.microsoft.com/office/powerpoint/2010/main" val="388551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for some reason you don’t see any of the controls</a:t>
            </a:r>
            <a:r>
              <a:rPr lang="en-US" baseline="0" dirty="0" smtClean="0"/>
              <a:t> indicated, click on the “screen options” tab at the top of your edit screen. You can select which items appear. </a:t>
            </a:r>
          </a:p>
          <a:p>
            <a:endParaRPr lang="en-US" baseline="0" dirty="0" smtClean="0"/>
          </a:p>
          <a:p>
            <a:r>
              <a:rPr lang="en-US" dirty="0" smtClean="0"/>
              <a:t>The “Featured Image” section is in the right</a:t>
            </a:r>
            <a:r>
              <a:rPr lang="en-US" baseline="0" dirty="0" smtClean="0"/>
              <a:t> column of your edit screen. You can pick an image you’ve already uploaded, or upload a new one. </a:t>
            </a:r>
          </a:p>
          <a:p>
            <a:endParaRPr lang="en-US" baseline="0" dirty="0" smtClean="0"/>
          </a:p>
          <a:p>
            <a:r>
              <a:rPr lang="en-US" baseline="0" dirty="0" smtClean="0"/>
              <a:t>The Excerpt is what will appear on the different index pages on the </a:t>
            </a:r>
            <a:r>
              <a:rPr lang="en-US" baseline="0" dirty="0" err="1" smtClean="0"/>
              <a:t>classs</a:t>
            </a:r>
            <a:r>
              <a:rPr lang="en-US" baseline="0" dirty="0" smtClean="0"/>
              <a:t> site. It’s your short description that leads readers into your project. </a:t>
            </a:r>
          </a:p>
          <a:p>
            <a:endParaRPr lang="en-US" baseline="0" dirty="0" smtClean="0"/>
          </a:p>
          <a:p>
            <a:r>
              <a:rPr lang="en-US" baseline="0" dirty="0" smtClean="0"/>
              <a:t>The main assignment entry area is where your writing goes. The text that is there is intended to remind you of the components of the assignment. </a:t>
            </a:r>
          </a:p>
          <a:p>
            <a:endParaRPr lang="en-US" baseline="0" dirty="0" smtClean="0"/>
          </a:p>
          <a:p>
            <a:r>
              <a:rPr lang="en-US" baseline="0" dirty="0" smtClean="0"/>
              <a:t>The “</a:t>
            </a:r>
            <a:r>
              <a:rPr lang="en-US" baseline="0" dirty="0" err="1" smtClean="0"/>
              <a:t>Divi</a:t>
            </a:r>
            <a:r>
              <a:rPr lang="en-US" baseline="0" dirty="0" smtClean="0"/>
              <a:t> Builder” allows you to add rich media and offers interesting page-formatting tools. Be careful because switching back can make some of your content disappear. Always “preview” before saving!</a:t>
            </a:r>
          </a:p>
        </p:txBody>
      </p:sp>
      <p:sp>
        <p:nvSpPr>
          <p:cNvPr id="4" name="Slide Number Placeholder 3"/>
          <p:cNvSpPr>
            <a:spLocks noGrp="1"/>
          </p:cNvSpPr>
          <p:nvPr>
            <p:ph type="sldNum" sz="quarter" idx="10"/>
          </p:nvPr>
        </p:nvSpPr>
        <p:spPr/>
        <p:txBody>
          <a:bodyPr/>
          <a:lstStyle/>
          <a:p>
            <a:fld id="{A31BED8B-84BF-4B4C-9606-DD021627A595}" type="slidenum">
              <a:rPr lang="en-US" smtClean="0"/>
              <a:t>7</a:t>
            </a:fld>
            <a:endParaRPr lang="en-US"/>
          </a:p>
        </p:txBody>
      </p:sp>
    </p:spTree>
    <p:extLst>
      <p:ext uri="{BB962C8B-B14F-4D97-AF65-F5344CB8AC3E}">
        <p14:creationId xmlns:p14="http://schemas.microsoft.com/office/powerpoint/2010/main" val="180702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January 1 a new year’s worth of material enters the public domain. As of January 1, 2020,</a:t>
            </a:r>
            <a:r>
              <a:rPr lang="en-US" baseline="0" dirty="0" smtClean="0"/>
              <a:t> works created in 1924 or earlier are in the public domain. You can find a list of examples here: </a:t>
            </a:r>
            <a:r>
              <a:rPr lang="en-US" dirty="0" smtClean="0">
                <a:hlinkClick r:id="rId3"/>
              </a:rPr>
              <a:t>https://web.law.duke.edu/cspd/publicdomainday/2020/</a:t>
            </a:r>
            <a:r>
              <a:rPr lang="en-US" dirty="0" smtClean="0"/>
              <a:t>.</a:t>
            </a:r>
            <a:endParaRPr lang="en-US" dirty="0"/>
          </a:p>
        </p:txBody>
      </p:sp>
      <p:sp>
        <p:nvSpPr>
          <p:cNvPr id="4" name="Slide Number Placeholder 3"/>
          <p:cNvSpPr>
            <a:spLocks noGrp="1"/>
          </p:cNvSpPr>
          <p:nvPr>
            <p:ph type="sldNum" sz="quarter" idx="10"/>
          </p:nvPr>
        </p:nvSpPr>
        <p:spPr/>
        <p:txBody>
          <a:bodyPr/>
          <a:lstStyle/>
          <a:p>
            <a:fld id="{A31BED8B-84BF-4B4C-9606-DD021627A595}" type="slidenum">
              <a:rPr lang="en-US" smtClean="0"/>
              <a:t>10</a:t>
            </a:fld>
            <a:endParaRPr lang="en-US"/>
          </a:p>
        </p:txBody>
      </p:sp>
    </p:spTree>
    <p:extLst>
      <p:ext uri="{BB962C8B-B14F-4D97-AF65-F5344CB8AC3E}">
        <p14:creationId xmlns:p14="http://schemas.microsoft.com/office/powerpoint/2010/main" val="388544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filter your search results to images that are free to use. </a:t>
            </a:r>
            <a:endParaRPr lang="en-US" dirty="0"/>
          </a:p>
        </p:txBody>
      </p:sp>
      <p:sp>
        <p:nvSpPr>
          <p:cNvPr id="4" name="Slide Number Placeholder 3"/>
          <p:cNvSpPr>
            <a:spLocks noGrp="1"/>
          </p:cNvSpPr>
          <p:nvPr>
            <p:ph type="sldNum" sz="quarter" idx="10"/>
          </p:nvPr>
        </p:nvSpPr>
        <p:spPr/>
        <p:txBody>
          <a:bodyPr/>
          <a:lstStyle/>
          <a:p>
            <a:fld id="{A31BED8B-84BF-4B4C-9606-DD021627A595}" type="slidenum">
              <a:rPr lang="en-US" smtClean="0"/>
              <a:t>14</a:t>
            </a:fld>
            <a:endParaRPr lang="en-US"/>
          </a:p>
        </p:txBody>
      </p:sp>
    </p:spTree>
    <p:extLst>
      <p:ext uri="{BB962C8B-B14F-4D97-AF65-F5344CB8AC3E}">
        <p14:creationId xmlns:p14="http://schemas.microsoft.com/office/powerpoint/2010/main" val="52606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BED8B-84BF-4B4C-9606-DD021627A595}" type="slidenum">
              <a:rPr lang="en-US" smtClean="0"/>
              <a:t>19</a:t>
            </a:fld>
            <a:endParaRPr lang="en-US"/>
          </a:p>
        </p:txBody>
      </p:sp>
    </p:spTree>
    <p:extLst>
      <p:ext uri="{BB962C8B-B14F-4D97-AF65-F5344CB8AC3E}">
        <p14:creationId xmlns:p14="http://schemas.microsoft.com/office/powerpoint/2010/main" val="134820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3/17/2020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3/17/2020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3/17/2020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3/17/2020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3/17/2020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3/17/2020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3/17/2020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3/17/2020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3/17/2020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3/17/2020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3/17/2020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3/17/2020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3/17/2020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3/17/2020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3/17/2020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3/17/2020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3/17/2020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mmons.wikimedia.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si.edu/openacces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logs.shu.edu/americanhistory2/wp-adm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Your Project</a:t>
            </a:r>
            <a:endParaRPr lang="en-US" dirty="0"/>
          </a:p>
        </p:txBody>
      </p:sp>
      <p:sp>
        <p:nvSpPr>
          <p:cNvPr id="3" name="Subtitle 2"/>
          <p:cNvSpPr>
            <a:spLocks noGrp="1"/>
          </p:cNvSpPr>
          <p:nvPr>
            <p:ph type="subTitle" idx="1"/>
          </p:nvPr>
        </p:nvSpPr>
        <p:spPr/>
        <p:txBody>
          <a:bodyPr/>
          <a:lstStyle/>
          <a:p>
            <a:r>
              <a:rPr lang="en-US" dirty="0" smtClean="0"/>
              <a:t>American History</a:t>
            </a:r>
            <a:endParaRPr lang="en-US" dirty="0"/>
          </a:p>
        </p:txBody>
      </p:sp>
    </p:spTree>
    <p:extLst>
      <p:ext uri="{BB962C8B-B14F-4D97-AF65-F5344CB8AC3E}">
        <p14:creationId xmlns:p14="http://schemas.microsoft.com/office/powerpoint/2010/main" val="172105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Copyright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Anything created after </a:t>
            </a:r>
            <a:r>
              <a:rPr lang="en-US" strike="sngStrike" dirty="0" smtClean="0"/>
              <a:t>1923</a:t>
            </a:r>
            <a:r>
              <a:rPr lang="en-US" dirty="0" smtClean="0"/>
              <a:t> 1924 may be protected by copyright.</a:t>
            </a:r>
          </a:p>
          <a:p>
            <a:r>
              <a:rPr lang="en-US" dirty="0" smtClean="0"/>
              <a:t>Unless it’s been explicitly released into the public domain.</a:t>
            </a:r>
          </a:p>
          <a:p>
            <a:r>
              <a:rPr lang="en-US" dirty="0" smtClean="0"/>
              <a:t>There are some exceptions for “fair use.” </a:t>
            </a:r>
          </a:p>
          <a:p>
            <a:pPr lvl="1"/>
            <a:r>
              <a:rPr lang="en-US" dirty="0" smtClean="0"/>
              <a:t>Purpose and character of use: Is it of a commercial nature? For nonprofit educational purposes? A transformative use is more likely to be “fair use.”</a:t>
            </a:r>
          </a:p>
          <a:p>
            <a:pPr lvl="1"/>
            <a:r>
              <a:rPr lang="en-US" dirty="0" smtClean="0"/>
              <a:t>Nature of the work: Photos are less likely to be “fair use.”</a:t>
            </a:r>
          </a:p>
          <a:p>
            <a:pPr lvl="1"/>
            <a:r>
              <a:rPr lang="en-US" dirty="0" smtClean="0"/>
              <a:t>Amount and substantiality: Using a large proportion of a copyrighted work is less likely to be considered “fair use.”</a:t>
            </a:r>
          </a:p>
          <a:p>
            <a:pPr lvl="1"/>
            <a:r>
              <a:rPr lang="en-US" dirty="0" smtClean="0"/>
              <a:t>Effect on the potential market or value: Will it cost the creator in the commercial marketplace? </a:t>
            </a:r>
          </a:p>
          <a:p>
            <a:r>
              <a:rPr lang="en-US" dirty="0" smtClean="0"/>
              <a:t>All these would be weighed together if you were taken to court. </a:t>
            </a:r>
          </a:p>
          <a:p>
            <a:r>
              <a:rPr lang="en-US" dirty="0" smtClean="0"/>
              <a:t>But if you’re in court, you’ve already lost. </a:t>
            </a:r>
            <a:endParaRPr lang="en-US" dirty="0"/>
          </a:p>
        </p:txBody>
      </p:sp>
    </p:spTree>
    <p:extLst>
      <p:ext uri="{BB962C8B-B14F-4D97-AF65-F5344CB8AC3E}">
        <p14:creationId xmlns:p14="http://schemas.microsoft.com/office/powerpoint/2010/main" val="383161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Go? </a:t>
            </a:r>
            <a:endParaRPr lang="en-US" dirty="0"/>
          </a:p>
        </p:txBody>
      </p:sp>
      <p:sp>
        <p:nvSpPr>
          <p:cNvPr id="3" name="Content Placeholder 2"/>
          <p:cNvSpPr>
            <a:spLocks noGrp="1"/>
          </p:cNvSpPr>
          <p:nvPr>
            <p:ph idx="1"/>
          </p:nvPr>
        </p:nvSpPr>
        <p:spPr/>
        <p:txBody>
          <a:bodyPr/>
          <a:lstStyle/>
          <a:p>
            <a:r>
              <a:rPr lang="en-US" dirty="0" smtClean="0"/>
              <a:t>Remember that since you’re doing an historical assignment, you might well find that older images are perfect for your use. </a:t>
            </a:r>
          </a:p>
          <a:p>
            <a:r>
              <a:rPr lang="en-US" dirty="0" smtClean="0"/>
              <a:t>But there are also sources for images that have been released to the public domain, or are licensed under licenses such as Creative Commons that allow certain types of free usage. </a:t>
            </a:r>
            <a:endParaRPr lang="en-US" dirty="0"/>
          </a:p>
        </p:txBody>
      </p:sp>
    </p:spTree>
    <p:extLst>
      <p:ext uri="{BB962C8B-B14F-4D97-AF65-F5344CB8AC3E}">
        <p14:creationId xmlns:p14="http://schemas.microsoft.com/office/powerpoint/2010/main" val="242090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Wikimedia Commons</a:t>
            </a:r>
            <a:endParaRPr lang="en-US" dirty="0"/>
          </a:p>
        </p:txBody>
      </p:sp>
      <p:sp>
        <p:nvSpPr>
          <p:cNvPr id="3" name="Content Placeholder 2"/>
          <p:cNvSpPr>
            <a:spLocks noGrp="1"/>
          </p:cNvSpPr>
          <p:nvPr>
            <p:ph idx="1"/>
          </p:nvPr>
        </p:nvSpPr>
        <p:spPr/>
        <p:txBody>
          <a:bodyPr/>
          <a:lstStyle/>
          <a:p>
            <a:r>
              <a:rPr lang="en-US" dirty="0" smtClean="0"/>
              <a:t>Over 34 million media files, </a:t>
            </a:r>
            <a:br>
              <a:rPr lang="en-US" dirty="0" smtClean="0"/>
            </a:br>
            <a:r>
              <a:rPr lang="en-US" dirty="0" smtClean="0"/>
              <a:t>free to use. </a:t>
            </a:r>
            <a:r>
              <a:rPr lang="en-US" dirty="0" smtClean="0">
                <a:hlinkClick r:id="rId2"/>
              </a:rPr>
              <a:t>https</a:t>
            </a:r>
            <a:r>
              <a:rPr lang="en-US" dirty="0">
                <a:hlinkClick r:id="rId2"/>
              </a:rPr>
              <a:t>://commons.wikimedia.org</a:t>
            </a:r>
            <a:r>
              <a:rPr lang="en-US" dirty="0" smtClean="0">
                <a:hlinkClick r:id="rId2"/>
              </a:rPr>
              <a:t>/</a:t>
            </a:r>
            <a:endParaRPr lang="en-US" dirty="0" smtClean="0"/>
          </a:p>
          <a:p>
            <a:endParaRPr lang="en-US" dirty="0"/>
          </a:p>
        </p:txBody>
      </p:sp>
      <p:pic>
        <p:nvPicPr>
          <p:cNvPr id="5" name="Picture 4"/>
          <p:cNvPicPr>
            <a:picLocks noChangeAspect="1"/>
          </p:cNvPicPr>
          <p:nvPr/>
        </p:nvPicPr>
        <p:blipFill>
          <a:blip r:embed="rId3"/>
          <a:stretch>
            <a:fillRect/>
          </a:stretch>
        </p:blipFill>
        <p:spPr>
          <a:xfrm>
            <a:off x="5209794" y="2933700"/>
            <a:ext cx="6055614" cy="3534927"/>
          </a:xfrm>
          <a:prstGeom prst="rect">
            <a:avLst/>
          </a:prstGeom>
        </p:spPr>
      </p:pic>
    </p:spTree>
    <p:extLst>
      <p:ext uri="{BB962C8B-B14F-4D97-AF65-F5344CB8AC3E}">
        <p14:creationId xmlns:p14="http://schemas.microsoft.com/office/powerpoint/2010/main" val="227120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Smithsonian</a:t>
            </a:r>
            <a:endParaRPr lang="en-US" dirty="0"/>
          </a:p>
        </p:txBody>
      </p:sp>
      <p:sp>
        <p:nvSpPr>
          <p:cNvPr id="3" name="Content Placeholder 2"/>
          <p:cNvSpPr>
            <a:spLocks noGrp="1"/>
          </p:cNvSpPr>
          <p:nvPr>
            <p:ph idx="1"/>
          </p:nvPr>
        </p:nvSpPr>
        <p:spPr/>
        <p:txBody>
          <a:bodyPr/>
          <a:lstStyle/>
          <a:p>
            <a:r>
              <a:rPr lang="en-US" dirty="0" smtClean="0"/>
              <a:t>The Smithsonian recently released 2.8 million images into the public domain. You can download these and use them freely.</a:t>
            </a:r>
          </a:p>
          <a:p>
            <a:r>
              <a:rPr lang="en-US" dirty="0" smtClean="0"/>
              <a:t>The archive is available here: </a:t>
            </a:r>
            <a:r>
              <a:rPr lang="en-US" dirty="0">
                <a:hlinkClick r:id="rId2"/>
              </a:rPr>
              <a:t>https://www.si.edu/openaccess</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855" y="3228340"/>
            <a:ext cx="4941455" cy="3273714"/>
          </a:xfrm>
          <a:prstGeom prst="rect">
            <a:avLst/>
          </a:prstGeom>
        </p:spPr>
      </p:pic>
    </p:spTree>
    <p:extLst>
      <p:ext uri="{BB962C8B-B14F-4D97-AF65-F5344CB8AC3E}">
        <p14:creationId xmlns:p14="http://schemas.microsoft.com/office/powerpoint/2010/main" val="4029268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Searches</a:t>
            </a:r>
            <a:endParaRPr lang="en-US" dirty="0"/>
          </a:p>
        </p:txBody>
      </p:sp>
      <p:sp>
        <p:nvSpPr>
          <p:cNvPr id="3" name="Text Placeholder 2"/>
          <p:cNvSpPr>
            <a:spLocks noGrp="1"/>
          </p:cNvSpPr>
          <p:nvPr>
            <p:ph type="body" idx="1"/>
          </p:nvPr>
        </p:nvSpPr>
        <p:spPr/>
        <p:txBody>
          <a:bodyPr/>
          <a:lstStyle/>
          <a:p>
            <a:r>
              <a:rPr lang="en-US" dirty="0"/>
              <a:t>Use the “Images” </a:t>
            </a:r>
            <a:r>
              <a:rPr lang="en-US" dirty="0" smtClean="0"/>
              <a:t>search.</a:t>
            </a:r>
            <a:endParaRPr lang="en-US" dirty="0"/>
          </a:p>
        </p:txBody>
      </p:sp>
      <p:sp>
        <p:nvSpPr>
          <p:cNvPr id="5" name="Text Placeholder 4"/>
          <p:cNvSpPr>
            <a:spLocks noGrp="1"/>
          </p:cNvSpPr>
          <p:nvPr>
            <p:ph type="body" sz="quarter" idx="3"/>
          </p:nvPr>
        </p:nvSpPr>
        <p:spPr/>
        <p:txBody>
          <a:bodyPr/>
          <a:lstStyle/>
          <a:p>
            <a:r>
              <a:rPr lang="en-US" dirty="0" smtClean="0"/>
              <a:t>Then find the usage rights you need</a:t>
            </a:r>
            <a:endParaRPr lang="en-US" dirty="0"/>
          </a:p>
        </p:txBody>
      </p:sp>
      <p:pic>
        <p:nvPicPr>
          <p:cNvPr id="8" name="Content Placeholder 7"/>
          <p:cNvPicPr>
            <a:picLocks noGrp="1" noChangeAspect="1"/>
          </p:cNvPicPr>
          <p:nvPr>
            <p:ph sz="quarter" idx="4"/>
          </p:nvPr>
        </p:nvPicPr>
        <p:blipFill>
          <a:blip r:embed="rId3"/>
          <a:stretch>
            <a:fillRect/>
          </a:stretch>
        </p:blipFill>
        <p:spPr>
          <a:xfrm>
            <a:off x="6556248" y="2943411"/>
            <a:ext cx="4716844" cy="2812365"/>
          </a:xfrm>
          <a:prstGeom prst="rect">
            <a:avLst/>
          </a:prstGeom>
        </p:spPr>
      </p:pic>
      <p:pic>
        <p:nvPicPr>
          <p:cNvPr id="7" name="Content Placeholder 6"/>
          <p:cNvPicPr>
            <a:picLocks noGrp="1" noChangeAspect="1"/>
          </p:cNvPicPr>
          <p:nvPr>
            <p:ph sz="half" idx="2"/>
          </p:nvPr>
        </p:nvPicPr>
        <p:blipFill>
          <a:blip r:embed="rId4"/>
          <a:stretch>
            <a:fillRect/>
          </a:stretch>
        </p:blipFill>
        <p:spPr>
          <a:xfrm>
            <a:off x="1120775" y="2938961"/>
            <a:ext cx="5024438" cy="2816815"/>
          </a:xfrm>
          <a:prstGeom prst="rect">
            <a:avLst/>
          </a:prstGeom>
        </p:spPr>
      </p:pic>
    </p:spTree>
    <p:extLst>
      <p:ext uri="{BB962C8B-B14F-4D97-AF65-F5344CB8AC3E}">
        <p14:creationId xmlns:p14="http://schemas.microsoft.com/office/powerpoint/2010/main" val="380526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Flickr Commons</a:t>
            </a:r>
            <a:endParaRPr lang="en-US" dirty="0"/>
          </a:p>
        </p:txBody>
      </p:sp>
      <p:sp>
        <p:nvSpPr>
          <p:cNvPr id="3" name="Content Placeholder 2"/>
          <p:cNvSpPr>
            <a:spLocks noGrp="1"/>
          </p:cNvSpPr>
          <p:nvPr>
            <p:ph idx="1"/>
          </p:nvPr>
        </p:nvSpPr>
        <p:spPr/>
        <p:txBody>
          <a:bodyPr/>
          <a:lstStyle/>
          <a:p>
            <a:r>
              <a:rPr lang="en-US" dirty="0"/>
              <a:t>https://www.flickr.com/commons</a:t>
            </a:r>
          </a:p>
        </p:txBody>
      </p:sp>
      <p:pic>
        <p:nvPicPr>
          <p:cNvPr id="4" name="Picture 3"/>
          <p:cNvPicPr>
            <a:picLocks noChangeAspect="1"/>
          </p:cNvPicPr>
          <p:nvPr/>
        </p:nvPicPr>
        <p:blipFill>
          <a:blip r:embed="rId2"/>
          <a:stretch>
            <a:fillRect/>
          </a:stretch>
        </p:blipFill>
        <p:spPr>
          <a:xfrm>
            <a:off x="5175504" y="2531432"/>
            <a:ext cx="6409944" cy="3815075"/>
          </a:xfrm>
          <a:prstGeom prst="rect">
            <a:avLst/>
          </a:prstGeom>
        </p:spPr>
      </p:pic>
    </p:spTree>
    <p:extLst>
      <p:ext uri="{BB962C8B-B14F-4D97-AF65-F5344CB8AC3E}">
        <p14:creationId xmlns:p14="http://schemas.microsoft.com/office/powerpoint/2010/main" val="49523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and State Archives</a:t>
            </a:r>
            <a:endParaRPr lang="en-US" dirty="0"/>
          </a:p>
        </p:txBody>
      </p:sp>
      <p:sp>
        <p:nvSpPr>
          <p:cNvPr id="3" name="Text Placeholder 2"/>
          <p:cNvSpPr>
            <a:spLocks noGrp="1"/>
          </p:cNvSpPr>
          <p:nvPr>
            <p:ph type="body" idx="1"/>
          </p:nvPr>
        </p:nvSpPr>
        <p:spPr/>
        <p:txBody>
          <a:bodyPr/>
          <a:lstStyle/>
          <a:p>
            <a:r>
              <a:rPr lang="en-US" dirty="0"/>
              <a:t>http://www.oldnyc.org/</a:t>
            </a:r>
          </a:p>
        </p:txBody>
      </p:sp>
      <p:sp>
        <p:nvSpPr>
          <p:cNvPr id="4" name="Content Placeholder 3"/>
          <p:cNvSpPr>
            <a:spLocks noGrp="1"/>
          </p:cNvSpPr>
          <p:nvPr>
            <p:ph sz="half" idx="2"/>
          </p:nvPr>
        </p:nvSpPr>
        <p:spPr/>
        <p:txBody>
          <a:bodyPr/>
          <a:lstStyle/>
          <a:p>
            <a:r>
              <a:rPr lang="en-US" dirty="0" smtClean="0"/>
              <a:t>Non-commercial use of NYPL materials</a:t>
            </a:r>
            <a:endParaRPr lang="en-US" dirty="0"/>
          </a:p>
        </p:txBody>
      </p:sp>
      <p:sp>
        <p:nvSpPr>
          <p:cNvPr id="5" name="Text Placeholder 4"/>
          <p:cNvSpPr>
            <a:spLocks noGrp="1"/>
          </p:cNvSpPr>
          <p:nvPr>
            <p:ph type="body" sz="quarter" idx="3"/>
          </p:nvPr>
        </p:nvSpPr>
        <p:spPr>
          <a:xfrm>
            <a:off x="6319840" y="1681163"/>
            <a:ext cx="5713664" cy="823912"/>
          </a:xfrm>
        </p:spPr>
        <p:txBody>
          <a:bodyPr/>
          <a:lstStyle/>
          <a:p>
            <a:r>
              <a:rPr lang="en-US" dirty="0"/>
              <a:t>http://digitalcollections.archives.nysed.gov/</a:t>
            </a:r>
          </a:p>
        </p:txBody>
      </p:sp>
      <p:sp>
        <p:nvSpPr>
          <p:cNvPr id="6" name="Content Placeholder 5"/>
          <p:cNvSpPr>
            <a:spLocks noGrp="1"/>
          </p:cNvSpPr>
          <p:nvPr>
            <p:ph sz="quarter" idx="4"/>
          </p:nvPr>
        </p:nvSpPr>
        <p:spPr/>
        <p:txBody>
          <a:bodyPr/>
          <a:lstStyle/>
          <a:p>
            <a:r>
              <a:rPr lang="en-US" dirty="0" smtClean="0"/>
              <a:t>Non-commercial NYS materials</a:t>
            </a:r>
            <a:endParaRPr lang="en-US" dirty="0"/>
          </a:p>
        </p:txBody>
      </p:sp>
      <p:pic>
        <p:nvPicPr>
          <p:cNvPr id="7" name="Picture 6"/>
          <p:cNvPicPr>
            <a:picLocks noChangeAspect="1"/>
          </p:cNvPicPr>
          <p:nvPr/>
        </p:nvPicPr>
        <p:blipFill>
          <a:blip r:embed="rId2"/>
          <a:stretch>
            <a:fillRect/>
          </a:stretch>
        </p:blipFill>
        <p:spPr>
          <a:xfrm>
            <a:off x="1513191" y="3428999"/>
            <a:ext cx="3685267" cy="2760664"/>
          </a:xfrm>
          <a:prstGeom prst="rect">
            <a:avLst/>
          </a:prstGeom>
        </p:spPr>
      </p:pic>
      <p:pic>
        <p:nvPicPr>
          <p:cNvPr id="9" name="Picture 8"/>
          <p:cNvPicPr>
            <a:picLocks noChangeAspect="1"/>
          </p:cNvPicPr>
          <p:nvPr/>
        </p:nvPicPr>
        <p:blipFill>
          <a:blip r:embed="rId3"/>
          <a:stretch>
            <a:fillRect/>
          </a:stretch>
        </p:blipFill>
        <p:spPr>
          <a:xfrm>
            <a:off x="6694744" y="3428999"/>
            <a:ext cx="4735256" cy="2767165"/>
          </a:xfrm>
          <a:prstGeom prst="rect">
            <a:avLst/>
          </a:prstGeom>
        </p:spPr>
      </p:pic>
    </p:spTree>
    <p:extLst>
      <p:ext uri="{BB962C8B-B14F-4D97-AF65-F5344CB8AC3E}">
        <p14:creationId xmlns:p14="http://schemas.microsoft.com/office/powerpoint/2010/main" val="378564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Take Your Own!</a:t>
            </a:r>
            <a:endParaRPr lang="en-US" sz="5400" dirty="0"/>
          </a:p>
        </p:txBody>
      </p:sp>
      <p:sp>
        <p:nvSpPr>
          <p:cNvPr id="3" name="Text Placeholder 2"/>
          <p:cNvSpPr>
            <a:spLocks noGrp="1"/>
          </p:cNvSpPr>
          <p:nvPr>
            <p:ph type="body" sz="half" idx="2"/>
          </p:nvPr>
        </p:nvSpPr>
        <p:spPr>
          <a:xfrm>
            <a:off x="839788" y="3242490"/>
            <a:ext cx="5681085" cy="1501826"/>
          </a:xfrm>
        </p:spPr>
        <p:txBody>
          <a:bodyPr>
            <a:normAutofit/>
          </a:bodyPr>
          <a:lstStyle/>
          <a:p>
            <a:r>
              <a:rPr lang="en-US" sz="2800" dirty="0" smtClean="0"/>
              <a:t>Any photo you take , you automatically own the copyright.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126" y="748145"/>
            <a:ext cx="4026689" cy="5370946"/>
          </a:xfrm>
          <a:prstGeom prst="rect">
            <a:avLst/>
          </a:prstGeom>
        </p:spPr>
      </p:pic>
    </p:spTree>
    <p:extLst>
      <p:ext uri="{BB962C8B-B14F-4D97-AF65-F5344CB8AC3E}">
        <p14:creationId xmlns:p14="http://schemas.microsoft.com/office/powerpoint/2010/main" val="90550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Your Location</a:t>
            </a:r>
            <a:endParaRPr lang="en-US" dirty="0"/>
          </a:p>
        </p:txBody>
      </p:sp>
      <p:sp>
        <p:nvSpPr>
          <p:cNvPr id="3" name="Content Placeholder 2"/>
          <p:cNvSpPr>
            <a:spLocks noGrp="1"/>
          </p:cNvSpPr>
          <p:nvPr>
            <p:ph idx="1"/>
          </p:nvPr>
        </p:nvSpPr>
        <p:spPr>
          <a:xfrm>
            <a:off x="1120000" y="1825625"/>
            <a:ext cx="3912443" cy="4351338"/>
          </a:xfrm>
        </p:spPr>
        <p:txBody>
          <a:bodyPr/>
          <a:lstStyle/>
          <a:p>
            <a:r>
              <a:rPr lang="en-US" dirty="0" smtClean="0"/>
              <a:t>If you use the </a:t>
            </a:r>
            <a:r>
              <a:rPr lang="en-US" dirty="0" err="1" smtClean="0"/>
              <a:t>Divi</a:t>
            </a:r>
            <a:r>
              <a:rPr lang="en-US" dirty="0" smtClean="0"/>
              <a:t> Builder, one of your options is to include a map.</a:t>
            </a:r>
          </a:p>
          <a:p>
            <a:endParaRPr lang="en-US" dirty="0"/>
          </a:p>
        </p:txBody>
      </p:sp>
      <p:pic>
        <p:nvPicPr>
          <p:cNvPr id="4" name="Picture 3"/>
          <p:cNvPicPr>
            <a:picLocks noChangeAspect="1"/>
          </p:cNvPicPr>
          <p:nvPr/>
        </p:nvPicPr>
        <p:blipFill>
          <a:blip r:embed="rId2"/>
          <a:stretch>
            <a:fillRect/>
          </a:stretch>
        </p:blipFill>
        <p:spPr>
          <a:xfrm>
            <a:off x="5193792" y="1618746"/>
            <a:ext cx="5824728" cy="4558217"/>
          </a:xfrm>
          <a:prstGeom prst="rect">
            <a:avLst/>
          </a:prstGeom>
        </p:spPr>
      </p:pic>
    </p:spTree>
    <p:extLst>
      <p:ext uri="{BB962C8B-B14F-4D97-AF65-F5344CB8AC3E}">
        <p14:creationId xmlns:p14="http://schemas.microsoft.com/office/powerpoint/2010/main" val="275384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Footnotes</a:t>
            </a:r>
            <a:endParaRPr lang="en-US" dirty="0"/>
          </a:p>
        </p:txBody>
      </p:sp>
      <p:sp>
        <p:nvSpPr>
          <p:cNvPr id="3" name="Content Placeholder 2"/>
          <p:cNvSpPr>
            <a:spLocks noGrp="1"/>
          </p:cNvSpPr>
          <p:nvPr>
            <p:ph idx="1"/>
          </p:nvPr>
        </p:nvSpPr>
        <p:spPr>
          <a:xfrm>
            <a:off x="838200" y="1542161"/>
            <a:ext cx="5783720" cy="4748911"/>
          </a:xfrm>
        </p:spPr>
        <p:txBody>
          <a:bodyPr>
            <a:normAutofit/>
          </a:bodyPr>
          <a:lstStyle/>
          <a:p>
            <a:r>
              <a:rPr lang="en-US" dirty="0" smtClean="0"/>
              <a:t>The ‘footnotes’ plugin makes it easy. </a:t>
            </a:r>
          </a:p>
          <a:p>
            <a:r>
              <a:rPr lang="en-US" dirty="0" smtClean="0"/>
              <a:t>Just wrap up the footnote in double </a:t>
            </a:r>
            <a:r>
              <a:rPr lang="en-US" dirty="0" err="1" smtClean="0"/>
              <a:t>parens</a:t>
            </a:r>
            <a:r>
              <a:rPr lang="en-US" dirty="0" smtClean="0"/>
              <a:t>:</a:t>
            </a:r>
          </a:p>
          <a:p>
            <a:pPr marL="457200" lvl="1" indent="0">
              <a:buNone/>
            </a:pPr>
            <a:endParaRPr lang="en-US" sz="1800" dirty="0" smtClean="0">
              <a:solidFill>
                <a:schemeClr val="tx1">
                  <a:lumMod val="75000"/>
                </a:schemeClr>
              </a:solidFill>
              <a:latin typeface="Lucida Sans Typewriter" panose="020B0509030504030204" pitchFamily="49" charset="0"/>
            </a:endParaRPr>
          </a:p>
          <a:p>
            <a:pPr marL="457200" lvl="1" indent="0">
              <a:buNone/>
            </a:pPr>
            <a:r>
              <a:rPr lang="en-US" sz="1800" dirty="0" smtClean="0">
                <a:solidFill>
                  <a:schemeClr val="tx1">
                    <a:lumMod val="75000"/>
                  </a:schemeClr>
                </a:solidFill>
                <a:latin typeface="Lucida Sans Typewriter" panose="020B0509030504030204" pitchFamily="49" charset="0"/>
              </a:rPr>
              <a:t>History</a:t>
            </a:r>
            <a:r>
              <a:rPr lang="en-US" sz="1800" dirty="0">
                <a:solidFill>
                  <a:schemeClr val="tx1">
                    <a:lumMod val="75000"/>
                  </a:schemeClr>
                </a:solidFill>
                <a:latin typeface="Lucida Sans Typewriter" panose="020B0509030504030204" pitchFamily="49" charset="0"/>
              </a:rPr>
              <a:t>: TEXT HERE</a:t>
            </a:r>
          </a:p>
          <a:p>
            <a:pPr marL="457200" lvl="1" indent="0">
              <a:buNone/>
            </a:pPr>
            <a:r>
              <a:rPr lang="en-US" sz="1800" dirty="0">
                <a:solidFill>
                  <a:schemeClr val="tx1">
                    <a:lumMod val="75000"/>
                  </a:schemeClr>
                </a:solidFill>
                <a:latin typeface="Lucida Sans Typewriter" panose="020B0509030504030204" pitchFamily="49" charset="0"/>
              </a:rPr>
              <a:t>Here's a statement((here's the footnote))</a:t>
            </a:r>
          </a:p>
          <a:p>
            <a:pPr marL="457200" lvl="1" indent="0">
              <a:buNone/>
            </a:pPr>
            <a:r>
              <a:rPr lang="en-US" sz="1800" dirty="0">
                <a:solidFill>
                  <a:schemeClr val="tx1">
                    <a:lumMod val="75000"/>
                  </a:schemeClr>
                </a:solidFill>
                <a:latin typeface="Lucida Sans Typewriter" panose="020B0509030504030204" pitchFamily="49" charset="0"/>
              </a:rPr>
              <a:t>Descriptive Narrative: TEXT HERE</a:t>
            </a:r>
          </a:p>
          <a:p>
            <a:pPr marL="457200" lvl="1" indent="0">
              <a:buNone/>
            </a:pPr>
            <a:r>
              <a:rPr lang="en-US" sz="1800" dirty="0">
                <a:solidFill>
                  <a:schemeClr val="tx1">
                    <a:lumMod val="75000"/>
                  </a:schemeClr>
                </a:solidFill>
                <a:latin typeface="Lucida Sans Typewriter" panose="020B0509030504030204" pitchFamily="49" charset="0"/>
              </a:rPr>
              <a:t>This is another statement((along with its corresponding footnote</a:t>
            </a:r>
            <a:r>
              <a:rPr lang="en-US" sz="1800" dirty="0" smtClean="0">
                <a:solidFill>
                  <a:schemeClr val="tx1">
                    <a:lumMod val="75000"/>
                  </a:schemeClr>
                </a:solidFill>
                <a:latin typeface="Lucida Sans Typewriter" panose="020B0509030504030204" pitchFamily="49" charset="0"/>
              </a:rPr>
              <a:t>))</a:t>
            </a:r>
          </a:p>
          <a:p>
            <a:pPr marL="457200" lvl="1" indent="0">
              <a:buNone/>
            </a:pPr>
            <a:endParaRPr lang="en-US" sz="1800" dirty="0">
              <a:solidFill>
                <a:schemeClr val="tx1">
                  <a:lumMod val="75000"/>
                </a:schemeClr>
              </a:solidFill>
              <a:latin typeface="Lucida Sans Typewriter" panose="020B0509030504030204" pitchFamily="49" charset="0"/>
            </a:endParaRPr>
          </a:p>
          <a:p>
            <a:r>
              <a:rPr lang="en-US" dirty="0" smtClean="0"/>
              <a:t>They’re added and numbered automatically, along with links.</a:t>
            </a:r>
          </a:p>
          <a:p>
            <a:endParaRPr lang="en-US" dirty="0"/>
          </a:p>
        </p:txBody>
      </p:sp>
      <p:pic>
        <p:nvPicPr>
          <p:cNvPr id="5" name="Picture 4"/>
          <p:cNvPicPr>
            <a:picLocks noChangeAspect="1"/>
          </p:cNvPicPr>
          <p:nvPr/>
        </p:nvPicPr>
        <p:blipFill>
          <a:blip r:embed="rId3"/>
          <a:stretch>
            <a:fillRect/>
          </a:stretch>
        </p:blipFill>
        <p:spPr>
          <a:xfrm>
            <a:off x="7008876" y="777049"/>
            <a:ext cx="4648200" cy="5267325"/>
          </a:xfrm>
          <a:prstGeom prst="rect">
            <a:avLst/>
          </a:prstGeom>
        </p:spPr>
      </p:pic>
    </p:spTree>
    <p:extLst>
      <p:ext uri="{BB962C8B-B14F-4D97-AF65-F5344CB8AC3E}">
        <p14:creationId xmlns:p14="http://schemas.microsoft.com/office/powerpoint/2010/main" val="134004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a:t>
            </a:r>
            <a:endParaRPr lang="en-US" dirty="0"/>
          </a:p>
        </p:txBody>
      </p:sp>
      <p:sp>
        <p:nvSpPr>
          <p:cNvPr id="3" name="Content Placeholder 2"/>
          <p:cNvSpPr>
            <a:spLocks noGrp="1"/>
          </p:cNvSpPr>
          <p:nvPr>
            <p:ph idx="1"/>
          </p:nvPr>
        </p:nvSpPr>
        <p:spPr/>
        <p:txBody>
          <a:bodyPr>
            <a:normAutofit/>
          </a:bodyPr>
          <a:lstStyle/>
          <a:p>
            <a:r>
              <a:rPr lang="en-US" dirty="0">
                <a:hlinkClick r:id="rId2"/>
              </a:rPr>
              <a:t>https://</a:t>
            </a:r>
            <a:r>
              <a:rPr lang="en-US" dirty="0" smtClean="0">
                <a:hlinkClick r:id="rId2"/>
              </a:rPr>
              <a:t>blogs.shu.edu/americanhistory/wp-admin/</a:t>
            </a:r>
            <a:endParaRPr lang="en-US" dirty="0" smtClean="0"/>
          </a:p>
          <a:p>
            <a:r>
              <a:rPr lang="en-US" dirty="0" smtClean="0"/>
              <a:t>Use your </a:t>
            </a:r>
            <a:r>
              <a:rPr lang="en-US" dirty="0" err="1" smtClean="0"/>
              <a:t>PirateNet</a:t>
            </a:r>
            <a:r>
              <a:rPr lang="en-US" dirty="0" smtClean="0"/>
              <a:t> credentials</a:t>
            </a:r>
          </a:p>
          <a:p>
            <a:r>
              <a:rPr lang="en-US" dirty="0" smtClean="0"/>
              <a:t>Look under “Projects” and find your project shell</a:t>
            </a:r>
          </a:p>
        </p:txBody>
      </p:sp>
    </p:spTree>
    <p:extLst>
      <p:ext uri="{BB962C8B-B14F-4D97-AF65-F5344CB8AC3E}">
        <p14:creationId xmlns:p14="http://schemas.microsoft.com/office/powerpoint/2010/main" val="360987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Checklist	</a:t>
            </a:r>
            <a:endParaRPr lang="en-US" dirty="0"/>
          </a:p>
        </p:txBody>
      </p:sp>
      <p:sp>
        <p:nvSpPr>
          <p:cNvPr id="3" name="Content Placeholder 2"/>
          <p:cNvSpPr>
            <a:spLocks noGrp="1"/>
          </p:cNvSpPr>
          <p:nvPr>
            <p:ph idx="1"/>
          </p:nvPr>
        </p:nvSpPr>
        <p:spPr/>
        <p:txBody>
          <a:bodyPr/>
          <a:lstStyle/>
          <a:p>
            <a:r>
              <a:rPr lang="en-US" dirty="0" smtClean="0"/>
              <a:t>Does it have the right title?</a:t>
            </a:r>
          </a:p>
          <a:p>
            <a:r>
              <a:rPr lang="en-US" dirty="0" smtClean="0"/>
              <a:t>Is it in the right categories?</a:t>
            </a:r>
          </a:p>
          <a:p>
            <a:endParaRPr lang="en-US" dirty="0"/>
          </a:p>
          <a:p>
            <a:pPr marL="0" indent="0">
              <a:buNone/>
            </a:pPr>
            <a:r>
              <a:rPr lang="en-US" dirty="0" smtClean="0"/>
              <a:t>All are necessary for your project to appear where it’s supposed to appear! </a:t>
            </a:r>
            <a:endParaRPr lang="en-US" dirty="0"/>
          </a:p>
        </p:txBody>
      </p:sp>
    </p:spTree>
    <p:extLst>
      <p:ext uri="{BB962C8B-B14F-4D97-AF65-F5344CB8AC3E}">
        <p14:creationId xmlns:p14="http://schemas.microsoft.com/office/powerpoint/2010/main" val="313695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and more</a:t>
            </a:r>
            <a:endParaRPr lang="en-US" dirty="0"/>
          </a:p>
        </p:txBody>
      </p:sp>
      <p:sp>
        <p:nvSpPr>
          <p:cNvPr id="3" name="Subtitle 2"/>
          <p:cNvSpPr>
            <a:spLocks noGrp="1"/>
          </p:cNvSpPr>
          <p:nvPr>
            <p:ph type="subTitle" idx="1"/>
          </p:nvPr>
        </p:nvSpPr>
        <p:spPr/>
        <p:txBody>
          <a:bodyPr/>
          <a:lstStyle/>
          <a:p>
            <a:r>
              <a:rPr lang="en-US" dirty="0" smtClean="0"/>
              <a:t>https://blogs.shu.edu/americanhistory/instructions</a:t>
            </a:r>
            <a:endParaRPr lang="en-US" dirty="0"/>
          </a:p>
        </p:txBody>
      </p:sp>
    </p:spTree>
    <p:extLst>
      <p:ext uri="{BB962C8B-B14F-4D97-AF65-F5344CB8AC3E}">
        <p14:creationId xmlns:p14="http://schemas.microsoft.com/office/powerpoint/2010/main" val="63364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WordPress Concepts for This Project</a:t>
            </a:r>
            <a:endParaRPr lang="en-US" dirty="0"/>
          </a:p>
        </p:txBody>
      </p:sp>
      <p:sp>
        <p:nvSpPr>
          <p:cNvPr id="3" name="Text Placeholder 2"/>
          <p:cNvSpPr>
            <a:spLocks noGrp="1"/>
          </p:cNvSpPr>
          <p:nvPr>
            <p:ph type="body" idx="1"/>
          </p:nvPr>
        </p:nvSpPr>
        <p:spPr>
          <a:xfrm>
            <a:off x="1337282" y="1885950"/>
            <a:ext cx="4149118" cy="576262"/>
          </a:xfrm>
        </p:spPr>
        <p:txBody>
          <a:bodyPr/>
          <a:lstStyle/>
          <a:p>
            <a:r>
              <a:rPr lang="en-US" dirty="0" smtClean="0"/>
              <a:t>Projects and Categories</a:t>
            </a:r>
            <a:endParaRPr lang="en-US" dirty="0"/>
          </a:p>
        </p:txBody>
      </p:sp>
      <p:sp>
        <p:nvSpPr>
          <p:cNvPr id="4" name="Text Placeholder 3"/>
          <p:cNvSpPr>
            <a:spLocks noGrp="1"/>
          </p:cNvSpPr>
          <p:nvPr>
            <p:ph type="body" sz="half" idx="15"/>
          </p:nvPr>
        </p:nvSpPr>
        <p:spPr>
          <a:xfrm>
            <a:off x="1356798" y="2571750"/>
            <a:ext cx="3395412" cy="3589338"/>
          </a:xfrm>
        </p:spPr>
        <p:txBody>
          <a:bodyPr>
            <a:normAutofit/>
          </a:bodyPr>
          <a:lstStyle/>
          <a:p>
            <a:r>
              <a:rPr lang="en-US" sz="1600" dirty="0" smtClean="0"/>
              <a:t>The  projects are already set up for you to start working.</a:t>
            </a:r>
          </a:p>
          <a:p>
            <a:r>
              <a:rPr lang="en-US" sz="1600" dirty="0" smtClean="0"/>
              <a:t>Make sure you have the correct categories checked off and tags selected!</a:t>
            </a:r>
          </a:p>
        </p:txBody>
      </p:sp>
      <p:sp>
        <p:nvSpPr>
          <p:cNvPr id="7" name="Text Placeholder 6"/>
          <p:cNvSpPr>
            <a:spLocks noGrp="1"/>
          </p:cNvSpPr>
          <p:nvPr>
            <p:ph type="body" sz="quarter" idx="13"/>
          </p:nvPr>
        </p:nvSpPr>
        <p:spPr>
          <a:xfrm>
            <a:off x="5052562" y="1885950"/>
            <a:ext cx="5708587" cy="576262"/>
          </a:xfrm>
        </p:spPr>
        <p:txBody>
          <a:bodyPr/>
          <a:lstStyle/>
          <a:p>
            <a:r>
              <a:rPr lang="en-US" dirty="0" smtClean="0"/>
              <a:t>Media</a:t>
            </a:r>
            <a:endParaRPr lang="en-US" dirty="0"/>
          </a:p>
        </p:txBody>
      </p:sp>
      <p:sp>
        <p:nvSpPr>
          <p:cNvPr id="8" name="Text Placeholder 7"/>
          <p:cNvSpPr>
            <a:spLocks noGrp="1"/>
          </p:cNvSpPr>
          <p:nvPr>
            <p:ph type="body" sz="half" idx="17"/>
          </p:nvPr>
        </p:nvSpPr>
        <p:spPr>
          <a:xfrm>
            <a:off x="5052562" y="2571750"/>
            <a:ext cx="5708588" cy="3589338"/>
          </a:xfrm>
        </p:spPr>
        <p:txBody>
          <a:bodyPr>
            <a:normAutofit/>
          </a:bodyPr>
          <a:lstStyle/>
          <a:p>
            <a:r>
              <a:rPr lang="en-US" sz="1600" dirty="0" smtClean="0"/>
              <a:t>After you’ve sorted out what images to use (and they don’t just have to be photos).</a:t>
            </a:r>
          </a:p>
          <a:p>
            <a:r>
              <a:rPr lang="en-US" sz="1600" dirty="0" smtClean="0"/>
              <a:t>Embed IMAGES in your posts using the Media tool. </a:t>
            </a:r>
          </a:p>
          <a:p>
            <a:r>
              <a:rPr lang="en-US" sz="1600" dirty="0" smtClean="0"/>
              <a:t>If you have AUDIO OR VIDEO media, just put the YouTube, </a:t>
            </a:r>
            <a:r>
              <a:rPr lang="en-US" sz="1600" dirty="0" err="1" smtClean="0"/>
              <a:t>SoundCloud</a:t>
            </a:r>
            <a:r>
              <a:rPr lang="en-US" sz="1600" dirty="0" smtClean="0"/>
              <a:t> or Vimeo URL on a line by itself.</a:t>
            </a:r>
          </a:p>
        </p:txBody>
      </p:sp>
    </p:spTree>
    <p:extLst>
      <p:ext uri="{BB962C8B-B14F-4D97-AF65-F5344CB8AC3E}">
        <p14:creationId xmlns:p14="http://schemas.microsoft.com/office/powerpoint/2010/main" val="1358303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and Save</a:t>
            </a:r>
            <a:endParaRPr lang="en-US" dirty="0"/>
          </a:p>
        </p:txBody>
      </p:sp>
      <p:sp>
        <p:nvSpPr>
          <p:cNvPr id="3" name="Content Placeholder 2"/>
          <p:cNvSpPr>
            <a:spLocks noGrp="1"/>
          </p:cNvSpPr>
          <p:nvPr>
            <p:ph idx="1"/>
          </p:nvPr>
        </p:nvSpPr>
        <p:spPr/>
        <p:txBody>
          <a:bodyPr/>
          <a:lstStyle/>
          <a:p>
            <a:r>
              <a:rPr lang="en-US" dirty="0" smtClean="0"/>
              <a:t>Use the “Preview Changes” button to see how it’s going</a:t>
            </a:r>
          </a:p>
          <a:p>
            <a:r>
              <a:rPr lang="en-US" dirty="0" smtClean="0"/>
              <a:t>Always remember to save your project by clicking the final blue “Update” button.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629" y="2967919"/>
            <a:ext cx="3244405" cy="3209044"/>
          </a:xfrm>
          <a:prstGeom prst="rect">
            <a:avLst/>
          </a:prstGeom>
        </p:spPr>
      </p:pic>
    </p:spTree>
    <p:extLst>
      <p:ext uri="{BB962C8B-B14F-4D97-AF65-F5344CB8AC3E}">
        <p14:creationId xmlns:p14="http://schemas.microsoft.com/office/powerpoint/2010/main" val="363485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Anatomy of a Project</a:t>
            </a:r>
            <a:br>
              <a:rPr lang="en-US" dirty="0" smtClean="0"/>
            </a:br>
            <a:endParaRPr lang="en-US" dirty="0"/>
          </a:p>
        </p:txBody>
      </p:sp>
      <p:sp>
        <p:nvSpPr>
          <p:cNvPr id="3" name="Subtitle 2"/>
          <p:cNvSpPr>
            <a:spLocks noGrp="1"/>
          </p:cNvSpPr>
          <p:nvPr>
            <p:ph type="subTitle" idx="1"/>
          </p:nvPr>
        </p:nvSpPr>
        <p:spPr/>
        <p:txBody>
          <a:bodyPr/>
          <a:lstStyle/>
          <a:p>
            <a:r>
              <a:rPr lang="en-US" dirty="0" smtClean="0"/>
              <a:t>American History</a:t>
            </a:r>
            <a:endParaRPr lang="en-US" dirty="0"/>
          </a:p>
        </p:txBody>
      </p:sp>
    </p:spTree>
    <p:extLst>
      <p:ext uri="{BB962C8B-B14F-4D97-AF65-F5344CB8AC3E}">
        <p14:creationId xmlns:p14="http://schemas.microsoft.com/office/powerpoint/2010/main" val="155616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1157" y="685800"/>
            <a:ext cx="3657600" cy="2862322"/>
          </a:xfrm>
          <a:prstGeom prst="rect">
            <a:avLst/>
          </a:prstGeom>
          <a:noFill/>
        </p:spPr>
        <p:txBody>
          <a:bodyPr wrap="square" rtlCol="0">
            <a:spAutoFit/>
          </a:bodyPr>
          <a:lstStyle/>
          <a:p>
            <a:pPr>
              <a:lnSpc>
                <a:spcPct val="200000"/>
              </a:lnSpc>
            </a:pPr>
            <a:r>
              <a:rPr lang="en-US" b="1" dirty="0" smtClean="0"/>
              <a:t>Key components of your page:</a:t>
            </a:r>
          </a:p>
          <a:p>
            <a:pPr>
              <a:lnSpc>
                <a:spcPct val="200000"/>
              </a:lnSpc>
            </a:pPr>
            <a:endParaRPr lang="en-US" dirty="0"/>
          </a:p>
          <a:p>
            <a:pPr marL="285750" indent="-285750">
              <a:lnSpc>
                <a:spcPct val="200000"/>
              </a:lnSpc>
              <a:buFont typeface="Arial" panose="020B0604020202020204" pitchFamily="34" charset="0"/>
              <a:buChar char="•"/>
            </a:pPr>
            <a:r>
              <a:rPr lang="en-US" dirty="0" smtClean="0"/>
              <a:t>Featured Image and Caption</a:t>
            </a:r>
          </a:p>
          <a:p>
            <a:pPr marL="285750" indent="-285750">
              <a:lnSpc>
                <a:spcPct val="200000"/>
              </a:lnSpc>
              <a:buFont typeface="Arial" panose="020B0604020202020204" pitchFamily="34" charset="0"/>
              <a:buChar char="•"/>
            </a:pPr>
            <a:r>
              <a:rPr lang="en-US" dirty="0" smtClean="0"/>
              <a:t>Writing and Embedded Media</a:t>
            </a:r>
            <a:endParaRPr lang="en-US" dirty="0"/>
          </a:p>
          <a:p>
            <a:pPr marL="285750" indent="-285750">
              <a:lnSpc>
                <a:spcPct val="200000"/>
              </a:lnSpc>
              <a:buFont typeface="Arial" panose="020B0604020202020204" pitchFamily="34" charset="0"/>
              <a:buChar char="•"/>
            </a:pPr>
            <a:r>
              <a:rPr lang="en-US" dirty="0" smtClean="0"/>
              <a:t>Comments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142" y="0"/>
            <a:ext cx="3486552" cy="6858000"/>
          </a:xfrm>
          <a:prstGeom prst="rect">
            <a:avLst/>
          </a:prstGeom>
        </p:spPr>
      </p:pic>
      <p:cxnSp>
        <p:nvCxnSpPr>
          <p:cNvPr id="7" name="Straight Arrow Connector 6"/>
          <p:cNvCxnSpPr/>
          <p:nvPr/>
        </p:nvCxnSpPr>
        <p:spPr>
          <a:xfrm flipV="1">
            <a:off x="4886036" y="1948873"/>
            <a:ext cx="2050473" cy="16808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a:off x="5052291" y="2724727"/>
            <a:ext cx="1496291" cy="159789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p:nvPr/>
        </p:nvCxnSpPr>
        <p:spPr>
          <a:xfrm>
            <a:off x="3214255" y="3288145"/>
            <a:ext cx="3722254" cy="265083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790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624" y="606580"/>
            <a:ext cx="2816352" cy="2862322"/>
          </a:xfrm>
          <a:prstGeom prst="rect">
            <a:avLst/>
          </a:prstGeom>
          <a:noFill/>
        </p:spPr>
        <p:txBody>
          <a:bodyPr wrap="square" rtlCol="0">
            <a:spAutoFit/>
          </a:bodyPr>
          <a:lstStyle/>
          <a:p>
            <a:pPr>
              <a:lnSpc>
                <a:spcPct val="200000"/>
              </a:lnSpc>
            </a:pPr>
            <a:r>
              <a:rPr lang="en-US" b="1" dirty="0" smtClean="0"/>
              <a:t>Where You Enter Them</a:t>
            </a:r>
          </a:p>
          <a:p>
            <a:pPr marL="285750" indent="-285750">
              <a:lnSpc>
                <a:spcPct val="200000"/>
              </a:lnSpc>
              <a:buFont typeface="Arial" panose="020B0604020202020204" pitchFamily="34" charset="0"/>
              <a:buChar char="•"/>
            </a:pPr>
            <a:r>
              <a:rPr lang="en-US" b="1" dirty="0" smtClean="0"/>
              <a:t>Title</a:t>
            </a:r>
          </a:p>
          <a:p>
            <a:pPr marL="285750" indent="-285750">
              <a:lnSpc>
                <a:spcPct val="200000"/>
              </a:lnSpc>
              <a:buFont typeface="Arial" panose="020B0604020202020204" pitchFamily="34" charset="0"/>
              <a:buChar char="•"/>
            </a:pPr>
            <a:r>
              <a:rPr lang="en-US" b="1" dirty="0" smtClean="0"/>
              <a:t>Assignment Entry</a:t>
            </a:r>
          </a:p>
          <a:p>
            <a:pPr marL="285750" indent="-285750">
              <a:lnSpc>
                <a:spcPct val="200000"/>
              </a:lnSpc>
              <a:buFont typeface="Arial" panose="020B0604020202020204" pitchFamily="34" charset="0"/>
              <a:buChar char="•"/>
            </a:pPr>
            <a:r>
              <a:rPr lang="en-US" b="1" dirty="0" smtClean="0"/>
              <a:t>Excerpt</a:t>
            </a:r>
            <a:endParaRPr lang="en-US" b="1" dirty="0"/>
          </a:p>
          <a:p>
            <a:pPr>
              <a:lnSpc>
                <a:spcPct val="200000"/>
              </a:lnSpc>
            </a:pPr>
            <a:endParaRPr lang="en-US"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053" y="0"/>
            <a:ext cx="6162965" cy="6858000"/>
          </a:xfrm>
          <a:prstGeom prst="rect">
            <a:avLst/>
          </a:prstGeom>
        </p:spPr>
      </p:pic>
      <p:sp>
        <p:nvSpPr>
          <p:cNvPr id="5" name="TextBox 4"/>
          <p:cNvSpPr txBox="1"/>
          <p:nvPr/>
        </p:nvSpPr>
        <p:spPr>
          <a:xfrm>
            <a:off x="9910618" y="658461"/>
            <a:ext cx="2240678" cy="2031325"/>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Optional: Builder</a:t>
            </a:r>
            <a:br>
              <a:rPr lang="en-US" b="1" dirty="0" smtClean="0"/>
            </a:br>
            <a:endParaRPr lang="en-US" b="1" dirty="0" smtClean="0"/>
          </a:p>
          <a:p>
            <a:pPr marL="285750" indent="-285750">
              <a:buFont typeface="Arial" panose="020B0604020202020204" pitchFamily="34" charset="0"/>
              <a:buChar char="•"/>
            </a:pPr>
            <a:r>
              <a:rPr lang="en-US" b="1" dirty="0" smtClean="0"/>
              <a:t>Categories </a:t>
            </a:r>
            <a:r>
              <a:rPr lang="en-US" b="1" dirty="0"/>
              <a:t>&amp; </a:t>
            </a:r>
            <a:r>
              <a:rPr lang="en-US" b="1" dirty="0" smtClean="0"/>
              <a:t>Tags</a:t>
            </a:r>
            <a:br>
              <a:rPr lang="en-US" b="1" dirty="0" smtClean="0"/>
            </a:br>
            <a:endParaRPr lang="en-US" b="1" dirty="0"/>
          </a:p>
          <a:p>
            <a:pPr marL="285750" indent="-285750">
              <a:buFont typeface="Arial" panose="020B0604020202020204" pitchFamily="34" charset="0"/>
              <a:buChar char="•"/>
            </a:pPr>
            <a:r>
              <a:rPr lang="en-US" b="1" dirty="0" smtClean="0"/>
              <a:t>Featured </a:t>
            </a:r>
            <a:r>
              <a:rPr lang="en-US" b="1" dirty="0"/>
              <a:t>Image</a:t>
            </a:r>
          </a:p>
          <a:p>
            <a:endParaRPr lang="en-US" dirty="0" smtClean="0"/>
          </a:p>
          <a:p>
            <a:endParaRPr lang="en-US" dirty="0"/>
          </a:p>
        </p:txBody>
      </p:sp>
      <p:cxnSp>
        <p:nvCxnSpPr>
          <p:cNvPr id="7" name="Straight Arrow Connector 6"/>
          <p:cNvCxnSpPr/>
          <p:nvPr/>
        </p:nvCxnSpPr>
        <p:spPr>
          <a:xfrm flipH="1">
            <a:off x="5255491" y="858982"/>
            <a:ext cx="4655127" cy="267854"/>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flipV="1">
            <a:off x="1381328" y="658462"/>
            <a:ext cx="2526735" cy="889752"/>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2686135" y="2088204"/>
            <a:ext cx="1959756" cy="488741"/>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flipH="1">
            <a:off x="8109527" y="1458344"/>
            <a:ext cx="1715409" cy="1469583"/>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p:nvPr/>
        </p:nvCxnSpPr>
        <p:spPr>
          <a:xfrm flipH="1">
            <a:off x="8746836" y="1491574"/>
            <a:ext cx="1078100" cy="4364281"/>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H="1">
            <a:off x="8333362" y="2159540"/>
            <a:ext cx="2049293" cy="2224392"/>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a:off x="1690845" y="2689786"/>
            <a:ext cx="3072808" cy="2602061"/>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4570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An </a:t>
            </a:r>
            <a:br>
              <a:rPr lang="en-US" dirty="0" smtClean="0"/>
            </a:br>
            <a:r>
              <a:rPr lang="en-US" dirty="0" smtClean="0"/>
              <a:t>Image</a:t>
            </a:r>
            <a:endParaRPr lang="en-US" dirty="0"/>
          </a:p>
        </p:txBody>
      </p:sp>
      <p:pic>
        <p:nvPicPr>
          <p:cNvPr id="3" name="Picture 2"/>
          <p:cNvPicPr>
            <a:picLocks noChangeAspect="1"/>
          </p:cNvPicPr>
          <p:nvPr/>
        </p:nvPicPr>
        <p:blipFill>
          <a:blip r:embed="rId2"/>
          <a:stretch>
            <a:fillRect/>
          </a:stretch>
        </p:blipFill>
        <p:spPr>
          <a:xfrm>
            <a:off x="4517443" y="365125"/>
            <a:ext cx="7287461" cy="6008243"/>
          </a:xfrm>
          <a:prstGeom prst="rect">
            <a:avLst/>
          </a:prstGeom>
        </p:spPr>
      </p:pic>
      <p:sp>
        <p:nvSpPr>
          <p:cNvPr id="4" name="TextBox 3"/>
          <p:cNvSpPr txBox="1"/>
          <p:nvPr/>
        </p:nvSpPr>
        <p:spPr>
          <a:xfrm>
            <a:off x="594360" y="1938528"/>
            <a:ext cx="3575304" cy="31393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smtClean="0"/>
              <a:t>Upload a new file</a:t>
            </a:r>
          </a:p>
          <a:p>
            <a:pPr marL="742950" lvl="1" indent="-285750">
              <a:buFont typeface="Arial" panose="020B0604020202020204" pitchFamily="34" charset="0"/>
              <a:buChar char="•"/>
            </a:pPr>
            <a:r>
              <a:rPr lang="en-US" dirty="0" smtClean="0"/>
              <a:t>You can drag-and-drop </a:t>
            </a:r>
          </a:p>
          <a:p>
            <a:pPr marL="742950" lvl="1" indent="-285750">
              <a:buFont typeface="Arial" panose="020B0604020202020204" pitchFamily="34" charset="0"/>
              <a:buChar char="•"/>
            </a:pPr>
            <a:r>
              <a:rPr lang="en-US" dirty="0" smtClean="0"/>
              <a:t>Or do some basic edits like cropping</a:t>
            </a:r>
          </a:p>
          <a:p>
            <a:pPr marL="285750" indent="-285750">
              <a:lnSpc>
                <a:spcPct val="200000"/>
              </a:lnSpc>
              <a:buFont typeface="Arial" panose="020B0604020202020204" pitchFamily="34" charset="0"/>
              <a:buChar char="•"/>
            </a:pPr>
            <a:r>
              <a:rPr lang="en-US" dirty="0" smtClean="0"/>
              <a:t>Give it a title and caption</a:t>
            </a:r>
          </a:p>
          <a:p>
            <a:pPr marL="285750" indent="-285750">
              <a:lnSpc>
                <a:spcPct val="200000"/>
              </a:lnSpc>
              <a:buFont typeface="Arial" panose="020B0604020202020204" pitchFamily="34" charset="0"/>
              <a:buChar char="•"/>
            </a:pPr>
            <a:r>
              <a:rPr lang="en-US" dirty="0" smtClean="0"/>
              <a:t>Pick your alignment and size</a:t>
            </a:r>
          </a:p>
          <a:p>
            <a:pPr marL="285750" indent="-285750">
              <a:lnSpc>
                <a:spcPct val="200000"/>
              </a:lnSpc>
              <a:buFont typeface="Arial" panose="020B0604020202020204" pitchFamily="34" charset="0"/>
              <a:buChar char="•"/>
            </a:pPr>
            <a:r>
              <a:rPr lang="en-US" dirty="0" smtClean="0"/>
              <a:t>Insert it!</a:t>
            </a:r>
            <a:endParaRPr lang="en-US" dirty="0"/>
          </a:p>
        </p:txBody>
      </p:sp>
      <p:cxnSp>
        <p:nvCxnSpPr>
          <p:cNvPr id="6" name="Straight Arrow Connector 5"/>
          <p:cNvCxnSpPr/>
          <p:nvPr/>
        </p:nvCxnSpPr>
        <p:spPr>
          <a:xfrm flipV="1">
            <a:off x="3423684" y="2679405"/>
            <a:ext cx="6539023" cy="1031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74558" y="4231758"/>
            <a:ext cx="6294475" cy="159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45758" y="4827181"/>
            <a:ext cx="8825023" cy="1339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71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 Video</a:t>
            </a:r>
            <a:endParaRPr lang="en-US" dirty="0"/>
          </a:p>
        </p:txBody>
      </p:sp>
      <p:sp>
        <p:nvSpPr>
          <p:cNvPr id="3" name="Content Placeholder 2"/>
          <p:cNvSpPr>
            <a:spLocks noGrp="1"/>
          </p:cNvSpPr>
          <p:nvPr>
            <p:ph idx="1"/>
          </p:nvPr>
        </p:nvSpPr>
        <p:spPr>
          <a:xfrm>
            <a:off x="740664" y="1825625"/>
            <a:ext cx="10613136" cy="4351338"/>
          </a:xfrm>
        </p:spPr>
        <p:txBody>
          <a:bodyPr/>
          <a:lstStyle/>
          <a:p>
            <a:pPr marL="0" indent="0">
              <a:buNone/>
            </a:pPr>
            <a:r>
              <a:rPr lang="en-US" dirty="0" smtClean="0"/>
              <a:t>Step 1:</a:t>
            </a:r>
            <a:br>
              <a:rPr lang="en-US" dirty="0" smtClean="0"/>
            </a:br>
            <a:r>
              <a:rPr lang="en-US" dirty="0" smtClean="0"/>
              <a:t>Find the “Share” URL</a:t>
            </a:r>
          </a:p>
          <a:p>
            <a:endParaRPr lang="en-US" dirty="0"/>
          </a:p>
          <a:p>
            <a:endParaRPr lang="en-US" dirty="0" smtClean="0"/>
          </a:p>
          <a:p>
            <a:pPr marL="0" indent="0">
              <a:buNone/>
            </a:pPr>
            <a:r>
              <a:rPr lang="en-US" dirty="0" smtClean="0"/>
              <a:t>Step 2:</a:t>
            </a:r>
            <a:br>
              <a:rPr lang="en-US" dirty="0" smtClean="0"/>
            </a:br>
            <a:r>
              <a:rPr lang="en-US" dirty="0" smtClean="0"/>
              <a:t>Paste It In</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4740687" y="244596"/>
            <a:ext cx="2613089" cy="3027122"/>
          </a:xfrm>
          <a:prstGeom prst="rect">
            <a:avLst/>
          </a:prstGeom>
        </p:spPr>
      </p:pic>
      <p:pic>
        <p:nvPicPr>
          <p:cNvPr id="5" name="Picture 4"/>
          <p:cNvPicPr>
            <a:picLocks noChangeAspect="1"/>
          </p:cNvPicPr>
          <p:nvPr/>
        </p:nvPicPr>
        <p:blipFill>
          <a:blip r:embed="rId3"/>
          <a:stretch>
            <a:fillRect/>
          </a:stretch>
        </p:blipFill>
        <p:spPr>
          <a:xfrm>
            <a:off x="2757142" y="3445765"/>
            <a:ext cx="1661505" cy="3008979"/>
          </a:xfrm>
          <a:prstGeom prst="rect">
            <a:avLst/>
          </a:prstGeom>
        </p:spPr>
      </p:pic>
      <p:pic>
        <p:nvPicPr>
          <p:cNvPr id="6" name="Picture 5"/>
          <p:cNvPicPr>
            <a:picLocks noChangeAspect="1"/>
          </p:cNvPicPr>
          <p:nvPr/>
        </p:nvPicPr>
        <p:blipFill>
          <a:blip r:embed="rId4"/>
          <a:stretch>
            <a:fillRect/>
          </a:stretch>
        </p:blipFill>
        <p:spPr>
          <a:xfrm>
            <a:off x="7751928" y="2933701"/>
            <a:ext cx="3507050" cy="3447859"/>
          </a:xfrm>
          <a:prstGeom prst="rect">
            <a:avLst/>
          </a:prstGeom>
        </p:spPr>
      </p:pic>
      <p:sp>
        <p:nvSpPr>
          <p:cNvPr id="7" name="TextBox 6"/>
          <p:cNvSpPr txBox="1"/>
          <p:nvPr/>
        </p:nvSpPr>
        <p:spPr>
          <a:xfrm>
            <a:off x="4852106" y="5357793"/>
            <a:ext cx="2960138" cy="954107"/>
          </a:xfrm>
          <a:prstGeom prst="rect">
            <a:avLst/>
          </a:prstGeom>
          <a:noFill/>
        </p:spPr>
        <p:txBody>
          <a:bodyPr wrap="square" rtlCol="0">
            <a:spAutoFit/>
          </a:bodyPr>
          <a:lstStyle/>
          <a:p>
            <a:r>
              <a:rPr lang="en-US" sz="2800" dirty="0" smtClean="0"/>
              <a:t>Step 3:</a:t>
            </a:r>
          </a:p>
          <a:p>
            <a:r>
              <a:rPr lang="en-US" sz="2800" dirty="0" smtClean="0"/>
              <a:t>There is no step 3</a:t>
            </a:r>
            <a:endParaRPr lang="en-US" sz="2800" dirty="0"/>
          </a:p>
        </p:txBody>
      </p:sp>
      <p:cxnSp>
        <p:nvCxnSpPr>
          <p:cNvPr id="19" name="Curved Connector 18"/>
          <p:cNvCxnSpPr>
            <a:endCxn id="3" idx="1"/>
          </p:cNvCxnSpPr>
          <p:nvPr/>
        </p:nvCxnSpPr>
        <p:spPr>
          <a:xfrm rot="10800000" flipV="1">
            <a:off x="740664" y="2688336"/>
            <a:ext cx="3072384" cy="1312958"/>
          </a:xfrm>
          <a:prstGeom prst="curvedConnector3">
            <a:avLst>
              <a:gd name="adj1" fmla="val 107440"/>
            </a:avLst>
          </a:prstGeom>
          <a:ln w="28575">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22" name="Curved Connector 21"/>
          <p:cNvCxnSpPr/>
          <p:nvPr/>
        </p:nvCxnSpPr>
        <p:spPr>
          <a:xfrm>
            <a:off x="2521696" y="4372768"/>
            <a:ext cx="2218991" cy="1248667"/>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241312" y="5273750"/>
            <a:ext cx="2604976" cy="34768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815462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3D07C2DA5F4A45A350CF4AB8649A6D" ma:contentTypeVersion="15" ma:contentTypeDescription="Create a new document." ma:contentTypeScope="" ma:versionID="3c959e4e364a53814df180a49e5cacc1">
  <xsd:schema xmlns:xsd="http://www.w3.org/2001/XMLSchema" xmlns:xs="http://www.w3.org/2001/XMLSchema" xmlns:p="http://schemas.microsoft.com/office/2006/metadata/properties" xmlns:ns1="http://schemas.microsoft.com/sharepoint/v3" xmlns:ns3="359f6452-fccb-49c5-86be-81e75fcc2886" xmlns:ns4="622c86f3-5403-4076-af1f-fcba9e540643" targetNamespace="http://schemas.microsoft.com/office/2006/metadata/properties" ma:root="true" ma:fieldsID="159c0339e2ac6a19dc9eb6507415845a" ns1:_="" ns3:_="" ns4:_="">
    <xsd:import namespace="http://schemas.microsoft.com/sharepoint/v3"/>
    <xsd:import namespace="359f6452-fccb-49c5-86be-81e75fcc2886"/>
    <xsd:import namespace="622c86f3-5403-4076-af1f-fcba9e5406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9f6452-fccb-49c5-86be-81e75fcc28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2c86f3-5403-4076-af1f-fcba9e54064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9496ED-A3B9-40A1-B1AF-088918612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9f6452-fccb-49c5-86be-81e75fcc2886"/>
    <ds:schemaRef ds:uri="622c86f3-5403-4076-af1f-fcba9e540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BF6FC-14DD-478B-A2F8-176E6ADE9A2F}">
  <ds:schemaRefs>
    <ds:schemaRef ds:uri="http://purl.org/dc/elements/1.1/"/>
    <ds:schemaRef ds:uri="http://schemas.microsoft.com/office/2006/metadata/properties"/>
    <ds:schemaRef ds:uri="622c86f3-5403-4076-af1f-fcba9e540643"/>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9f6452-fccb-49c5-86be-81e75fcc2886"/>
    <ds:schemaRef ds:uri="http://www.w3.org/XML/1998/namespace"/>
    <ds:schemaRef ds:uri="http://purl.org/dc/dcmitype/"/>
  </ds:schemaRefs>
</ds:datastoreItem>
</file>

<file path=customXml/itemProps3.xml><?xml version="1.0" encoding="utf-8"?>
<ds:datastoreItem xmlns:ds="http://schemas.openxmlformats.org/officeDocument/2006/customXml" ds:itemID="{127E8CAC-FF93-42E1-9DEC-C91B68ECA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16142</TotalTime>
  <Words>886</Words>
  <Application>Microsoft Office PowerPoint</Application>
  <PresentationFormat>Widescreen</PresentationFormat>
  <Paragraphs>110</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Lucida Sans Typewriter</vt:lpstr>
      <vt:lpstr>Depth</vt:lpstr>
      <vt:lpstr>Building Your Project</vt:lpstr>
      <vt:lpstr>Log In</vt:lpstr>
      <vt:lpstr>WordPress Concepts for This Project</vt:lpstr>
      <vt:lpstr>Preview and Save</vt:lpstr>
      <vt:lpstr>Anatomy of a Project </vt:lpstr>
      <vt:lpstr>PowerPoint Presentation</vt:lpstr>
      <vt:lpstr>PowerPoint Presentation</vt:lpstr>
      <vt:lpstr>Adding An  Image</vt:lpstr>
      <vt:lpstr>Or a Video</vt:lpstr>
      <vt:lpstr>The Importance of Copyright</vt:lpstr>
      <vt:lpstr>Where Do You Go? </vt:lpstr>
      <vt:lpstr>Wikimedia Commons</vt:lpstr>
      <vt:lpstr>The Smithsonian</vt:lpstr>
      <vt:lpstr>Google Searches</vt:lpstr>
      <vt:lpstr>Flickr Commons</vt:lpstr>
      <vt:lpstr>City and State Archives</vt:lpstr>
      <vt:lpstr>Take Your Own!</vt:lpstr>
      <vt:lpstr>Mapping Your Location</vt:lpstr>
      <vt:lpstr>Footnotes</vt:lpstr>
      <vt:lpstr>Final Checklist </vt:lpstr>
      <vt:lpstr>This and more</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Data and Data</dc:title>
  <dc:creator>Tom McGee</dc:creator>
  <cp:lastModifiedBy>Thomas A McGee</cp:lastModifiedBy>
  <cp:revision>93</cp:revision>
  <dcterms:created xsi:type="dcterms:W3CDTF">2016-05-10T15:02:25Z</dcterms:created>
  <dcterms:modified xsi:type="dcterms:W3CDTF">2020-03-17T19:42:01Z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0x010100453D07C2DA5F4A45A350CF4AB8649A6D</vt:lpwstr>
  </property>
</Properties>
</file>